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8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10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11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12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7" r:id="rId2"/>
    <p:sldMasterId id="2147483734" r:id="rId3"/>
    <p:sldMasterId id="2147483753" r:id="rId4"/>
    <p:sldMasterId id="2147483761" r:id="rId5"/>
    <p:sldMasterId id="2147483802" r:id="rId6"/>
    <p:sldMasterId id="2147483882" r:id="rId7"/>
    <p:sldMasterId id="2147483926" r:id="rId8"/>
    <p:sldMasterId id="2147483838" r:id="rId9"/>
    <p:sldMasterId id="2147483970" r:id="rId10"/>
    <p:sldMasterId id="2147484019" r:id="rId11"/>
  </p:sldMasterIdLst>
  <p:notesMasterIdLst>
    <p:notesMasterId r:id="rId44"/>
  </p:notesMasterIdLst>
  <p:sldIdLst>
    <p:sldId id="2147375543" r:id="rId12"/>
    <p:sldId id="271" r:id="rId13"/>
    <p:sldId id="2147375767" r:id="rId14"/>
    <p:sldId id="295" r:id="rId15"/>
    <p:sldId id="2147375772" r:id="rId16"/>
    <p:sldId id="2147375773" r:id="rId17"/>
    <p:sldId id="2147375764" r:id="rId18"/>
    <p:sldId id="1881838912" r:id="rId19"/>
    <p:sldId id="2147375640" r:id="rId20"/>
    <p:sldId id="2147375771" r:id="rId21"/>
    <p:sldId id="2134958858" r:id="rId22"/>
    <p:sldId id="2147375753" r:id="rId23"/>
    <p:sldId id="2147375774" r:id="rId24"/>
    <p:sldId id="2147375770" r:id="rId25"/>
    <p:sldId id="2147375756" r:id="rId26"/>
    <p:sldId id="630" r:id="rId27"/>
    <p:sldId id="296" r:id="rId28"/>
    <p:sldId id="2134958854" r:id="rId29"/>
    <p:sldId id="2147375762" r:id="rId30"/>
    <p:sldId id="2134958790" r:id="rId31"/>
    <p:sldId id="2147375765" r:id="rId32"/>
    <p:sldId id="2147375742" r:id="rId33"/>
    <p:sldId id="2134958796" r:id="rId34"/>
    <p:sldId id="261" r:id="rId35"/>
    <p:sldId id="2147375734" r:id="rId36"/>
    <p:sldId id="2147375768" r:id="rId37"/>
    <p:sldId id="297" r:id="rId38"/>
    <p:sldId id="2147375745" r:id="rId39"/>
    <p:sldId id="2147375766" r:id="rId40"/>
    <p:sldId id="2147375746" r:id="rId41"/>
    <p:sldId id="2147375763" r:id="rId42"/>
    <p:sldId id="2134958839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73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FC9605-024C-AF44-61A2-DCF9E8DAEE0D}" name="Montanaro, Salvatore" initials="MS" userId="S::smontanaro@KPMG.IT::54381c8c-e3a7-4f8c-b0f1-18351d512074" providerId="AD"/>
  <p188:author id="{8EDAF956-D34A-19E1-813D-3EDAEA9A701A}" name="Rotunno, Valerio" initials="RV" userId="S::VROTUNNO@KPMG.it::18725e25-24df-439f-b55f-9971cf75c5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750E1"/>
    <a:srgbClr val="7213EA"/>
    <a:srgbClr val="F2F2F2"/>
    <a:srgbClr val="00338D"/>
    <a:srgbClr val="FF5050"/>
    <a:srgbClr val="DBEEF4"/>
    <a:srgbClr val="1E49E2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C7034-1193-430E-8C9B-2BA669CF0DA9}" v="3" dt="2024-02-13T14:35:59.835"/>
    <p1510:client id="{7885D75D-CAC9-4AF3-9450-8119DDBDFCFE}" v="810" dt="2024-02-13T17:44:15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84" y="64"/>
      </p:cViewPr>
      <p:guideLst>
        <p:guide orient="horz" pos="2115"/>
        <p:guide pos="370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microsoft.com/office/2018/10/relationships/authors" Target="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unno, Valerio" userId="18725e25-24df-439f-b55f-9971cf75c5b4" providerId="ADAL" clId="{1C8C7034-1193-430E-8C9B-2BA669CF0DA9}"/>
    <pc:docChg chg="modSld">
      <pc:chgData name="Rotunno, Valerio" userId="18725e25-24df-439f-b55f-9971cf75c5b4" providerId="ADAL" clId="{1C8C7034-1193-430E-8C9B-2BA669CF0DA9}" dt="2024-02-13T14:35:59.835" v="2" actId="108"/>
      <pc:docMkLst>
        <pc:docMk/>
      </pc:docMkLst>
      <pc:sldChg chg="modSp mod">
        <pc:chgData name="Rotunno, Valerio" userId="18725e25-24df-439f-b55f-9971cf75c5b4" providerId="ADAL" clId="{1C8C7034-1193-430E-8C9B-2BA669CF0DA9}" dt="2024-02-13T14:35:59.835" v="2" actId="108"/>
        <pc:sldMkLst>
          <pc:docMk/>
          <pc:sldMk cId="0" sldId="271"/>
        </pc:sldMkLst>
        <pc:spChg chg="mod">
          <ac:chgData name="Rotunno, Valerio" userId="18725e25-24df-439f-b55f-9971cf75c5b4" providerId="ADAL" clId="{1C8C7034-1193-430E-8C9B-2BA669CF0DA9}" dt="2024-02-13T14:35:59.835" v="2" actId="108"/>
          <ac:spMkLst>
            <pc:docMk/>
            <pc:sldMk cId="0" sldId="271"/>
            <ac:spMk id="24" creationId="{7348053A-7888-3A2C-A57B-07893517DB12}"/>
          </ac:spMkLst>
        </pc:spChg>
      </pc:sldChg>
    </pc:docChg>
  </pc:docChgLst>
  <pc:docChgLst>
    <pc:chgData name="Montanaro, Salvatore" userId="54381c8c-e3a7-4f8c-b0f1-18351d512074" providerId="ADAL" clId="{7885D75D-CAC9-4AF3-9450-8119DDBDFCFE}"/>
    <pc:docChg chg="undo redo custSel addSld modSld">
      <pc:chgData name="Montanaro, Salvatore" userId="54381c8c-e3a7-4f8c-b0f1-18351d512074" providerId="ADAL" clId="{7885D75D-CAC9-4AF3-9450-8119DDBDFCFE}" dt="2024-02-13T17:44:15.006" v="873" actId="1037"/>
      <pc:docMkLst>
        <pc:docMk/>
      </pc:docMkLst>
      <pc:sldChg chg="modSp mod">
        <pc:chgData name="Montanaro, Salvatore" userId="54381c8c-e3a7-4f8c-b0f1-18351d512074" providerId="ADAL" clId="{7885D75D-CAC9-4AF3-9450-8119DDBDFCFE}" dt="2024-02-13T14:46:05.213" v="9" actId="20577"/>
        <pc:sldMkLst>
          <pc:docMk/>
          <pc:sldMk cId="0" sldId="271"/>
        </pc:sldMkLst>
        <pc:spChg chg="mod">
          <ac:chgData name="Montanaro, Salvatore" userId="54381c8c-e3a7-4f8c-b0f1-18351d512074" providerId="ADAL" clId="{7885D75D-CAC9-4AF3-9450-8119DDBDFCFE}" dt="2024-02-13T14:46:05.213" v="9" actId="20577"/>
          <ac:spMkLst>
            <pc:docMk/>
            <pc:sldMk cId="0" sldId="271"/>
            <ac:spMk id="58" creationId="{95344EBE-500C-0B23-F670-F24FAA3DF10B}"/>
          </ac:spMkLst>
        </pc:spChg>
      </pc:sldChg>
      <pc:sldChg chg="addSp delSp modSp mod">
        <pc:chgData name="Montanaro, Salvatore" userId="54381c8c-e3a7-4f8c-b0f1-18351d512074" providerId="ADAL" clId="{7885D75D-CAC9-4AF3-9450-8119DDBDFCFE}" dt="2024-02-13T17:44:15.006" v="873" actId="1037"/>
        <pc:sldMkLst>
          <pc:docMk/>
          <pc:sldMk cId="744942974" sldId="2134958790"/>
        </pc:sldMkLst>
        <pc:spChg chg="add del mod">
          <ac:chgData name="Montanaro, Salvatore" userId="54381c8c-e3a7-4f8c-b0f1-18351d512074" providerId="ADAL" clId="{7885D75D-CAC9-4AF3-9450-8119DDBDFCFE}" dt="2024-02-13T15:24:14.082" v="251" actId="478"/>
          <ac:spMkLst>
            <pc:docMk/>
            <pc:sldMk cId="744942974" sldId="2134958790"/>
            <ac:spMk id="3" creationId="{B1AA719C-CD19-4B05-A361-BFE3D3AB20B2}"/>
          </ac:spMkLst>
        </pc:spChg>
        <pc:spChg chg="mod">
          <ac:chgData name="Montanaro, Salvatore" userId="54381c8c-e3a7-4f8c-b0f1-18351d512074" providerId="ADAL" clId="{7885D75D-CAC9-4AF3-9450-8119DDBDFCFE}" dt="2024-02-13T15:34:44.010" v="301"/>
          <ac:spMkLst>
            <pc:docMk/>
            <pc:sldMk cId="744942974" sldId="2134958790"/>
            <ac:spMk id="7" creationId="{97E2A9D2-8AA1-761E-9498-DEC667A6703A}"/>
          </ac:spMkLst>
        </pc:spChg>
        <pc:spChg chg="del">
          <ac:chgData name="Montanaro, Salvatore" userId="54381c8c-e3a7-4f8c-b0f1-18351d512074" providerId="ADAL" clId="{7885D75D-CAC9-4AF3-9450-8119DDBDFCFE}" dt="2024-02-13T15:35:04.450" v="306" actId="478"/>
          <ac:spMkLst>
            <pc:docMk/>
            <pc:sldMk cId="744942974" sldId="2134958790"/>
            <ac:spMk id="12" creationId="{355402BB-18D7-508F-CD6D-D891E5928962}"/>
          </ac:spMkLst>
        </pc:spChg>
        <pc:spChg chg="del">
          <ac:chgData name="Montanaro, Salvatore" userId="54381c8c-e3a7-4f8c-b0f1-18351d512074" providerId="ADAL" clId="{7885D75D-CAC9-4AF3-9450-8119DDBDFCFE}" dt="2024-02-13T15:35:04.450" v="306" actId="478"/>
          <ac:spMkLst>
            <pc:docMk/>
            <pc:sldMk cId="744942974" sldId="2134958790"/>
            <ac:spMk id="14" creationId="{25060744-6819-96C4-DB2E-25A74EA4AB42}"/>
          </ac:spMkLst>
        </pc:spChg>
        <pc:spChg chg="mod">
          <ac:chgData name="Montanaro, Salvatore" userId="54381c8c-e3a7-4f8c-b0f1-18351d512074" providerId="ADAL" clId="{7885D75D-CAC9-4AF3-9450-8119DDBDFCFE}" dt="2024-02-13T15:34:44.010" v="301"/>
          <ac:spMkLst>
            <pc:docMk/>
            <pc:sldMk cId="744942974" sldId="2134958790"/>
            <ac:spMk id="15" creationId="{9A72FC8E-10A7-D624-0D6B-60499A7D70DC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17" creationId="{0CACD45D-2617-EBB6-9616-F5248C981530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18" creationId="{A8365363-858F-9E0B-7D22-FBA94341CCE9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19" creationId="{B8E00B51-757C-1E2F-7AC8-DA349AA7F7B5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20" creationId="{73A78B9B-20B8-220D-4139-399E8503826E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21" creationId="{FD650BEE-ACA9-0806-0187-EE06C695642C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22" creationId="{F8C90AF2-DC16-2C25-F3ED-C44CED3D5BCF}"/>
          </ac:spMkLst>
        </pc:spChg>
        <pc:spChg chg="add del mod">
          <ac:chgData name="Montanaro, Salvatore" userId="54381c8c-e3a7-4f8c-b0f1-18351d512074" providerId="ADAL" clId="{7885D75D-CAC9-4AF3-9450-8119DDBDFCFE}" dt="2024-02-13T15:34:54.566" v="304"/>
          <ac:spMkLst>
            <pc:docMk/>
            <pc:sldMk cId="744942974" sldId="2134958790"/>
            <ac:spMk id="25" creationId="{B1129B7F-E1E8-084C-F6B2-51A0B52C83C2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28" creationId="{32036224-8A42-2324-FB38-F16601300BCB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29" creationId="{63EDE3C3-6343-CF8E-801E-1225BDD8F0D8}"/>
          </ac:spMkLst>
        </pc:spChg>
        <pc:spChg chg="add 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30" creationId="{E1F1C674-E095-E1F8-0088-FFF2E16F57A7}"/>
          </ac:spMkLst>
        </pc:spChg>
        <pc:spChg chg="add 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32" creationId="{372FDE5F-DCDD-8CF2-00B9-CADA3B79556A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33" creationId="{E1BAFB1C-95CC-5265-283C-B43674102BC7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34" creationId="{6FF5E3DA-E790-4A45-90CD-C44DAF69F799}"/>
          </ac:spMkLst>
        </pc:spChg>
        <pc:spChg chg="add del mod">
          <ac:chgData name="Montanaro, Salvatore" userId="54381c8c-e3a7-4f8c-b0f1-18351d512074" providerId="ADAL" clId="{7885D75D-CAC9-4AF3-9450-8119DDBDFCFE}" dt="2024-02-13T15:49:05.826" v="549" actId="478"/>
          <ac:spMkLst>
            <pc:docMk/>
            <pc:sldMk cId="744942974" sldId="2134958790"/>
            <ac:spMk id="35" creationId="{01709EA3-EF6B-7470-5FED-429491A578E8}"/>
          </ac:spMkLst>
        </pc:spChg>
        <pc:spChg chg="add del mod">
          <ac:chgData name="Montanaro, Salvatore" userId="54381c8c-e3a7-4f8c-b0f1-18351d512074" providerId="ADAL" clId="{7885D75D-CAC9-4AF3-9450-8119DDBDFCFE}" dt="2024-02-13T15:42:09.597" v="512" actId="478"/>
          <ac:spMkLst>
            <pc:docMk/>
            <pc:sldMk cId="744942974" sldId="2134958790"/>
            <ac:spMk id="36" creationId="{FACFA133-D8D8-1EC3-E88A-85B719E57EE2}"/>
          </ac:spMkLst>
        </pc:spChg>
        <pc:spChg chg="add del mod">
          <ac:chgData name="Montanaro, Salvatore" userId="54381c8c-e3a7-4f8c-b0f1-18351d512074" providerId="ADAL" clId="{7885D75D-CAC9-4AF3-9450-8119DDBDFCFE}" dt="2024-02-13T15:42:12.668" v="513" actId="478"/>
          <ac:spMkLst>
            <pc:docMk/>
            <pc:sldMk cId="744942974" sldId="2134958790"/>
            <ac:spMk id="37" creationId="{1D800D32-9E51-D599-81BB-0C97CBCD7BDD}"/>
          </ac:spMkLst>
        </pc:spChg>
        <pc:spChg chg="mod">
          <ac:chgData name="Montanaro, Salvatore" userId="54381c8c-e3a7-4f8c-b0f1-18351d512074" providerId="ADAL" clId="{7885D75D-CAC9-4AF3-9450-8119DDBDFCFE}" dt="2024-02-13T15:36:39.764" v="354"/>
          <ac:spMkLst>
            <pc:docMk/>
            <pc:sldMk cId="744942974" sldId="2134958790"/>
            <ac:spMk id="39" creationId="{CD80017B-1A33-1E78-92BC-19C018880FB4}"/>
          </ac:spMkLst>
        </pc:spChg>
        <pc:spChg chg="mod">
          <ac:chgData name="Montanaro, Salvatore" userId="54381c8c-e3a7-4f8c-b0f1-18351d512074" providerId="ADAL" clId="{7885D75D-CAC9-4AF3-9450-8119DDBDFCFE}" dt="2024-02-13T15:36:39.764" v="354"/>
          <ac:spMkLst>
            <pc:docMk/>
            <pc:sldMk cId="744942974" sldId="2134958790"/>
            <ac:spMk id="40" creationId="{6E29E316-E38E-3EA1-55D7-CE3078FAA775}"/>
          </ac:spMkLst>
        </pc:spChg>
        <pc:spChg chg="add del 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42" creationId="{21D38CFB-5760-D33B-456B-D2E0C04D051B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44" creationId="{B7E1617D-ACCA-F53A-2CA3-115C41350B68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47" creationId="{C6DA1A37-D170-BD56-6443-E300CACC7A13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48" creationId="{76C2FAB0-93E5-154E-DFF8-2D66CBA51D4D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50" creationId="{2DA1415E-FBC9-2BC0-FE41-01AAE154E6F4}"/>
          </ac:spMkLst>
        </pc:spChg>
        <pc:spChg chg="mod">
          <ac:chgData name="Montanaro, Salvatore" userId="54381c8c-e3a7-4f8c-b0f1-18351d512074" providerId="ADAL" clId="{7885D75D-CAC9-4AF3-9450-8119DDBDFCFE}" dt="2024-02-13T17:34:27.541" v="755" actId="165"/>
          <ac:spMkLst>
            <pc:docMk/>
            <pc:sldMk cId="744942974" sldId="2134958790"/>
            <ac:spMk id="51" creationId="{A9521B29-1451-26CB-4E82-CAA768AFD95D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52" creationId="{92B5AEC0-9D51-AA9C-D08F-22A95710A6AC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53" creationId="{CB3A675C-D474-DDF5-D358-93991D5865CA}"/>
          </ac:spMkLst>
        </pc:spChg>
        <pc:spChg chg="add del mod">
          <ac:chgData name="Montanaro, Salvatore" userId="54381c8c-e3a7-4f8c-b0f1-18351d512074" providerId="ADAL" clId="{7885D75D-CAC9-4AF3-9450-8119DDBDFCFE}" dt="2024-02-13T15:41:00.485" v="497" actId="11529"/>
          <ac:spMkLst>
            <pc:docMk/>
            <pc:sldMk cId="744942974" sldId="2134958790"/>
            <ac:spMk id="54" creationId="{DA8EDE73-E689-9A8E-46B1-83881D4B5454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57" creationId="{418F049E-66C1-7084-79CD-4570AAF1285A}"/>
          </ac:spMkLst>
        </pc:spChg>
        <pc:spChg chg="add del mod">
          <ac:chgData name="Montanaro, Salvatore" userId="54381c8c-e3a7-4f8c-b0f1-18351d512074" providerId="ADAL" clId="{7885D75D-CAC9-4AF3-9450-8119DDBDFCFE}" dt="2024-02-13T15:24:10.572" v="250" actId="478"/>
          <ac:spMkLst>
            <pc:docMk/>
            <pc:sldMk cId="744942974" sldId="2134958790"/>
            <ac:spMk id="58" creationId="{43A9DD78-1B3B-4AF4-AFBC-F55F2A747C80}"/>
          </ac:spMkLst>
        </pc:spChg>
        <pc:spChg chg="mod">
          <ac:chgData name="Montanaro, Salvatore" userId="54381c8c-e3a7-4f8c-b0f1-18351d512074" providerId="ADAL" clId="{7885D75D-CAC9-4AF3-9450-8119DDBDFCFE}" dt="2024-02-13T16:03:54.427" v="695" actId="1036"/>
          <ac:spMkLst>
            <pc:docMk/>
            <pc:sldMk cId="744942974" sldId="2134958790"/>
            <ac:spMk id="62" creationId="{7885D460-3F4B-B5B2-0770-8F70347D6D06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63" creationId="{FA75E5C2-FFD7-E9E4-AA82-72E4D881EC4E}"/>
          </ac:spMkLst>
        </pc:spChg>
        <pc:spChg chg="add del mod">
          <ac:chgData name="Montanaro, Salvatore" userId="54381c8c-e3a7-4f8c-b0f1-18351d512074" providerId="ADAL" clId="{7885D75D-CAC9-4AF3-9450-8119DDBDFCFE}" dt="2024-02-13T15:50:48.954" v="587"/>
          <ac:spMkLst>
            <pc:docMk/>
            <pc:sldMk cId="744942974" sldId="2134958790"/>
            <ac:spMk id="64" creationId="{F3314F76-3E0E-D13F-2354-08068396A3FF}"/>
          </ac:spMkLst>
        </pc:spChg>
        <pc:spChg chg="mod">
          <ac:chgData name="Montanaro, Salvatore" userId="54381c8c-e3a7-4f8c-b0f1-18351d512074" providerId="ADAL" clId="{7885D75D-CAC9-4AF3-9450-8119DDBDFCFE}" dt="2024-02-13T15:49:20.891" v="577" actId="1035"/>
          <ac:spMkLst>
            <pc:docMk/>
            <pc:sldMk cId="744942974" sldId="2134958790"/>
            <ac:spMk id="65" creationId="{FF82D4A5-03EE-CAC5-2D27-81CACD514F54}"/>
          </ac:spMkLst>
        </pc:spChg>
        <pc:spChg chg="add del mod">
          <ac:chgData name="Montanaro, Salvatore" userId="54381c8c-e3a7-4f8c-b0f1-18351d512074" providerId="ADAL" clId="{7885D75D-CAC9-4AF3-9450-8119DDBDFCFE}" dt="2024-02-13T15:51:53.005" v="598" actId="478"/>
          <ac:spMkLst>
            <pc:docMk/>
            <pc:sldMk cId="744942974" sldId="2134958790"/>
            <ac:spMk id="72" creationId="{478BDFFD-F117-9B8C-912A-EF3564A78753}"/>
          </ac:spMkLst>
        </pc:spChg>
        <pc:spChg chg="add del mod">
          <ac:chgData name="Montanaro, Salvatore" userId="54381c8c-e3a7-4f8c-b0f1-18351d512074" providerId="ADAL" clId="{7885D75D-CAC9-4AF3-9450-8119DDBDFCFE}" dt="2024-02-13T15:54:10.650" v="611" actId="478"/>
          <ac:spMkLst>
            <pc:docMk/>
            <pc:sldMk cId="744942974" sldId="2134958790"/>
            <ac:spMk id="74" creationId="{26B9A104-1F59-DBE2-1807-0F043239B3AB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75" creationId="{546D3C0D-08F7-AF01-8FDA-98997E7F429F}"/>
          </ac:spMkLst>
        </pc:spChg>
        <pc:spChg chg="add mod topLvl">
          <ac:chgData name="Montanaro, Salvatore" userId="54381c8c-e3a7-4f8c-b0f1-18351d512074" providerId="ADAL" clId="{7885D75D-CAC9-4AF3-9450-8119DDBDFCFE}" dt="2024-02-13T17:44:15.006" v="873" actId="1037"/>
          <ac:spMkLst>
            <pc:docMk/>
            <pc:sldMk cId="744942974" sldId="2134958790"/>
            <ac:spMk id="76" creationId="{004EAD56-7B7B-8755-9691-E9DDCC1EC017}"/>
          </ac:spMkLst>
        </pc:spChg>
        <pc:spChg chg="del">
          <ac:chgData name="Montanaro, Salvatore" userId="54381c8c-e3a7-4f8c-b0f1-18351d512074" providerId="ADAL" clId="{7885D75D-CAC9-4AF3-9450-8119DDBDFCFE}" dt="2024-02-13T15:35:04.450" v="306" actId="478"/>
          <ac:spMkLst>
            <pc:docMk/>
            <pc:sldMk cId="744942974" sldId="2134958790"/>
            <ac:spMk id="88" creationId="{BF7BDE38-F0BE-44F2-8CB2-B753B4B8994F}"/>
          </ac:spMkLst>
        </pc:spChg>
        <pc:grpChg chg="del">
          <ac:chgData name="Montanaro, Salvatore" userId="54381c8c-e3a7-4f8c-b0f1-18351d512074" providerId="ADAL" clId="{7885D75D-CAC9-4AF3-9450-8119DDBDFCFE}" dt="2024-02-13T15:35:04.450" v="306" actId="478"/>
          <ac:grpSpMkLst>
            <pc:docMk/>
            <pc:sldMk cId="744942974" sldId="2134958790"/>
            <ac:grpSpMk id="4" creationId="{83636A94-0203-B321-2BFB-F58AC323953F}"/>
          </ac:grpSpMkLst>
        </pc:grpChg>
        <pc:grpChg chg="add del mod">
          <ac:chgData name="Montanaro, Salvatore" userId="54381c8c-e3a7-4f8c-b0f1-18351d512074" providerId="ADAL" clId="{7885D75D-CAC9-4AF3-9450-8119DDBDFCFE}" dt="2024-02-13T15:34:54.566" v="304"/>
          <ac:grpSpMkLst>
            <pc:docMk/>
            <pc:sldMk cId="744942974" sldId="2134958790"/>
            <ac:grpSpMk id="6" creationId="{B3FBE534-004F-22B1-F8CE-ECAC13678959}"/>
          </ac:grpSpMkLst>
        </pc:grpChg>
        <pc:grpChg chg="del">
          <ac:chgData name="Montanaro, Salvatore" userId="54381c8c-e3a7-4f8c-b0f1-18351d512074" providerId="ADAL" clId="{7885D75D-CAC9-4AF3-9450-8119DDBDFCFE}" dt="2024-02-13T15:35:04.450" v="306" actId="478"/>
          <ac:grpSpMkLst>
            <pc:docMk/>
            <pc:sldMk cId="744942974" sldId="2134958790"/>
            <ac:grpSpMk id="13" creationId="{2D8816B5-32B4-A067-047F-6876C1301626}"/>
          </ac:grpSpMkLst>
        </pc:grpChg>
        <pc:grpChg chg="add mod topLvl">
          <ac:chgData name="Montanaro, Salvatore" userId="54381c8c-e3a7-4f8c-b0f1-18351d512074" providerId="ADAL" clId="{7885D75D-CAC9-4AF3-9450-8119DDBDFCFE}" dt="2024-02-13T17:44:15.006" v="873" actId="1037"/>
          <ac:grpSpMkLst>
            <pc:docMk/>
            <pc:sldMk cId="744942974" sldId="2134958790"/>
            <ac:grpSpMk id="26" creationId="{34B54F47-FE93-2B12-9DB4-E391C204D5A1}"/>
          </ac:grpSpMkLst>
        </pc:grpChg>
        <pc:grpChg chg="add del mod">
          <ac:chgData name="Montanaro, Salvatore" userId="54381c8c-e3a7-4f8c-b0f1-18351d512074" providerId="ADAL" clId="{7885D75D-CAC9-4AF3-9450-8119DDBDFCFE}" dt="2024-02-13T15:36:53.337" v="359" actId="478"/>
          <ac:grpSpMkLst>
            <pc:docMk/>
            <pc:sldMk cId="744942974" sldId="2134958790"/>
            <ac:grpSpMk id="38" creationId="{C18739D7-3BDF-8E25-8592-C36203B095E4}"/>
          </ac:grpSpMkLst>
        </pc:grpChg>
        <pc:grpChg chg="add del mod topLvl">
          <ac:chgData name="Montanaro, Salvatore" userId="54381c8c-e3a7-4f8c-b0f1-18351d512074" providerId="ADAL" clId="{7885D75D-CAC9-4AF3-9450-8119DDBDFCFE}" dt="2024-02-13T17:44:15.006" v="873" actId="1037"/>
          <ac:grpSpMkLst>
            <pc:docMk/>
            <pc:sldMk cId="744942974" sldId="2134958790"/>
            <ac:grpSpMk id="41" creationId="{37209194-0DCA-C2E8-8043-7003681BB48B}"/>
          </ac:grpSpMkLst>
        </pc:grpChg>
        <pc:grpChg chg="add mod topLvl">
          <ac:chgData name="Montanaro, Salvatore" userId="54381c8c-e3a7-4f8c-b0f1-18351d512074" providerId="ADAL" clId="{7885D75D-CAC9-4AF3-9450-8119DDBDFCFE}" dt="2024-02-13T17:44:15.006" v="873" actId="1037"/>
          <ac:grpSpMkLst>
            <pc:docMk/>
            <pc:sldMk cId="744942974" sldId="2134958790"/>
            <ac:grpSpMk id="45" creationId="{20B8FE1E-38A1-4277-F5AF-CCEDC61D4E44}"/>
          </ac:grpSpMkLst>
        </pc:grpChg>
        <pc:grpChg chg="add mod topLvl">
          <ac:chgData name="Montanaro, Salvatore" userId="54381c8c-e3a7-4f8c-b0f1-18351d512074" providerId="ADAL" clId="{7885D75D-CAC9-4AF3-9450-8119DDBDFCFE}" dt="2024-02-13T17:44:15.006" v="873" actId="1037"/>
          <ac:grpSpMkLst>
            <pc:docMk/>
            <pc:sldMk cId="744942974" sldId="2134958790"/>
            <ac:grpSpMk id="46" creationId="{EA93EB42-CDD6-A8B4-0C08-01831E19D8B3}"/>
          </ac:grpSpMkLst>
        </pc:grpChg>
        <pc:grpChg chg="add mod topLvl">
          <ac:chgData name="Montanaro, Salvatore" userId="54381c8c-e3a7-4f8c-b0f1-18351d512074" providerId="ADAL" clId="{7885D75D-CAC9-4AF3-9450-8119DDBDFCFE}" dt="2024-02-13T17:44:15.006" v="873" actId="1037"/>
          <ac:grpSpMkLst>
            <pc:docMk/>
            <pc:sldMk cId="744942974" sldId="2134958790"/>
            <ac:grpSpMk id="49" creationId="{9D116B9D-FC3B-C25A-F2E4-B1D75A1AF0E6}"/>
          </ac:grpSpMkLst>
        </pc:grpChg>
        <pc:grpChg chg="add del mod">
          <ac:chgData name="Montanaro, Salvatore" userId="54381c8c-e3a7-4f8c-b0f1-18351d512074" providerId="ADAL" clId="{7885D75D-CAC9-4AF3-9450-8119DDBDFCFE}" dt="2024-02-13T16:01:55.124" v="655" actId="12789"/>
          <ac:grpSpMkLst>
            <pc:docMk/>
            <pc:sldMk cId="744942974" sldId="2134958790"/>
            <ac:grpSpMk id="55" creationId="{2D12C32E-B09F-7517-E4EC-C68586EFF108}"/>
          </ac:grpSpMkLst>
        </pc:grpChg>
        <pc:grpChg chg="del mod">
          <ac:chgData name="Montanaro, Salvatore" userId="54381c8c-e3a7-4f8c-b0f1-18351d512074" providerId="ADAL" clId="{7885D75D-CAC9-4AF3-9450-8119DDBDFCFE}" dt="2024-02-13T15:33:07.132" v="290" actId="478"/>
          <ac:grpSpMkLst>
            <pc:docMk/>
            <pc:sldMk cId="744942974" sldId="2134958790"/>
            <ac:grpSpMk id="68" creationId="{3A717CD9-5409-355F-9403-401F6F8C3D08}"/>
          </ac:grpSpMkLst>
        </pc:grpChg>
        <pc:grpChg chg="add del mod topLvl">
          <ac:chgData name="Montanaro, Salvatore" userId="54381c8c-e3a7-4f8c-b0f1-18351d512074" providerId="ADAL" clId="{7885D75D-CAC9-4AF3-9450-8119DDBDFCFE}" dt="2024-02-13T17:34:27.541" v="755" actId="165"/>
          <ac:grpSpMkLst>
            <pc:docMk/>
            <pc:sldMk cId="744942974" sldId="2134958790"/>
            <ac:grpSpMk id="77" creationId="{FE010A90-75F5-5318-13EF-7AFE1ED6ADE2}"/>
          </ac:grpSpMkLst>
        </pc:grpChg>
        <pc:grpChg chg="add del mod">
          <ac:chgData name="Montanaro, Salvatore" userId="54381c8c-e3a7-4f8c-b0f1-18351d512074" providerId="ADAL" clId="{7885D75D-CAC9-4AF3-9450-8119DDBDFCFE}" dt="2024-02-13T17:32:28.666" v="739" actId="165"/>
          <ac:grpSpMkLst>
            <pc:docMk/>
            <pc:sldMk cId="744942974" sldId="2134958790"/>
            <ac:grpSpMk id="79" creationId="{A291FE44-7E7E-BEC6-5386-291B383C789A}"/>
          </ac:grpSpMkLst>
        </pc:grpChg>
        <pc:picChg chg="del">
          <ac:chgData name="Montanaro, Salvatore" userId="54381c8c-e3a7-4f8c-b0f1-18351d512074" providerId="ADAL" clId="{7885D75D-CAC9-4AF3-9450-8119DDBDFCFE}" dt="2024-02-13T15:35:04.450" v="306" actId="478"/>
          <ac:picMkLst>
            <pc:docMk/>
            <pc:sldMk cId="744942974" sldId="2134958790"/>
            <ac:picMk id="23" creationId="{DAA65C2D-9EF8-391A-8CB7-51C71167E73E}"/>
          </ac:picMkLst>
        </pc:picChg>
        <pc:picChg chg="add del">
          <ac:chgData name="Montanaro, Salvatore" userId="54381c8c-e3a7-4f8c-b0f1-18351d512074" providerId="ADAL" clId="{7885D75D-CAC9-4AF3-9450-8119DDBDFCFE}" dt="2024-02-13T15:50:52.504" v="589"/>
          <ac:picMkLst>
            <pc:docMk/>
            <pc:sldMk cId="744942974" sldId="2134958790"/>
            <ac:picMk id="67" creationId="{898BD0FE-0BBF-5073-94D8-475747C5EC02}"/>
          </ac:picMkLst>
        </pc:picChg>
        <pc:picChg chg="add mod topLvl">
          <ac:chgData name="Montanaro, Salvatore" userId="54381c8c-e3a7-4f8c-b0f1-18351d512074" providerId="ADAL" clId="{7885D75D-CAC9-4AF3-9450-8119DDBDFCFE}" dt="2024-02-13T17:44:15.006" v="873" actId="1037"/>
          <ac:picMkLst>
            <pc:docMk/>
            <pc:sldMk cId="744942974" sldId="2134958790"/>
            <ac:picMk id="78" creationId="{80F78013-4BE4-7EFD-9963-C0CDAE9B2D9A}"/>
          </ac:picMkLst>
        </pc:picChg>
        <pc:cxnChg chg="del mod">
          <ac:chgData name="Montanaro, Salvatore" userId="54381c8c-e3a7-4f8c-b0f1-18351d512074" providerId="ADAL" clId="{7885D75D-CAC9-4AF3-9450-8119DDBDFCFE}" dt="2024-02-13T15:35:04.450" v="306" actId="478"/>
          <ac:cxnSpMkLst>
            <pc:docMk/>
            <pc:sldMk cId="744942974" sldId="2134958790"/>
            <ac:cxnSpMk id="2" creationId="{818B504D-9FFA-FECD-2C61-E8FCB6927EF3}"/>
          </ac:cxnSpMkLst>
        </pc:cxnChg>
        <pc:cxnChg chg="del mod">
          <ac:chgData name="Montanaro, Salvatore" userId="54381c8c-e3a7-4f8c-b0f1-18351d512074" providerId="ADAL" clId="{7885D75D-CAC9-4AF3-9450-8119DDBDFCFE}" dt="2024-02-13T15:35:04.450" v="306" actId="478"/>
          <ac:cxnSpMkLst>
            <pc:docMk/>
            <pc:sldMk cId="744942974" sldId="2134958790"/>
            <ac:cxnSpMk id="43" creationId="{784F5351-0CB7-5625-8FAA-C5B6AC71F73A}"/>
          </ac:cxnSpMkLst>
        </pc:cxnChg>
        <pc:cxnChg chg="del">
          <ac:chgData name="Montanaro, Salvatore" userId="54381c8c-e3a7-4f8c-b0f1-18351d512074" providerId="ADAL" clId="{7885D75D-CAC9-4AF3-9450-8119DDBDFCFE}" dt="2024-02-13T15:33:12.303" v="291" actId="478"/>
          <ac:cxnSpMkLst>
            <pc:docMk/>
            <pc:sldMk cId="744942974" sldId="2134958790"/>
            <ac:cxnSpMk id="66" creationId="{EDB6211B-ABD4-F4F4-DD3A-51DEE7776E2E}"/>
          </ac:cxnSpMkLst>
        </pc:cxnChg>
        <pc:cxnChg chg="del">
          <ac:chgData name="Montanaro, Salvatore" userId="54381c8c-e3a7-4f8c-b0f1-18351d512074" providerId="ADAL" clId="{7885D75D-CAC9-4AF3-9450-8119DDBDFCFE}" dt="2024-02-13T15:33:14.232" v="292" actId="478"/>
          <ac:cxnSpMkLst>
            <pc:docMk/>
            <pc:sldMk cId="744942974" sldId="2134958790"/>
            <ac:cxnSpMk id="82" creationId="{BF1A750C-D881-7494-3485-14E2FB423960}"/>
          </ac:cxnSpMkLst>
        </pc:cxnChg>
      </pc:sldChg>
      <pc:sldChg chg="addSp delSp modSp mod">
        <pc:chgData name="Montanaro, Salvatore" userId="54381c8c-e3a7-4f8c-b0f1-18351d512074" providerId="ADAL" clId="{7885D75D-CAC9-4AF3-9450-8119DDBDFCFE}" dt="2024-02-13T15:06:40.532" v="189" actId="408"/>
        <pc:sldMkLst>
          <pc:docMk/>
          <pc:sldMk cId="2693087556" sldId="2134958858"/>
        </pc:sldMkLst>
        <pc:spChg chg="add 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3" creationId="{37A1F3CB-D0F4-A766-C9EB-E30DF96A9DE3}"/>
          </ac:spMkLst>
        </pc:spChg>
        <pc:spChg chg="add mod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5" creationId="{6D688AE6-05DA-8A48-532E-53AFE88C1478}"/>
          </ac:spMkLst>
        </pc:spChg>
        <pc:spChg chg="add mod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6" creationId="{BF6870EC-2328-5BE1-0A46-1888F023C972}"/>
          </ac:spMkLst>
        </pc:spChg>
        <pc:spChg chg="add mod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7" creationId="{1D25CC38-2824-6D3C-F43C-D030FC782D46}"/>
          </ac:spMkLst>
        </pc:spChg>
        <pc:spChg chg="mod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12" creationId="{2193E268-6764-BB4C-95A5-11CCB8731D1E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13" creationId="{4104AA6F-9B41-9A6F-EDF2-5C9FB20E7340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19" creationId="{83FC10EB-7420-5E17-C549-6A0543FEDAC8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26" creationId="{5AB6DB85-0C26-A375-6DD6-A90175E2E1CA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27" creationId="{8B1F06E9-835C-DF39-EAD1-0C8B03EF9C22}"/>
          </ac:spMkLst>
        </pc:spChg>
        <pc:spChg chg="del mod topLvl">
          <ac:chgData name="Montanaro, Salvatore" userId="54381c8c-e3a7-4f8c-b0f1-18351d512074" providerId="ADAL" clId="{7885D75D-CAC9-4AF3-9450-8119DDBDFCFE}" dt="2024-02-13T15:00:52.643" v="121" actId="478"/>
          <ac:spMkLst>
            <pc:docMk/>
            <pc:sldMk cId="2693087556" sldId="2134958858"/>
            <ac:spMk id="28" creationId="{DF25E122-F99D-8CF9-DB75-91AD1B00DD0C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34" creationId="{89458064-5822-4D19-8722-05F986CBAB92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35" creationId="{F60EC1C3-F2C5-49BB-8AB1-98EDBB354DC2}"/>
          </ac:spMkLst>
        </pc:spChg>
        <pc:spChg chg="del mod">
          <ac:chgData name="Montanaro, Salvatore" userId="54381c8c-e3a7-4f8c-b0f1-18351d512074" providerId="ADAL" clId="{7885D75D-CAC9-4AF3-9450-8119DDBDFCFE}" dt="2024-02-13T14:55:41.448" v="74" actId="478"/>
          <ac:spMkLst>
            <pc:docMk/>
            <pc:sldMk cId="2693087556" sldId="2134958858"/>
            <ac:spMk id="36" creationId="{1E166F4A-2FF8-4946-A4DF-96E90C4A124F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0" creationId="{F619CBD3-14D7-4818-8481-376EBF9437CC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1" creationId="{AF06A314-E67E-4740-ABBE-AB6BD3B76CE3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2" creationId="{A1C5A5F3-905F-4533-B7B1-6036FFA8CD55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3" creationId="{571C0F11-5C2C-4AEF-B3AC-F4B97DF16F18}"/>
          </ac:spMkLst>
        </pc:spChg>
        <pc:spChg chg="del mod topLvl">
          <ac:chgData name="Montanaro, Salvatore" userId="54381c8c-e3a7-4f8c-b0f1-18351d512074" providerId="ADAL" clId="{7885D75D-CAC9-4AF3-9450-8119DDBDFCFE}" dt="2024-02-13T15:00:51.452" v="120" actId="478"/>
          <ac:spMkLst>
            <pc:docMk/>
            <pc:sldMk cId="2693087556" sldId="2134958858"/>
            <ac:spMk id="44" creationId="{3AD47AEA-FFCD-4D73-880A-4503F7060149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5" creationId="{93F20B06-919D-4C5A-8F51-2102BB0C81CB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49" creationId="{8DD72B1D-F446-4AA6-89BF-594B04ADD51E}"/>
          </ac:spMkLst>
        </pc:spChg>
        <pc:spChg chg="mod topLvl">
          <ac:chgData name="Montanaro, Salvatore" userId="54381c8c-e3a7-4f8c-b0f1-18351d512074" providerId="ADAL" clId="{7885D75D-CAC9-4AF3-9450-8119DDBDFCFE}" dt="2024-02-13T15:06:23.727" v="186" actId="164"/>
          <ac:spMkLst>
            <pc:docMk/>
            <pc:sldMk cId="2693087556" sldId="2134958858"/>
            <ac:spMk id="51" creationId="{D046C12A-DBFB-402B-9EE7-65824C4ACF35}"/>
          </ac:spMkLst>
        </pc:spChg>
        <pc:spChg chg="del mod topLvl">
          <ac:chgData name="Montanaro, Salvatore" userId="54381c8c-e3a7-4f8c-b0f1-18351d512074" providerId="ADAL" clId="{7885D75D-CAC9-4AF3-9450-8119DDBDFCFE}" dt="2024-02-13T15:00:53.898" v="122" actId="478"/>
          <ac:spMkLst>
            <pc:docMk/>
            <pc:sldMk cId="2693087556" sldId="2134958858"/>
            <ac:spMk id="52" creationId="{E409FDF8-3001-4051-A76C-5F6E1D19F99C}"/>
          </ac:spMkLst>
        </pc:spChg>
        <pc:grpChg chg="del">
          <ac:chgData name="Montanaro, Salvatore" userId="54381c8c-e3a7-4f8c-b0f1-18351d512074" providerId="ADAL" clId="{7885D75D-CAC9-4AF3-9450-8119DDBDFCFE}" dt="2024-02-13T15:03:05.107" v="134" actId="165"/>
          <ac:grpSpMkLst>
            <pc:docMk/>
            <pc:sldMk cId="2693087556" sldId="2134958858"/>
            <ac:grpSpMk id="4" creationId="{FA302C68-76E6-6F33-B200-A93CAA7AC8DD}"/>
          </ac:grpSpMkLst>
        </pc:grpChg>
        <pc:grpChg chg="del">
          <ac:chgData name="Montanaro, Salvatore" userId="54381c8c-e3a7-4f8c-b0f1-18351d512074" providerId="ADAL" clId="{7885D75D-CAC9-4AF3-9450-8119DDBDFCFE}" dt="2024-02-13T14:59:41.896" v="117" actId="165"/>
          <ac:grpSpMkLst>
            <pc:docMk/>
            <pc:sldMk cId="2693087556" sldId="2134958858"/>
            <ac:grpSpMk id="8" creationId="{BBF3134E-F97B-6479-A3FB-D5A245081044}"/>
          </ac:grpSpMkLst>
        </pc:grpChg>
        <pc:grpChg chg="del mod topLvl">
          <ac:chgData name="Montanaro, Salvatore" userId="54381c8c-e3a7-4f8c-b0f1-18351d512074" providerId="ADAL" clId="{7885D75D-CAC9-4AF3-9450-8119DDBDFCFE}" dt="2024-02-13T14:59:13.098" v="113" actId="165"/>
          <ac:grpSpMkLst>
            <pc:docMk/>
            <pc:sldMk cId="2693087556" sldId="2134958858"/>
            <ac:grpSpMk id="9" creationId="{4F7D0413-5D00-0160-0702-D897E8A2C734}"/>
          </ac:grpSpMkLst>
        </pc:grpChg>
        <pc:grpChg chg="del mod">
          <ac:chgData name="Montanaro, Salvatore" userId="54381c8c-e3a7-4f8c-b0f1-18351d512074" providerId="ADAL" clId="{7885D75D-CAC9-4AF3-9450-8119DDBDFCFE}" dt="2024-02-13T14:56:31.965" v="80" actId="165"/>
          <ac:grpSpMkLst>
            <pc:docMk/>
            <pc:sldMk cId="2693087556" sldId="2134958858"/>
            <ac:grpSpMk id="10" creationId="{202F2EFE-2F02-5124-F01E-41CF34C96E84}"/>
          </ac:grpSpMkLst>
        </pc:grpChg>
        <pc:grpChg chg="del mod">
          <ac:chgData name="Montanaro, Salvatore" userId="54381c8c-e3a7-4f8c-b0f1-18351d512074" providerId="ADAL" clId="{7885D75D-CAC9-4AF3-9450-8119DDBDFCFE}" dt="2024-02-13T14:56:31.965" v="80" actId="165"/>
          <ac:grpSpMkLst>
            <pc:docMk/>
            <pc:sldMk cId="2693087556" sldId="2134958858"/>
            <ac:grpSpMk id="11" creationId="{0531462C-DF67-A9A2-D31A-9E68794BDA75}"/>
          </ac:grpSpMkLst>
        </pc:grpChg>
        <pc:grpChg chg="add mod">
          <ac:chgData name="Montanaro, Salvatore" userId="54381c8c-e3a7-4f8c-b0f1-18351d512074" providerId="ADAL" clId="{7885D75D-CAC9-4AF3-9450-8119DDBDFCFE}" dt="2024-02-13T15:06:40.532" v="189" actId="408"/>
          <ac:grpSpMkLst>
            <pc:docMk/>
            <pc:sldMk cId="2693087556" sldId="2134958858"/>
            <ac:grpSpMk id="14" creationId="{6949FA7B-A77F-01CB-4EDB-7663BA5C75AD}"/>
          </ac:grpSpMkLst>
        </pc:grpChg>
        <pc:grpChg chg="del mod topLvl">
          <ac:chgData name="Montanaro, Salvatore" userId="54381c8c-e3a7-4f8c-b0f1-18351d512074" providerId="ADAL" clId="{7885D75D-CAC9-4AF3-9450-8119DDBDFCFE}" dt="2024-02-13T14:59:36.137" v="116" actId="165"/>
          <ac:grpSpMkLst>
            <pc:docMk/>
            <pc:sldMk cId="2693087556" sldId="2134958858"/>
            <ac:grpSpMk id="24" creationId="{DA455485-A7A3-0F6E-D7EA-301D8AA3D766}"/>
          </ac:grpSpMkLst>
        </pc:grpChg>
        <pc:grpChg chg="del">
          <ac:chgData name="Montanaro, Salvatore" userId="54381c8c-e3a7-4f8c-b0f1-18351d512074" providerId="ADAL" clId="{7885D75D-CAC9-4AF3-9450-8119DDBDFCFE}" dt="2024-02-13T14:59:31.372" v="115" actId="165"/>
          <ac:grpSpMkLst>
            <pc:docMk/>
            <pc:sldMk cId="2693087556" sldId="2134958858"/>
            <ac:grpSpMk id="33" creationId="{1C72468D-FA79-0321-12B3-3EFD535FE88A}"/>
          </ac:grpSpMkLst>
        </pc:grpChg>
        <pc:grpChg chg="del mod">
          <ac:chgData name="Montanaro, Salvatore" userId="54381c8c-e3a7-4f8c-b0f1-18351d512074" providerId="ADAL" clId="{7885D75D-CAC9-4AF3-9450-8119DDBDFCFE}" dt="2024-02-13T14:59:04.687" v="112" actId="165"/>
          <ac:grpSpMkLst>
            <pc:docMk/>
            <pc:sldMk cId="2693087556" sldId="2134958858"/>
            <ac:grpSpMk id="38" creationId="{D9F339DE-D6C0-28AC-1394-AF592BAF6D90}"/>
          </ac:grpSpMkLst>
        </pc:grpChg>
        <pc:picChg chg="mod topLvl">
          <ac:chgData name="Montanaro, Salvatore" userId="54381c8c-e3a7-4f8c-b0f1-18351d512074" providerId="ADAL" clId="{7885D75D-CAC9-4AF3-9450-8119DDBDFCFE}" dt="2024-02-13T15:06:23.727" v="186" actId="164"/>
          <ac:picMkLst>
            <pc:docMk/>
            <pc:sldMk cId="2693087556" sldId="2134958858"/>
            <ac:picMk id="15" creationId="{D844B2EE-DDEF-FC61-5F6C-EB87C4A90F54}"/>
          </ac:picMkLst>
        </pc:picChg>
        <pc:picChg chg="mod">
          <ac:chgData name="Montanaro, Salvatore" userId="54381c8c-e3a7-4f8c-b0f1-18351d512074" providerId="ADAL" clId="{7885D75D-CAC9-4AF3-9450-8119DDBDFCFE}" dt="2024-02-13T15:06:23.727" v="186" actId="164"/>
          <ac:picMkLst>
            <pc:docMk/>
            <pc:sldMk cId="2693087556" sldId="2134958858"/>
            <ac:picMk id="16" creationId="{C327C994-1E81-6A55-71BA-97EC236080C3}"/>
          </ac:picMkLst>
        </pc:picChg>
        <pc:picChg chg="mod">
          <ac:chgData name="Montanaro, Salvatore" userId="54381c8c-e3a7-4f8c-b0f1-18351d512074" providerId="ADAL" clId="{7885D75D-CAC9-4AF3-9450-8119DDBDFCFE}" dt="2024-02-13T15:06:23.727" v="186" actId="164"/>
          <ac:picMkLst>
            <pc:docMk/>
            <pc:sldMk cId="2693087556" sldId="2134958858"/>
            <ac:picMk id="20" creationId="{DB1927FB-C7CD-95F8-EE30-21BE250F0F24}"/>
          </ac:picMkLst>
        </pc:picChg>
        <pc:picChg chg="mod topLvl">
          <ac:chgData name="Montanaro, Salvatore" userId="54381c8c-e3a7-4f8c-b0f1-18351d512074" providerId="ADAL" clId="{7885D75D-CAC9-4AF3-9450-8119DDBDFCFE}" dt="2024-02-13T15:06:23.727" v="186" actId="164"/>
          <ac:picMkLst>
            <pc:docMk/>
            <pc:sldMk cId="2693087556" sldId="2134958858"/>
            <ac:picMk id="21" creationId="{880FDD0E-2EA3-6BF5-FB9B-31BDC06857BB}"/>
          </ac:picMkLst>
        </pc:picChg>
        <pc:picChg chg="mod topLvl">
          <ac:chgData name="Montanaro, Salvatore" userId="54381c8c-e3a7-4f8c-b0f1-18351d512074" providerId="ADAL" clId="{7885D75D-CAC9-4AF3-9450-8119DDBDFCFE}" dt="2024-02-13T15:06:23.727" v="186" actId="164"/>
          <ac:picMkLst>
            <pc:docMk/>
            <pc:sldMk cId="2693087556" sldId="2134958858"/>
            <ac:picMk id="25" creationId="{CE69CF9A-5E4F-3F84-10B5-1BE0BE30D3A8}"/>
          </ac:picMkLst>
        </pc:picChg>
      </pc:sldChg>
      <pc:sldChg chg="modSp mod">
        <pc:chgData name="Montanaro, Salvatore" userId="54381c8c-e3a7-4f8c-b0f1-18351d512074" providerId="ADAL" clId="{7885D75D-CAC9-4AF3-9450-8119DDBDFCFE}" dt="2024-02-13T14:46:23.360" v="10" actId="20577"/>
        <pc:sldMkLst>
          <pc:docMk/>
          <pc:sldMk cId="1231599110" sldId="2147375640"/>
        </pc:sldMkLst>
        <pc:spChg chg="mod">
          <ac:chgData name="Montanaro, Salvatore" userId="54381c8c-e3a7-4f8c-b0f1-18351d512074" providerId="ADAL" clId="{7885D75D-CAC9-4AF3-9450-8119DDBDFCFE}" dt="2024-02-13T14:46:23.360" v="10" actId="20577"/>
          <ac:spMkLst>
            <pc:docMk/>
            <pc:sldMk cId="1231599110" sldId="2147375640"/>
            <ac:spMk id="35" creationId="{D3161986-55D8-56CA-4A51-F0A96E25FCBC}"/>
          </ac:spMkLst>
        </pc:spChg>
      </pc:sldChg>
      <pc:sldChg chg="modSp mod">
        <pc:chgData name="Montanaro, Salvatore" userId="54381c8c-e3a7-4f8c-b0f1-18351d512074" providerId="ADAL" clId="{7885D75D-CAC9-4AF3-9450-8119DDBDFCFE}" dt="2024-02-13T15:07:33.389" v="231" actId="14100"/>
        <pc:sldMkLst>
          <pc:docMk/>
          <pc:sldMk cId="2530601666" sldId="2147375753"/>
        </pc:sldMkLst>
        <pc:spChg chg="mod">
          <ac:chgData name="Montanaro, Salvatore" userId="54381c8c-e3a7-4f8c-b0f1-18351d512074" providerId="ADAL" clId="{7885D75D-CAC9-4AF3-9450-8119DDBDFCFE}" dt="2024-02-13T15:07:33.389" v="231" actId="14100"/>
          <ac:spMkLst>
            <pc:docMk/>
            <pc:sldMk cId="2530601666" sldId="2147375753"/>
            <ac:spMk id="5" creationId="{7B41AD34-E0D6-704F-6303-0B0D6EC5134C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7" creationId="{E3A8AB2A-564C-D868-3983-F65259F0E401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8" creationId="{A30BE396-5650-099B-3590-811D6ECB8B61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12" creationId="{58A052C9-A06F-C078-ABD4-D1F4EFBC0A94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15" creationId="{CB646476-04DF-B49A-AA8E-7CE8EE42BE71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22" creationId="{5A614EAF-57B6-744C-1B7C-A3D4065D6017}"/>
          </ac:spMkLst>
        </pc:spChg>
        <pc:spChg chg="mod">
          <ac:chgData name="Montanaro, Salvatore" userId="54381c8c-e3a7-4f8c-b0f1-18351d512074" providerId="ADAL" clId="{7885D75D-CAC9-4AF3-9450-8119DDBDFCFE}" dt="2024-02-13T15:07:17.716" v="230" actId="1035"/>
          <ac:spMkLst>
            <pc:docMk/>
            <pc:sldMk cId="2530601666" sldId="2147375753"/>
            <ac:spMk id="23" creationId="{C9322904-1424-16AA-98D0-03C14B4EBB0D}"/>
          </ac:spMkLst>
        </pc:spChg>
        <pc:picChg chg="mod">
          <ac:chgData name="Montanaro, Salvatore" userId="54381c8c-e3a7-4f8c-b0f1-18351d512074" providerId="ADAL" clId="{7885D75D-CAC9-4AF3-9450-8119DDBDFCFE}" dt="2024-02-13T15:07:17.716" v="230" actId="1035"/>
          <ac:picMkLst>
            <pc:docMk/>
            <pc:sldMk cId="2530601666" sldId="2147375753"/>
            <ac:picMk id="28" creationId="{3D73F712-9B57-56CA-5CC1-6C919B47CC10}"/>
          </ac:picMkLst>
        </pc:picChg>
        <pc:picChg chg="mod">
          <ac:chgData name="Montanaro, Salvatore" userId="54381c8c-e3a7-4f8c-b0f1-18351d512074" providerId="ADAL" clId="{7885D75D-CAC9-4AF3-9450-8119DDBDFCFE}" dt="2024-02-13T15:07:17.716" v="230" actId="1035"/>
          <ac:picMkLst>
            <pc:docMk/>
            <pc:sldMk cId="2530601666" sldId="2147375753"/>
            <ac:picMk id="31" creationId="{BD960672-F055-DFD3-E2CC-11411D29DC5D}"/>
          </ac:picMkLst>
        </pc:picChg>
        <pc:picChg chg="mod">
          <ac:chgData name="Montanaro, Salvatore" userId="54381c8c-e3a7-4f8c-b0f1-18351d512074" providerId="ADAL" clId="{7885D75D-CAC9-4AF3-9450-8119DDBDFCFE}" dt="2024-02-13T15:07:17.716" v="230" actId="1035"/>
          <ac:picMkLst>
            <pc:docMk/>
            <pc:sldMk cId="2530601666" sldId="2147375753"/>
            <ac:picMk id="33" creationId="{EEB71FED-ABA9-EEAD-214E-6604F67F9398}"/>
          </ac:picMkLst>
        </pc:picChg>
      </pc:sldChg>
      <pc:sldChg chg="add">
        <pc:chgData name="Montanaro, Salvatore" userId="54381c8c-e3a7-4f8c-b0f1-18351d512074" providerId="ADAL" clId="{7885D75D-CAC9-4AF3-9450-8119DDBDFCFE}" dt="2024-02-13T15:35:00.363" v="305" actId="2890"/>
        <pc:sldMkLst>
          <pc:docMk/>
          <pc:sldMk cId="3485314734" sldId="214737576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882B-4E66-48D2-A80D-AD91F231252E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C692-27B3-4FC0-8A17-74D36E8877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50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C692-27B3-4FC0-8A17-74D36E8877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C692-27B3-4FC0-8A17-74D36E8877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5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C692-27B3-4FC0-8A17-74D36E8877D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4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0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F857B-FB17-478E-A363-6E1797B712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51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F857B-FB17-478E-A363-6E1797B712A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58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Relationship Id="rId4" Type="http://schemas.openxmlformats.org/officeDocument/2006/relationships/image" Target="../media/image10.sv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Relationship Id="rId4" Type="http://schemas.openxmlformats.org/officeDocument/2006/relationships/image" Target="../media/image10.sv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0.xml"/><Relationship Id="rId4" Type="http://schemas.openxmlformats.org/officeDocument/2006/relationships/image" Target="../media/image10.sv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1.xml"/><Relationship Id="rId4" Type="http://schemas.openxmlformats.org/officeDocument/2006/relationships/image" Target="../media/image10.sv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4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5.xml"/><Relationship Id="rId4" Type="http://schemas.openxmlformats.org/officeDocument/2006/relationships/image" Target="../media/image10.sv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9.xml"/><Relationship Id="rId4" Type="http://schemas.openxmlformats.org/officeDocument/2006/relationships/image" Target="../media/image10.sv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0.xml"/><Relationship Id="rId4" Type="http://schemas.openxmlformats.org/officeDocument/2006/relationships/image" Target="../media/image10.sv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.xml"/><Relationship Id="rId4" Type="http://schemas.openxmlformats.org/officeDocument/2006/relationships/image" Target="../media/image10.sv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4.xml"/><Relationship Id="rId4" Type="http://schemas.openxmlformats.org/officeDocument/2006/relationships/image" Target="../media/image1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394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976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8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Horizontal Window Image_Cobalt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3CED95-4E72-4D17-99D8-EFDEF59DF82A}"/>
              </a:ext>
            </a:extLst>
          </p:cNvPr>
          <p:cNvSpPr/>
          <p:nvPr userDrawn="1"/>
        </p:nvSpPr>
        <p:spPr>
          <a:xfrm rot="387471">
            <a:off x="-366092" y="-362235"/>
            <a:ext cx="5689508" cy="7476925"/>
          </a:xfrm>
          <a:custGeom>
            <a:avLst/>
            <a:gdLst>
              <a:gd name="connsiteX0" fmla="*/ 0 w 5689508"/>
              <a:gd name="connsiteY0" fmla="*/ 643998 h 7476925"/>
              <a:gd name="connsiteX1" fmla="*/ 5689508 w 5689508"/>
              <a:gd name="connsiteY1" fmla="*/ 0 h 7476925"/>
              <a:gd name="connsiteX2" fmla="*/ 5689508 w 5689508"/>
              <a:gd name="connsiteY2" fmla="*/ 6920471 h 7476925"/>
              <a:gd name="connsiteX3" fmla="*/ 773422 w 5689508"/>
              <a:gd name="connsiteY3" fmla="*/ 7476925 h 74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508" h="7476925">
                <a:moveTo>
                  <a:pt x="0" y="643998"/>
                </a:moveTo>
                <a:lnTo>
                  <a:pt x="5689508" y="0"/>
                </a:lnTo>
                <a:lnTo>
                  <a:pt x="5689508" y="6920471"/>
                </a:lnTo>
                <a:lnTo>
                  <a:pt x="773422" y="74769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610" tIns="54610" rIns="54610" bIns="54610" rtlCol="0" anchor="ctr">
            <a:noAutofit/>
          </a:bodyPr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6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42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075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798F9-187C-4F23-86D0-82000DA4B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06100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772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0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D14C2-C92B-4128-8247-1C758B8C0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317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427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79CBB-A8F9-4EA3-B1EA-1ABC2D4D8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7252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759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06C8C-5CC5-4A20-BDB0-8D4EA601F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3108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824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337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270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971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426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66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9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5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06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823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77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48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942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F095C-A0F5-480F-AEA9-3ED60297B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00139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911378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0536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551965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1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95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08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OLUMN CHART TEXT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 digital swirls and stripes">
            <a:extLst>
              <a:ext uri="{FF2B5EF4-FFF2-40B4-BE49-F238E27FC236}">
                <a16:creationId xmlns:a16="http://schemas.microsoft.com/office/drawing/2014/main" id="{E317176E-6900-4CCB-A956-F018AEF2FD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  <p:sp>
        <p:nvSpPr>
          <p:cNvPr id="5" name="Shape 8">
            <a:extLst>
              <a:ext uri="{FF2B5EF4-FFF2-40B4-BE49-F238E27FC236}">
                <a16:creationId xmlns:a16="http://schemas.microsoft.com/office/drawing/2014/main" id="{0C6C1EC6-E117-4B69-89BE-088A74E79D72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1AE8424-C313-47C0-8629-5E6CDFEE83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4073E-9A76-4497-A20D-140FBF74D8F4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F70510-7B58-4FCA-B23A-DB323FDE1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4" y="6266997"/>
            <a:ext cx="5124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2022 KPMG Advisory S.p.A., an Italian limited liability share capital company and a member firm of the KPMG global organization of independent member firms affiliated with KPMG International Limited, a private English company limited by guarantee.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15667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177925"/>
            <a:ext cx="5378939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177925"/>
            <a:ext cx="5361212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reeform 19"/>
          <p:cNvSpPr>
            <a:spLocks noEditPoints="1"/>
          </p:cNvSpPr>
          <p:nvPr userDrawn="1"/>
        </p:nvSpPr>
        <p:spPr bwMode="auto">
          <a:xfrm>
            <a:off x="996318" y="6320118"/>
            <a:ext cx="5664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10572751" y="6320118"/>
            <a:ext cx="616342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A9157-52ED-4F26-BD72-B56ABF3A1889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627150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2A539-23CD-432C-BEBF-08F9DBCE3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r="15025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7" y="1330326"/>
            <a:ext cx="7063484" cy="4217034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57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 userDrawn="1"/>
        </p:nvSpPr>
        <p:spPr>
          <a:xfrm>
            <a:off x="0" y="1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2729163" y="524433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108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1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8373F8-FC8D-1CC9-38A7-CFE0490D3C9B}"/>
              </a:ext>
            </a:extLst>
          </p:cNvPr>
          <p:cNvSpPr/>
          <p:nvPr userDrawn="1"/>
        </p:nvSpPr>
        <p:spPr>
          <a:xfrm>
            <a:off x="-33162" y="0"/>
            <a:ext cx="2860438" cy="6858000"/>
          </a:xfrm>
          <a:prstGeom prst="rect">
            <a:avLst/>
          </a:prstGeom>
          <a:gradFill flip="none" rotWithShape="1">
            <a:gsLst>
              <a:gs pos="100000">
                <a:srgbClr val="ECEDE8"/>
              </a:gs>
              <a:gs pos="0">
                <a:srgbClr val="F3F4E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pic>
        <p:nvPicPr>
          <p:cNvPr id="9" name="Picture 8" descr="Blue push pin surrounded by circle of red push pins">
            <a:extLst>
              <a:ext uri="{FF2B5EF4-FFF2-40B4-BE49-F238E27FC236}">
                <a16:creationId xmlns:a16="http://schemas.microsoft.com/office/drawing/2014/main" id="{C30506E4-0C39-41C8-CEC0-52796709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/>
          <a:stretch/>
        </p:blipFill>
        <p:spPr>
          <a:xfrm>
            <a:off x="1274841" y="0"/>
            <a:ext cx="1092754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80"/>
            <a:ext cx="3053689" cy="440644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30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5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758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8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71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58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13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772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37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732FAF3F-8B8C-9C11-49E3-58F6DC2CD78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490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6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36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470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396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405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84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1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040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738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878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977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9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349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937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136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132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730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834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67B899-8ED2-3C66-2478-742A3E24EC92}"/>
              </a:ext>
            </a:extLst>
          </p:cNvPr>
          <p:cNvSpPr/>
          <p:nvPr userDrawn="1"/>
        </p:nvSpPr>
        <p:spPr>
          <a:xfrm>
            <a:off x="-33162" y="0"/>
            <a:ext cx="2860438" cy="6858000"/>
          </a:xfrm>
          <a:prstGeom prst="rect">
            <a:avLst/>
          </a:prstGeom>
          <a:gradFill flip="none" rotWithShape="1">
            <a:gsLst>
              <a:gs pos="100000">
                <a:srgbClr val="ECEDE8"/>
              </a:gs>
              <a:gs pos="0">
                <a:srgbClr val="F3F4E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pic>
        <p:nvPicPr>
          <p:cNvPr id="3" name="Picture 2" descr="Blue push pin surrounded by circle of red push pins">
            <a:extLst>
              <a:ext uri="{FF2B5EF4-FFF2-40B4-BE49-F238E27FC236}">
                <a16:creationId xmlns:a16="http://schemas.microsoft.com/office/drawing/2014/main" id="{2B246B58-DBD6-E3D4-3CC6-66DD02DDC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/>
          <a:stretch/>
        </p:blipFill>
        <p:spPr>
          <a:xfrm>
            <a:off x="1274841" y="0"/>
            <a:ext cx="10927547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397696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3850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065431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67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660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3285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GB" sz="100" smtClean="0">
                <a:solidFill>
                  <a:srgbClr val="FFFFFF"/>
                </a:solidFill>
              </a:defRPr>
            </a:lvl1pPr>
          </a:lstStyle>
          <a:p>
            <a:pPr algn="r" defTabSz="457200"/>
            <a:fld id="{4D41ED6B-0A05-44D7-9208-91571559B6FC}" type="slidenum">
              <a:rPr lang="en-GB" smtClean="0"/>
              <a:pPr algn="r" defTabSz="457200"/>
              <a:t>‹N›</a:t>
            </a:fld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9EF2A42-9958-4FAB-9661-D65001DE30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B2E37-7873-465D-828D-154AFA56C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03078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7D28B21B-BA15-7EB1-E7FA-58B33846879B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827938-A6DF-E683-8CEC-90E26E2DE0ED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30583236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>
  <p:cSld name="Two Conten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274781" y="214295"/>
            <a:ext cx="10975109" cy="59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274781" y="1050247"/>
            <a:ext cx="5627255" cy="517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6167581" y="1050247"/>
            <a:ext cx="5627255" cy="517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3211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5 - Singula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DBA9995-1C95-4C47-A26C-7D5D1D88B6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73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DBA9995-1C95-4C47-A26C-7D5D1D88B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 flipV="1">
            <a:off x="2752133" y="5371438"/>
            <a:ext cx="177231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C01F7-DDE9-49D5-AEAC-0D76A943AC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CFCD4914-4B91-A366-0D0C-9828353834E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FA8015-A35C-5D0F-A78E-1A8B3AA3F2FA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dirty="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33871518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4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3" y="15142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3" y="49688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DCC851-3DDF-489F-98E2-E74C29E1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640" y="299153"/>
            <a:ext cx="865084" cy="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47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96410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6" y="5638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6" y="40184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01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03466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6" y="1263838"/>
            <a:ext cx="444859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6" y="4881887"/>
            <a:ext cx="444859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566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69" y="1263838"/>
            <a:ext cx="5619708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69" y="4881887"/>
            <a:ext cx="561970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84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04806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04806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03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6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249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4037F1-D021-47B6-9DF2-C2CC6355143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110914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1422400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485749"/>
            <a:ext cx="5378939" cy="3535639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2485749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68398-42AC-4E9E-8A2F-8EB11761E4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350812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30968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8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03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4">
          <p15:clr>
            <a:srgbClr val="FBAE40"/>
          </p15:clr>
        </p15:guide>
        <p15:guide id="2" pos="1897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64275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356AD-FB81-4E98-9A22-F5279C6E0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09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6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386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45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4221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1733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781063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5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879686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955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33027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9939039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563197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9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2337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724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1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3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4301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779021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139290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3" y="1422400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78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0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504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9994901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1491379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59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5396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07983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044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572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189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499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5" y="1435486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71948"/>
              <a:ext cx="4558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49834"/>
              <a:ext cx="5300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83005"/>
              <a:ext cx="45976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60891"/>
              <a:ext cx="53530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3993446"/>
              <a:ext cx="5418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04503"/>
              <a:ext cx="2995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15563"/>
              <a:ext cx="20187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6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36324"/>
              <a:ext cx="2070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83005"/>
              <a:ext cx="45064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60891"/>
              <a:ext cx="54832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3994062"/>
              <a:ext cx="4545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05119"/>
              <a:ext cx="53660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71948"/>
              <a:ext cx="55223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16176"/>
              <a:ext cx="2878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27233"/>
              <a:ext cx="5405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0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71948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49834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83005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3994062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60891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08440"/>
              <a:ext cx="2656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4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1" y="2801734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09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09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1" y="1404112"/>
            <a:ext cx="4084853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</a:t>
            </a:r>
            <a:r>
              <a:rPr lang="en-GB" sz="900" b="0" err="1">
                <a:solidFill>
                  <a:sysClr val="windowText" lastClr="000000"/>
                </a:solidFill>
              </a:rPr>
              <a:t>colors</a:t>
            </a:r>
            <a:r>
              <a:rPr lang="en-GB" sz="900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Traffic Light Palette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5" y="3867252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2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2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3" y="4442243"/>
            <a:ext cx="4084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3" y="5138764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3" y="3518777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20869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60225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5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785" y="6341702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2351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821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649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58A1B31A-F5BF-0EB4-5CC0-71A0B3F3941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774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4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3" y="15142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3" y="49688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DCC851-3DDF-489F-98E2-E74C29E1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640" y="299153"/>
            <a:ext cx="865084" cy="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787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923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33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6" y="5638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6" y="40184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60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86717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6" y="1263838"/>
            <a:ext cx="444859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6" y="4881887"/>
            <a:ext cx="444859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19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69" y="1263838"/>
            <a:ext cx="5619708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69" y="4881887"/>
            <a:ext cx="561970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61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04806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04806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516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6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390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4037F1-D021-47B6-9DF2-C2CC6355143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976058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1422400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485749"/>
            <a:ext cx="5378939" cy="3535639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2485749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68398-42AC-4E9E-8A2F-8EB11761E4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452253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04875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0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8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8366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4">
          <p15:clr>
            <a:srgbClr val="FBAE40"/>
          </p15:clr>
        </p15:guide>
        <p15:guide id="2" pos="18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91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36369042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356AD-FB81-4E98-9A22-F5279C6E0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61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8F20E731-89D5-054B-193F-3C1A27194B8C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8130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264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64792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4192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2113340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5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6254891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64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4244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591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179220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19906796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2182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1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3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7388346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2390427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00278353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3" y="1422400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78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0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606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3638314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1260486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978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794083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50085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473631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12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162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5" y="1435486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71948"/>
              <a:ext cx="4558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49834"/>
              <a:ext cx="5300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83005"/>
              <a:ext cx="45976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60891"/>
              <a:ext cx="53530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3993446"/>
              <a:ext cx="5418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04503"/>
              <a:ext cx="2995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15563"/>
              <a:ext cx="20187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6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36324"/>
              <a:ext cx="2070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83005"/>
              <a:ext cx="45064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60891"/>
              <a:ext cx="54832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3994062"/>
              <a:ext cx="4545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05119"/>
              <a:ext cx="53660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71948"/>
              <a:ext cx="55223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16176"/>
              <a:ext cx="2878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27233"/>
              <a:ext cx="5405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0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71948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49834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83005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3994062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60891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08440"/>
              <a:ext cx="2656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4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1" y="2801734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09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09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1" y="1404112"/>
            <a:ext cx="4084853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</a:t>
            </a:r>
            <a:r>
              <a:rPr lang="en-GB" sz="900" b="0" err="1">
                <a:solidFill>
                  <a:sysClr val="windowText" lastClr="000000"/>
                </a:solidFill>
              </a:rPr>
              <a:t>colors</a:t>
            </a:r>
            <a:r>
              <a:rPr lang="en-GB" sz="900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Traffic Light Palette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5" y="3867252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2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2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3" y="4442243"/>
            <a:ext cx="4084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3" y="5138764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3" y="3518777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2983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1563814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5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785" y="6341702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95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743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969DF85E-ADA0-C37D-8A32-43F567B173DD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75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989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4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3" y="15142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3" y="49688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DCC851-3DDF-489F-98E2-E74C29E1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640" y="299153"/>
            <a:ext cx="865084" cy="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97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792701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6" y="5638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6" y="40184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21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613463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6" y="1263838"/>
            <a:ext cx="444859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6" y="4881887"/>
            <a:ext cx="444859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76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69" y="1263838"/>
            <a:ext cx="5619708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69" y="4881887"/>
            <a:ext cx="561970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925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04806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04806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325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6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366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4037F1-D021-47B6-9DF2-C2CC6355143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7231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9329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1422400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485749"/>
            <a:ext cx="5378939" cy="3535639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2485749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68398-42AC-4E9E-8A2F-8EB11761E4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6059237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660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0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8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6426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4">
          <p15:clr>
            <a:srgbClr val="FBAE40"/>
          </p15:clr>
        </p15:guide>
        <p15:guide id="2" pos="1897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14835157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356AD-FB81-4E98-9A22-F5279C6E0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4614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05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004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02AADFA1-CC00-4741-862E-7410DBE4AACE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46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632242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571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646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5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97817310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947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0120612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0121384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6076986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43627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1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3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633334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529186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6630179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3" y="1422400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78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0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7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3457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7850402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18040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916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468990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86993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48680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799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28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5" y="1435486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71948"/>
              <a:ext cx="4558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49834"/>
              <a:ext cx="5300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83005"/>
              <a:ext cx="45976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60891"/>
              <a:ext cx="53530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3993446"/>
              <a:ext cx="5418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04503"/>
              <a:ext cx="2995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15563"/>
              <a:ext cx="20187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6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36324"/>
              <a:ext cx="2070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83005"/>
              <a:ext cx="45064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60891"/>
              <a:ext cx="54832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3994062"/>
              <a:ext cx="4545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05119"/>
              <a:ext cx="53660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71948"/>
              <a:ext cx="55223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16176"/>
              <a:ext cx="2878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27233"/>
              <a:ext cx="5405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0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71948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49834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83005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3994062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60891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08440"/>
              <a:ext cx="2656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4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1" y="2801734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09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09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1" y="1404112"/>
            <a:ext cx="4084853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</a:t>
            </a:r>
            <a:r>
              <a:rPr lang="en-GB" sz="900" b="0" err="1">
                <a:solidFill>
                  <a:sysClr val="windowText" lastClr="000000"/>
                </a:solidFill>
              </a:rPr>
              <a:t>colors</a:t>
            </a:r>
            <a:r>
              <a:rPr lang="en-GB" sz="900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Traffic Light Palette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5" y="3867252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2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2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3" y="4442243"/>
            <a:ext cx="4084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3" y="5138764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3" y="3518777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71054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121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</p:spTree>
    <p:extLst>
      <p:ext uri="{BB962C8B-B14F-4D97-AF65-F5344CB8AC3E}">
        <p14:creationId xmlns:p14="http://schemas.microsoft.com/office/powerpoint/2010/main" val="838741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1025554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5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785" y="6341702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055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7911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6510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0777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r>
              <a:t>©</a:t>
            </a:r>
            <a:r>
              <a:rPr spc="-30"/>
              <a:t> </a:t>
            </a:r>
            <a:r>
              <a:t>2022</a:t>
            </a:r>
            <a:r>
              <a:rPr spc="-20"/>
              <a:t> </a:t>
            </a:r>
            <a:r>
              <a:t>KPMG</a:t>
            </a:r>
            <a:r>
              <a:rPr spc="-25"/>
              <a:t> </a:t>
            </a:r>
            <a:r>
              <a:t>Advisory</a:t>
            </a:r>
            <a:r>
              <a:rPr spc="-15"/>
              <a:t> </a:t>
            </a:r>
            <a:r>
              <a:t>S.p.A.,</a:t>
            </a:r>
            <a:r>
              <a:rPr spc="-40"/>
              <a:t> </a:t>
            </a:r>
            <a:r>
              <a:t>an</a:t>
            </a:r>
            <a:r>
              <a:rPr spc="-15"/>
              <a:t> </a:t>
            </a:r>
            <a:r>
              <a:t>Italian</a:t>
            </a:r>
            <a:r>
              <a:rPr spc="-20"/>
              <a:t> </a:t>
            </a:r>
            <a:r>
              <a:t>limited</a:t>
            </a:r>
            <a:r>
              <a:rPr spc="-10"/>
              <a:t> </a:t>
            </a:r>
            <a:r>
              <a:t>liability</a:t>
            </a:r>
            <a:r>
              <a:rPr spc="-5"/>
              <a:t> </a:t>
            </a:r>
            <a:r>
              <a:t>share</a:t>
            </a:r>
            <a:r>
              <a:rPr spc="-15"/>
              <a:t> </a:t>
            </a:r>
            <a:r>
              <a:t>capital</a:t>
            </a:r>
            <a:r>
              <a:rPr spc="-15"/>
              <a:t> </a:t>
            </a:r>
            <a:r>
              <a:rPr spc="-10"/>
              <a:t>company</a:t>
            </a:r>
            <a:r>
              <a:rPr spc="-25"/>
              <a:t> </a:t>
            </a:r>
            <a:r>
              <a:t>and</a:t>
            </a:r>
            <a:r>
              <a:rPr spc="-15"/>
              <a:t> </a:t>
            </a:r>
            <a:r>
              <a:t>a</a:t>
            </a:r>
            <a:r>
              <a:rPr spc="-25"/>
              <a:t> </a:t>
            </a:r>
            <a:r>
              <a:rPr spc="-10"/>
              <a:t>member</a:t>
            </a:r>
            <a:r>
              <a:rPr spc="-25"/>
              <a:t> </a:t>
            </a:r>
            <a:r>
              <a:t>firm</a:t>
            </a:r>
            <a:r>
              <a:rPr spc="-25"/>
              <a:t> </a:t>
            </a:r>
            <a:r>
              <a:t>of</a:t>
            </a:r>
            <a:r>
              <a:rPr spc="-25"/>
              <a:t> </a:t>
            </a:r>
            <a:r>
              <a:t>the</a:t>
            </a:r>
            <a:r>
              <a:rPr spc="-25"/>
              <a:t> </a:t>
            </a:r>
            <a:r>
              <a:t>KPMG</a:t>
            </a:r>
            <a:r>
              <a:rPr spc="-25"/>
              <a:t> </a:t>
            </a:r>
            <a:r>
              <a:t>global</a:t>
            </a:r>
            <a:r>
              <a:rPr spc="-5"/>
              <a:t> </a:t>
            </a:r>
            <a:r>
              <a:t>organization</a:t>
            </a:r>
            <a:r>
              <a:rPr spc="5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independent</a:t>
            </a:r>
          </a:p>
          <a:p>
            <a:pPr marL="12700">
              <a:lnSpc>
                <a:spcPct val="100000"/>
              </a:lnSpc>
            </a:pPr>
            <a:r>
              <a:rPr spc="-10"/>
              <a:t>member </a:t>
            </a:r>
            <a:r>
              <a:t>firms</a:t>
            </a:r>
            <a:r>
              <a:rPr spc="-15"/>
              <a:t> </a:t>
            </a:r>
            <a:r>
              <a:rPr spc="-10"/>
              <a:t>affiliated</a:t>
            </a:r>
            <a:r>
              <a:rPr spc="-5"/>
              <a:t> </a:t>
            </a:r>
            <a:r>
              <a:t>with</a:t>
            </a:r>
            <a:r>
              <a:rPr spc="5"/>
              <a:t> </a:t>
            </a:r>
            <a:r>
              <a:t>KPMG</a:t>
            </a:r>
            <a:r>
              <a:rPr spc="-10"/>
              <a:t> International</a:t>
            </a:r>
            <a:r>
              <a:rPr spc="5"/>
              <a:t> </a:t>
            </a:r>
            <a:r>
              <a:t>Limited,</a:t>
            </a:r>
            <a:r>
              <a:rPr spc="-5"/>
              <a:t> </a:t>
            </a:r>
            <a:r>
              <a:t>a private</a:t>
            </a:r>
            <a:r>
              <a:rPr spc="5"/>
              <a:t> </a:t>
            </a:r>
            <a:r>
              <a:rPr spc="-10"/>
              <a:t>English</a:t>
            </a:r>
            <a:r>
              <a:rPr spc="10"/>
              <a:t> </a:t>
            </a:r>
            <a:r>
              <a:rPr spc="-10"/>
              <a:t>company </a:t>
            </a:r>
            <a:r>
              <a:t>limited</a:t>
            </a:r>
            <a:r>
              <a:rPr spc="10"/>
              <a:t> </a:t>
            </a:r>
            <a:r>
              <a:t>by </a:t>
            </a:r>
            <a:r>
              <a:rPr spc="-10"/>
              <a:t>guarantee.</a:t>
            </a:r>
            <a:r>
              <a:t> All</a:t>
            </a:r>
            <a:r>
              <a:rPr spc="-5"/>
              <a:t> </a:t>
            </a:r>
            <a:r>
              <a:t>rights</a:t>
            </a:r>
            <a:r>
              <a:rPr spc="5"/>
              <a:t> </a:t>
            </a:r>
            <a:r>
              <a:rPr spc="-1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64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5 - Singula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DBA9995-1C95-4C47-A26C-7D5D1D88B6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73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DBA9995-1C95-4C47-A26C-7D5D1D88B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 flipV="1">
            <a:off x="2752133" y="5371438"/>
            <a:ext cx="177231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C01F7-DDE9-49D5-AEAC-0D76A943AC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AF5164B3-83EB-92E5-7313-DD629745D644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831ED7-6C18-F3A2-7A0C-CF80813F5464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203914984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r>
              <a:t>©</a:t>
            </a:r>
            <a:r>
              <a:rPr spc="-30"/>
              <a:t> </a:t>
            </a:r>
            <a:r>
              <a:t>2022</a:t>
            </a:r>
            <a:r>
              <a:rPr spc="-20"/>
              <a:t> </a:t>
            </a:r>
            <a:r>
              <a:t>KPMG</a:t>
            </a:r>
            <a:r>
              <a:rPr spc="-25"/>
              <a:t> </a:t>
            </a:r>
            <a:r>
              <a:t>Advisory</a:t>
            </a:r>
            <a:r>
              <a:rPr spc="-15"/>
              <a:t> </a:t>
            </a:r>
            <a:r>
              <a:t>S.p.A.,</a:t>
            </a:r>
            <a:r>
              <a:rPr spc="-40"/>
              <a:t> </a:t>
            </a:r>
            <a:r>
              <a:t>an</a:t>
            </a:r>
            <a:r>
              <a:rPr spc="-15"/>
              <a:t> </a:t>
            </a:r>
            <a:r>
              <a:t>Italian</a:t>
            </a:r>
            <a:r>
              <a:rPr spc="-20"/>
              <a:t> </a:t>
            </a:r>
            <a:r>
              <a:t>limited</a:t>
            </a:r>
            <a:r>
              <a:rPr spc="-10"/>
              <a:t> </a:t>
            </a:r>
            <a:r>
              <a:t>liability</a:t>
            </a:r>
            <a:r>
              <a:rPr spc="-5"/>
              <a:t> </a:t>
            </a:r>
            <a:r>
              <a:t>share</a:t>
            </a:r>
            <a:r>
              <a:rPr spc="-15"/>
              <a:t> </a:t>
            </a:r>
            <a:r>
              <a:t>capital</a:t>
            </a:r>
            <a:r>
              <a:rPr spc="-15"/>
              <a:t> </a:t>
            </a:r>
            <a:r>
              <a:rPr spc="-10"/>
              <a:t>company</a:t>
            </a:r>
            <a:r>
              <a:rPr spc="-25"/>
              <a:t> </a:t>
            </a:r>
            <a:r>
              <a:t>and</a:t>
            </a:r>
            <a:r>
              <a:rPr spc="-15"/>
              <a:t> </a:t>
            </a:r>
            <a:r>
              <a:t>a</a:t>
            </a:r>
            <a:r>
              <a:rPr spc="-25"/>
              <a:t> </a:t>
            </a:r>
            <a:r>
              <a:rPr spc="-10"/>
              <a:t>member</a:t>
            </a:r>
            <a:r>
              <a:rPr spc="-25"/>
              <a:t> </a:t>
            </a:r>
            <a:r>
              <a:t>firm</a:t>
            </a:r>
            <a:r>
              <a:rPr spc="-25"/>
              <a:t> </a:t>
            </a:r>
            <a:r>
              <a:t>of</a:t>
            </a:r>
            <a:r>
              <a:rPr spc="-25"/>
              <a:t> </a:t>
            </a:r>
            <a:r>
              <a:t>the</a:t>
            </a:r>
            <a:r>
              <a:rPr spc="-25"/>
              <a:t> </a:t>
            </a:r>
            <a:r>
              <a:t>KPMG</a:t>
            </a:r>
            <a:r>
              <a:rPr spc="-25"/>
              <a:t> </a:t>
            </a:r>
            <a:r>
              <a:t>global</a:t>
            </a:r>
            <a:r>
              <a:rPr spc="-5"/>
              <a:t> </a:t>
            </a:r>
            <a:r>
              <a:t>organization</a:t>
            </a:r>
            <a:r>
              <a:rPr spc="5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independent</a:t>
            </a:r>
          </a:p>
          <a:p>
            <a:pPr marL="12700">
              <a:lnSpc>
                <a:spcPct val="100000"/>
              </a:lnSpc>
            </a:pPr>
            <a:r>
              <a:rPr spc="-10"/>
              <a:t>member </a:t>
            </a:r>
            <a:r>
              <a:t>firms</a:t>
            </a:r>
            <a:r>
              <a:rPr spc="-15"/>
              <a:t> </a:t>
            </a:r>
            <a:r>
              <a:rPr spc="-10"/>
              <a:t>affiliated</a:t>
            </a:r>
            <a:r>
              <a:rPr spc="-5"/>
              <a:t> </a:t>
            </a:r>
            <a:r>
              <a:t>with</a:t>
            </a:r>
            <a:r>
              <a:rPr spc="5"/>
              <a:t> </a:t>
            </a:r>
            <a:r>
              <a:t>KPMG</a:t>
            </a:r>
            <a:r>
              <a:rPr spc="-10"/>
              <a:t> International</a:t>
            </a:r>
            <a:r>
              <a:rPr spc="5"/>
              <a:t> </a:t>
            </a:r>
            <a:r>
              <a:t>Limited,</a:t>
            </a:r>
            <a:r>
              <a:rPr spc="-5"/>
              <a:t> </a:t>
            </a:r>
            <a:r>
              <a:t>a private</a:t>
            </a:r>
            <a:r>
              <a:rPr spc="5"/>
              <a:t> </a:t>
            </a:r>
            <a:r>
              <a:rPr spc="-10"/>
              <a:t>English</a:t>
            </a:r>
            <a:r>
              <a:rPr spc="10"/>
              <a:t> </a:t>
            </a:r>
            <a:r>
              <a:rPr spc="-10"/>
              <a:t>company </a:t>
            </a:r>
            <a:r>
              <a:t>limited</a:t>
            </a:r>
            <a:r>
              <a:rPr spc="10"/>
              <a:t> </a:t>
            </a:r>
            <a:r>
              <a:t>by </a:t>
            </a:r>
            <a:r>
              <a:rPr spc="-10"/>
              <a:t>guarantee.</a:t>
            </a:r>
            <a:r>
              <a:t> All</a:t>
            </a:r>
            <a:r>
              <a:rPr spc="-5"/>
              <a:t> </a:t>
            </a:r>
            <a:r>
              <a:t>rights</a:t>
            </a:r>
            <a:r>
              <a:rPr spc="5"/>
              <a:t> </a:t>
            </a:r>
            <a:r>
              <a:rPr spc="-1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320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4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3" y="15142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3" y="49688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DCC851-3DDF-489F-98E2-E74C29E1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640" y="299153"/>
            <a:ext cx="865084" cy="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02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627652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6" y="5638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6" y="40184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73040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65598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6" y="1263838"/>
            <a:ext cx="444859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6" y="4881887"/>
            <a:ext cx="444859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014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69" y="1263838"/>
            <a:ext cx="5619708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69" y="4881887"/>
            <a:ext cx="561970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8297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04806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04806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33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6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865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4037F1-D021-47B6-9DF2-C2CC6355143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1242500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1422400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485749"/>
            <a:ext cx="5378939" cy="3535639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2485749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68398-42AC-4E9E-8A2F-8EB11761E4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1656411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814444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8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30824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4">
          <p15:clr>
            <a:srgbClr val="FBAE40"/>
          </p15:clr>
        </p15:guide>
        <p15:guide id="2" pos="1897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10197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3604944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356AD-FB81-4E98-9A22-F5279C6E0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573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7356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972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57069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0558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102398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5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61746924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8603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57183493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14542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89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04559101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550735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1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3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433932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0001894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54940632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3" y="1422400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78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0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4067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3479342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90289500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01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916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21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619300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877411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47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785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5" y="1435486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71948"/>
              <a:ext cx="4558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49834"/>
              <a:ext cx="5300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83005"/>
              <a:ext cx="45976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60891"/>
              <a:ext cx="53530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3993446"/>
              <a:ext cx="5418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04503"/>
              <a:ext cx="2995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15563"/>
              <a:ext cx="20187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6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36324"/>
              <a:ext cx="2070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83005"/>
              <a:ext cx="45064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60891"/>
              <a:ext cx="54832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3994062"/>
              <a:ext cx="4545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05119"/>
              <a:ext cx="53660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71948"/>
              <a:ext cx="55223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16176"/>
              <a:ext cx="2878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27233"/>
              <a:ext cx="5405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0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71948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49834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83005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3994062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60891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08440"/>
              <a:ext cx="2656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4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1" y="2801734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09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09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1" y="1404112"/>
            <a:ext cx="4084853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</a:t>
            </a:r>
            <a:r>
              <a:rPr lang="en-GB" sz="900" b="0" err="1">
                <a:solidFill>
                  <a:sysClr val="windowText" lastClr="000000"/>
                </a:solidFill>
              </a:rPr>
              <a:t>colors</a:t>
            </a:r>
            <a:r>
              <a:rPr lang="en-GB" sz="900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Traffic Light Palette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5" y="3867252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2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2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3" y="4442243"/>
            <a:ext cx="4084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3" y="5138764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3" y="3518777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730819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8880480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5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785" y="6341702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9010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894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DA7FFFF8-C152-4222-C302-49AA4749BF7E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255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68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16517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D98743-3EF8-413A-9CBB-30850973E8BB}"/>
              </a:ext>
            </a:extLst>
          </p:cNvPr>
          <p:cNvSpPr>
            <a:spLocks noChangeAspect="1"/>
          </p:cNvSpPr>
          <p:nvPr userDrawn="1"/>
        </p:nvSpPr>
        <p:spPr>
          <a:xfrm>
            <a:off x="1002324" y="12638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1EF8C-856B-44C9-8EC4-D91C07220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3" y="15142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1FDD6A-6C02-4DA3-A99C-D3A904F5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3" y="49688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DCC851-3DDF-489F-98E2-E74C29E16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640" y="299153"/>
            <a:ext cx="865084" cy="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255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571952-42C4-4996-A914-4EB77901A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616F-BE17-4D4B-B6D4-C4B7E26631AF}"/>
              </a:ext>
            </a:extLst>
          </p:cNvPr>
          <p:cNvSpPr>
            <a:spLocks/>
          </p:cNvSpPr>
          <p:nvPr userDrawn="1"/>
        </p:nvSpPr>
        <p:spPr>
          <a:xfrm>
            <a:off x="1002324" y="1263838"/>
            <a:ext cx="4050976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31362-CDDD-4333-A24A-5A4F69330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6094" y="1514264"/>
            <a:ext cx="3448258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D37525-FE24-4786-ABF7-2D443788D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094" y="4968802"/>
            <a:ext cx="344825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63328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9D36D-CB23-431A-8EA8-1AD1089F04EA}"/>
              </a:ext>
            </a:extLst>
          </p:cNvPr>
          <p:cNvSpPr>
            <a:spLocks noChangeAspect="1"/>
          </p:cNvSpPr>
          <p:nvPr userDrawn="1"/>
        </p:nvSpPr>
        <p:spPr>
          <a:xfrm>
            <a:off x="2760166" y="313438"/>
            <a:ext cx="8429511" cy="47575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176F5-D114-4595-B2BD-7E4468724E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3936" y="563864"/>
            <a:ext cx="782386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C70BE1-2B31-413E-806B-9137352E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3936" y="4018402"/>
            <a:ext cx="782386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035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B3438ED-7D83-4E19-BA74-594DA1B8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F7677-E68A-4B9D-BD77-AED2A937FB01}"/>
              </a:ext>
            </a:extLst>
          </p:cNvPr>
          <p:cNvSpPr>
            <a:spLocks noChangeAspect="1"/>
          </p:cNvSpPr>
          <p:nvPr userDrawn="1"/>
        </p:nvSpPr>
        <p:spPr>
          <a:xfrm>
            <a:off x="5467345" y="313438"/>
            <a:ext cx="4870457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EF0CE-F7A1-4591-B6CC-532B64630C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5251" y="556419"/>
            <a:ext cx="4272518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731660-334C-4303-AC5A-A2D533414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251" y="4949907"/>
            <a:ext cx="427251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54322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6" y="1263838"/>
            <a:ext cx="444859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6" y="4881887"/>
            <a:ext cx="444859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B8876DD-8352-4216-B6B9-2B8FE93A5D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41615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69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9969" y="1263838"/>
            <a:ext cx="5619708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969" y="4881887"/>
            <a:ext cx="5619708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3787829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E4D31B-44FE-4043-8DB5-350B5A0A6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5952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361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0275A1-4E3E-48B4-BAB9-5760028C2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617" y="1263838"/>
            <a:ext cx="404806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C1C3988-08A6-4286-B6AA-05D89ED8A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1617" y="4881887"/>
            <a:ext cx="404806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0376D9-6560-49E3-9347-981424F2A8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324" y="1263838"/>
            <a:ext cx="5359476" cy="302253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053A9A-022B-4522-BBE7-DBE0DBDCC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475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82207-1C67-48E7-903C-2443D4C29A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2324" y="1263838"/>
            <a:ext cx="571739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6693FA2-0CA2-4E11-B8BD-FECD97D4C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324" y="4881887"/>
            <a:ext cx="571739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46D80B7-7732-4A1A-A021-569FBF49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5866" y="1263839"/>
            <a:ext cx="3787829" cy="4428048"/>
          </a:xfr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F1F091-7277-4EE0-950D-027166DFF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102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445724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445724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78939" cy="4598987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1422400"/>
            <a:ext cx="5361212" cy="4598987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F4B609A8-FE9C-4957-8657-699EDEAE568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C35C85-F836-41CD-9F06-4BDFAF6BD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4037F1-D021-47B6-9DF2-C2CC63551437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8380051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211277" y="1422400"/>
            <a:ext cx="5389241" cy="365356"/>
          </a:xfrm>
        </p:spPr>
        <p:txBody>
          <a:bodyPr lIns="0" tIns="0" rIns="0" bIns="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601785" y="1422400"/>
            <a:ext cx="5378939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485749"/>
            <a:ext cx="5378939" cy="3535639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9003" y="2485749"/>
            <a:ext cx="5361212" cy="3535639"/>
          </a:xfrm>
          <a:ln w="6350">
            <a:noFill/>
          </a:ln>
        </p:spPr>
        <p:txBody>
          <a:bodyPr lIns="0" tIns="0" rIns="0" b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BDCC226A-B575-492B-8A20-EB7979A1D9F9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45F1DA-7CC1-4454-8753-164082DB98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68398-42AC-4E9E-8A2F-8EB11761E4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905679" y="6320118"/>
            <a:ext cx="84240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125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This document is CONFIDENTIAL and its circulation and use are RESTRICTED. © 2022 KPMG S.p.A., an Italian limited liability share capital company and a member firm of the KPMG global organization of independent member firms affiliated with KPMG International Limited, a private English company limited by guarantee.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90444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35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2" y="1422400"/>
            <a:ext cx="2148923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6738" y="1422400"/>
            <a:ext cx="85734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91377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0">
          <p15:clr>
            <a:srgbClr val="FBAE40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2151185" cy="4604400"/>
          </a:xfrm>
          <a:solidFill>
            <a:schemeClr val="tx2"/>
          </a:solidFill>
          <a:ln>
            <a:noFill/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0878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04295" y="1422400"/>
            <a:ext cx="4187077" cy="4604400"/>
          </a:xfrm>
          <a:ln>
            <a:noFill/>
          </a:ln>
        </p:spPr>
        <p:txBody>
          <a:bodyPr lIns="0" tIns="0" rIns="0" bIns="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4951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4">
          <p15:clr>
            <a:srgbClr val="FBAE40"/>
          </p15:clr>
        </p15:guide>
        <p15:guide id="2" pos="1897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9106421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356AD-FB81-4E98-9A22-F5279C6E0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174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0270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B80A629-B77C-4AEA-B058-6685189C733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71A99-82B2-4BAE-BCFF-9CAC498F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9B8B1-933F-483A-ADD1-9798FFDFEDD4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72EB70-12E4-41FB-A7D2-5DE835B9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426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7DB58-860A-432D-A684-9D2580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6255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7877" y="1422400"/>
            <a:ext cx="5382338" cy="46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E33D3E0-2609-4E0F-B846-EEC5966395A5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DF5AF-4A58-4DBF-A5D6-3842990CC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B213AE-E70B-4D73-A612-A3B691E9D7CF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2F581D8-1471-49D8-8F6B-FC01B42B4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7959C-6D5A-44BB-8E09-2E7A772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576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5382338" cy="46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5553332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1422400"/>
            <a:ext cx="10988431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01785" y="3830800"/>
            <a:ext cx="10988431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972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451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7877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9E394B45-74BD-4697-911E-EF9DF27840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1785" y="1422400"/>
            <a:ext cx="5382338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920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45846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01783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89908" y="3830800"/>
            <a:ext cx="3500308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45846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89908" y="1422400"/>
            <a:ext cx="3500308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5867795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9731878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2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5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90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1971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55589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473524" y="1426659"/>
            <a:ext cx="211669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610" tIns="54610" rIns="54610" bIns="5461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473524" y="2031459"/>
            <a:ext cx="1867573" cy="399534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73328197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1971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37654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5558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58279" y="2031459"/>
            <a:ext cx="2031936" cy="399534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737633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EF217D-8F0F-47D0-B179-676AB7DF497C}"/>
              </a:ext>
            </a:extLst>
          </p:cNvPr>
          <p:cNvSpPr/>
          <p:nvPr userDrawn="1"/>
        </p:nvSpPr>
        <p:spPr>
          <a:xfrm>
            <a:off x="0" y="-1"/>
            <a:ext cx="12192000" cy="276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0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4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04331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6877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009423" y="2031459"/>
            <a:ext cx="2580793" cy="3995341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D889F-7643-47C2-9390-7F7B3B13F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1785" y="1422400"/>
            <a:ext cx="10988431" cy="495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17833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7460768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1785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63388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24992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86597" y="2031459"/>
            <a:ext cx="2446671" cy="3987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4610" tIns="54610" rIns="54610" bIns="5461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5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63389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4992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86597" y="1426659"/>
            <a:ext cx="2703618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58405061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4C91CD3-7352-4823-ACCA-495944A85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889" y="2940750"/>
            <a:ext cx="2747077" cy="1548000"/>
          </a:xfrm>
          <a:prstGeom prst="rect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4F8449-24BE-4134-8014-7028BD8DE9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89353" y="1422400"/>
            <a:ext cx="5388731" cy="2226449"/>
          </a:xfrm>
          <a:custGeom>
            <a:avLst/>
            <a:gdLst>
              <a:gd name="connsiteX0" fmla="*/ 0 w 4378344"/>
              <a:gd name="connsiteY0" fmla="*/ 0 h 2226449"/>
              <a:gd name="connsiteX1" fmla="*/ 309581 w 4378344"/>
              <a:gd name="connsiteY1" fmla="*/ 0 h 2226449"/>
              <a:gd name="connsiteX2" fmla="*/ 4068763 w 4378344"/>
              <a:gd name="connsiteY2" fmla="*/ 0 h 2226449"/>
              <a:gd name="connsiteX3" fmla="*/ 4378344 w 4378344"/>
              <a:gd name="connsiteY3" fmla="*/ 0 h 2226449"/>
              <a:gd name="connsiteX4" fmla="*/ 4378344 w 4378344"/>
              <a:gd name="connsiteY4" fmla="*/ 2226449 h 2226449"/>
              <a:gd name="connsiteX5" fmla="*/ 4068763 w 4378344"/>
              <a:gd name="connsiteY5" fmla="*/ 2226449 h 2226449"/>
              <a:gd name="connsiteX6" fmla="*/ 1498141 w 4378344"/>
              <a:gd name="connsiteY6" fmla="*/ 2226449 h 2226449"/>
              <a:gd name="connsiteX7" fmla="*/ 1188560 w 4378344"/>
              <a:gd name="connsiteY7" fmla="*/ 2226449 h 2226449"/>
              <a:gd name="connsiteX8" fmla="*/ 1188560 w 4378344"/>
              <a:gd name="connsiteY8" fmla="*/ 1374351 h 2226449"/>
              <a:gd name="connsiteX9" fmla="*/ 309581 w 4378344"/>
              <a:gd name="connsiteY9" fmla="*/ 1374351 h 2226449"/>
              <a:gd name="connsiteX10" fmla="*/ 0 w 4378344"/>
              <a:gd name="connsiteY10" fmla="*/ 1374351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344" h="2226449">
                <a:moveTo>
                  <a:pt x="0" y="0"/>
                </a:moveTo>
                <a:lnTo>
                  <a:pt x="309581" y="0"/>
                </a:lnTo>
                <a:lnTo>
                  <a:pt x="4068763" y="0"/>
                </a:lnTo>
                <a:lnTo>
                  <a:pt x="4378344" y="0"/>
                </a:lnTo>
                <a:lnTo>
                  <a:pt x="4378344" y="2226449"/>
                </a:lnTo>
                <a:lnTo>
                  <a:pt x="4068763" y="2226449"/>
                </a:lnTo>
                <a:lnTo>
                  <a:pt x="1498141" y="2226449"/>
                </a:lnTo>
                <a:lnTo>
                  <a:pt x="1188560" y="2226449"/>
                </a:lnTo>
                <a:lnTo>
                  <a:pt x="1188560" y="1374351"/>
                </a:lnTo>
                <a:lnTo>
                  <a:pt x="309581" y="1374351"/>
                </a:lnTo>
                <a:lnTo>
                  <a:pt x="0" y="13743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4EA5681-54AA-4B86-902A-84C4AE3E9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278" y="3789314"/>
            <a:ext cx="5366807" cy="2217786"/>
          </a:xfrm>
          <a:custGeom>
            <a:avLst/>
            <a:gdLst>
              <a:gd name="connsiteX0" fmla="*/ 1183357 w 4360531"/>
              <a:gd name="connsiteY0" fmla="*/ 0 h 2217786"/>
              <a:gd name="connsiteX1" fmla="*/ 1480328 w 4360531"/>
              <a:gd name="connsiteY1" fmla="*/ 0 h 2217786"/>
              <a:gd name="connsiteX2" fmla="*/ 4050950 w 4360531"/>
              <a:gd name="connsiteY2" fmla="*/ 0 h 2217786"/>
              <a:gd name="connsiteX3" fmla="*/ 4360531 w 4360531"/>
              <a:gd name="connsiteY3" fmla="*/ 0 h 2217786"/>
              <a:gd name="connsiteX4" fmla="*/ 4360531 w 4360531"/>
              <a:gd name="connsiteY4" fmla="*/ 2217786 h 2217786"/>
              <a:gd name="connsiteX5" fmla="*/ 4050950 w 4360531"/>
              <a:gd name="connsiteY5" fmla="*/ 2217786 h 2217786"/>
              <a:gd name="connsiteX6" fmla="*/ 291768 w 4360531"/>
              <a:gd name="connsiteY6" fmla="*/ 2217786 h 2217786"/>
              <a:gd name="connsiteX7" fmla="*/ 0 w 4360531"/>
              <a:gd name="connsiteY7" fmla="*/ 2217786 h 2217786"/>
              <a:gd name="connsiteX8" fmla="*/ 0 w 4360531"/>
              <a:gd name="connsiteY8" fmla="*/ 843436 h 2217786"/>
              <a:gd name="connsiteX9" fmla="*/ 291768 w 4360531"/>
              <a:gd name="connsiteY9" fmla="*/ 843436 h 2217786"/>
              <a:gd name="connsiteX10" fmla="*/ 1183357 w 4360531"/>
              <a:gd name="connsiteY10" fmla="*/ 84343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531" h="2217786">
                <a:moveTo>
                  <a:pt x="1183357" y="0"/>
                </a:moveTo>
                <a:lnTo>
                  <a:pt x="1480328" y="0"/>
                </a:lnTo>
                <a:lnTo>
                  <a:pt x="4050950" y="0"/>
                </a:lnTo>
                <a:lnTo>
                  <a:pt x="4360531" y="0"/>
                </a:lnTo>
                <a:lnTo>
                  <a:pt x="4360531" y="2217786"/>
                </a:lnTo>
                <a:lnTo>
                  <a:pt x="4050950" y="2217786"/>
                </a:lnTo>
                <a:lnTo>
                  <a:pt x="291768" y="2217786"/>
                </a:lnTo>
                <a:lnTo>
                  <a:pt x="0" y="2217786"/>
                </a:lnTo>
                <a:lnTo>
                  <a:pt x="0" y="843436"/>
                </a:lnTo>
                <a:lnTo>
                  <a:pt x="291768" y="843436"/>
                </a:lnTo>
                <a:lnTo>
                  <a:pt x="1183357" y="8434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260000" tIns="54000" rIns="54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B17469-3735-4930-AB1E-88048E6D3E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783" y="3789314"/>
            <a:ext cx="5378939" cy="2217786"/>
          </a:xfrm>
          <a:custGeom>
            <a:avLst/>
            <a:gdLst>
              <a:gd name="connsiteX0" fmla="*/ 0 w 4370388"/>
              <a:gd name="connsiteY0" fmla="*/ 0 h 2217786"/>
              <a:gd name="connsiteX1" fmla="*/ 328259 w 4370388"/>
              <a:gd name="connsiteY1" fmla="*/ 0 h 2217786"/>
              <a:gd name="connsiteX2" fmla="*/ 2880201 w 4370388"/>
              <a:gd name="connsiteY2" fmla="*/ 0 h 2217786"/>
              <a:gd name="connsiteX3" fmla="*/ 3189606 w 4370388"/>
              <a:gd name="connsiteY3" fmla="*/ 0 h 2217786"/>
              <a:gd name="connsiteX4" fmla="*/ 3189606 w 4370388"/>
              <a:gd name="connsiteY4" fmla="*/ 843436 h 2217786"/>
              <a:gd name="connsiteX5" fmla="*/ 4068763 w 4370388"/>
              <a:gd name="connsiteY5" fmla="*/ 843436 h 2217786"/>
              <a:gd name="connsiteX6" fmla="*/ 4370388 w 4370388"/>
              <a:gd name="connsiteY6" fmla="*/ 843436 h 2217786"/>
              <a:gd name="connsiteX7" fmla="*/ 4370388 w 4370388"/>
              <a:gd name="connsiteY7" fmla="*/ 2217786 h 2217786"/>
              <a:gd name="connsiteX8" fmla="*/ 4068763 w 4370388"/>
              <a:gd name="connsiteY8" fmla="*/ 2217786 h 2217786"/>
              <a:gd name="connsiteX9" fmla="*/ 328259 w 4370388"/>
              <a:gd name="connsiteY9" fmla="*/ 2217786 h 2217786"/>
              <a:gd name="connsiteX10" fmla="*/ 0 w 4370388"/>
              <a:gd name="connsiteY10" fmla="*/ 2217786 h 22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17786">
                <a:moveTo>
                  <a:pt x="0" y="0"/>
                </a:moveTo>
                <a:lnTo>
                  <a:pt x="328259" y="0"/>
                </a:lnTo>
                <a:lnTo>
                  <a:pt x="2880201" y="0"/>
                </a:lnTo>
                <a:lnTo>
                  <a:pt x="3189606" y="0"/>
                </a:lnTo>
                <a:lnTo>
                  <a:pt x="3189606" y="843436"/>
                </a:lnTo>
                <a:lnTo>
                  <a:pt x="4068763" y="843436"/>
                </a:lnTo>
                <a:lnTo>
                  <a:pt x="4370388" y="843436"/>
                </a:lnTo>
                <a:lnTo>
                  <a:pt x="4370388" y="2217786"/>
                </a:lnTo>
                <a:lnTo>
                  <a:pt x="4068763" y="2217786"/>
                </a:lnTo>
                <a:lnTo>
                  <a:pt x="328259" y="2217786"/>
                </a:lnTo>
                <a:lnTo>
                  <a:pt x="0" y="22177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CA34735-C9C7-4277-8644-A007865AD9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1783" y="1422400"/>
            <a:ext cx="5378939" cy="2226449"/>
          </a:xfrm>
          <a:custGeom>
            <a:avLst/>
            <a:gdLst>
              <a:gd name="connsiteX0" fmla="*/ 0 w 4370388"/>
              <a:gd name="connsiteY0" fmla="*/ 0 h 2226449"/>
              <a:gd name="connsiteX1" fmla="*/ 328259 w 4370388"/>
              <a:gd name="connsiteY1" fmla="*/ 0 h 2226449"/>
              <a:gd name="connsiteX2" fmla="*/ 4068763 w 4370388"/>
              <a:gd name="connsiteY2" fmla="*/ 0 h 2226449"/>
              <a:gd name="connsiteX3" fmla="*/ 4370388 w 4370388"/>
              <a:gd name="connsiteY3" fmla="*/ 0 h 2226449"/>
              <a:gd name="connsiteX4" fmla="*/ 4370388 w 4370388"/>
              <a:gd name="connsiteY4" fmla="*/ 1374351 h 2226449"/>
              <a:gd name="connsiteX5" fmla="*/ 4068763 w 4370388"/>
              <a:gd name="connsiteY5" fmla="*/ 1374351 h 2226449"/>
              <a:gd name="connsiteX6" fmla="*/ 3189606 w 4370388"/>
              <a:gd name="connsiteY6" fmla="*/ 1374351 h 2226449"/>
              <a:gd name="connsiteX7" fmla="*/ 3189606 w 4370388"/>
              <a:gd name="connsiteY7" fmla="*/ 2226449 h 2226449"/>
              <a:gd name="connsiteX8" fmla="*/ 2880201 w 4370388"/>
              <a:gd name="connsiteY8" fmla="*/ 2226449 h 2226449"/>
              <a:gd name="connsiteX9" fmla="*/ 328259 w 4370388"/>
              <a:gd name="connsiteY9" fmla="*/ 2226449 h 2226449"/>
              <a:gd name="connsiteX10" fmla="*/ 0 w 4370388"/>
              <a:gd name="connsiteY10" fmla="*/ 2226449 h 22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0388" h="2226449">
                <a:moveTo>
                  <a:pt x="0" y="0"/>
                </a:moveTo>
                <a:lnTo>
                  <a:pt x="328259" y="0"/>
                </a:lnTo>
                <a:lnTo>
                  <a:pt x="4068763" y="0"/>
                </a:lnTo>
                <a:lnTo>
                  <a:pt x="4370388" y="0"/>
                </a:lnTo>
                <a:lnTo>
                  <a:pt x="4370388" y="1374351"/>
                </a:lnTo>
                <a:lnTo>
                  <a:pt x="4068763" y="1374351"/>
                </a:lnTo>
                <a:lnTo>
                  <a:pt x="3189606" y="1374351"/>
                </a:lnTo>
                <a:lnTo>
                  <a:pt x="3189606" y="2226449"/>
                </a:lnTo>
                <a:lnTo>
                  <a:pt x="2880201" y="2226449"/>
                </a:lnTo>
                <a:lnTo>
                  <a:pt x="328259" y="2226449"/>
                </a:lnTo>
                <a:lnTo>
                  <a:pt x="0" y="22264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260000" bIns="5400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720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5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5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07877" y="1781376"/>
            <a:ext cx="5382338" cy="4245425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07877" y="1426659"/>
            <a:ext cx="538233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74751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6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24787233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20707" y="4250142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20707" y="1788430"/>
            <a:ext cx="53695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707" y="1428430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20707" y="3890142"/>
            <a:ext cx="53695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01784" y="4250142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01784" y="3890142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784" y="1788430"/>
            <a:ext cx="5368308" cy="1771246"/>
          </a:xfr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01784" y="1428430"/>
            <a:ext cx="5368308" cy="360000"/>
          </a:xfrm>
          <a:solidFill>
            <a:schemeClr val="accent1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88431" cy="72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88431" cy="169200"/>
          </a:xfrm>
        </p:spPr>
        <p:txBody>
          <a:bodyPr anchor="b"/>
          <a:lstStyle>
            <a:lvl1pPr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0C1698D7-6F3C-4BA0-A6D6-053899BB29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D634F-7557-4EDF-B1D8-95FE227D3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573105" y="6367453"/>
            <a:ext cx="56195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2F5949-AA7F-4CA6-9943-3D37287D0120}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BB58402A-8637-4C69-8029-FC174B324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1785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476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734714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47678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34193-B107-4FAD-9EC0-E0099122CA2C}"/>
              </a:ext>
            </a:extLst>
          </p:cNvPr>
          <p:cNvSpPr>
            <a:spLocks/>
          </p:cNvSpPr>
          <p:nvPr userDrawn="1"/>
        </p:nvSpPr>
        <p:spPr>
          <a:xfrm>
            <a:off x="1002324" y="1422400"/>
            <a:ext cx="7264400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AAA2D-0929-4E90-A676-0E7CBDA93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510" y="2504375"/>
            <a:ext cx="5652414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5A46F-898E-4769-AAC0-5EDA85F524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3511" y="1553435"/>
            <a:ext cx="1103922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A366F44-77CE-46B7-B3AD-8C862125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510" y="4465785"/>
            <a:ext cx="5652414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213061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967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C8411B-E3F1-4BA8-8D3B-88DFB5D2C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2323" y="3861848"/>
            <a:ext cx="7698686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5C9463-5BED-4BE5-AA07-A41D76019E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324" y="3351965"/>
            <a:ext cx="2968293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D4F83-EE56-426F-AE1E-5CC7E9EECE71}"/>
              </a:ext>
            </a:extLst>
          </p:cNvPr>
          <p:cNvGrpSpPr/>
          <p:nvPr userDrawn="1"/>
        </p:nvGrpSpPr>
        <p:grpSpPr>
          <a:xfrm>
            <a:off x="1002324" y="2881530"/>
            <a:ext cx="2490092" cy="367957"/>
            <a:chOff x="998476" y="2881529"/>
            <a:chExt cx="2023200" cy="3679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F425CB-49A0-4902-A6B4-5ADD75DB8D64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99CAE1-593D-44B9-ACE6-EDCD682B6571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D3BC1A-AB6B-4C81-BFB3-D253D87C4A0A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4A9C55-E916-4C14-9748-7196193F6842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60C917-1BF7-41E9-9AA7-70AA024B5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CB0AAE4-23B8-49DE-BCEF-8B238EB04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2C0E53A-EE33-4270-B14D-B869E85C47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72C2AF4-7898-4D5E-8942-28DD64465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A09DBD9-8B17-436D-A512-D46DE0CF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E07F9EA-D124-49E0-A010-508425031B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2324" y="313438"/>
            <a:ext cx="967926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816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EDF-35C5-4CA5-9B3E-9912803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6EF98C-751D-4F2D-9E73-1A67C86BDEB6}"/>
              </a:ext>
            </a:extLst>
          </p:cNvPr>
          <p:cNvGrpSpPr/>
          <p:nvPr userDrawn="1"/>
        </p:nvGrpSpPr>
        <p:grpSpPr>
          <a:xfrm>
            <a:off x="601785" y="1435486"/>
            <a:ext cx="1685481" cy="3862635"/>
            <a:chOff x="431800" y="1435485"/>
            <a:chExt cx="1369453" cy="38626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3A029E-F47E-4063-92DE-3F7D08D2978A}"/>
                </a:ext>
              </a:extLst>
            </p:cNvPr>
            <p:cNvSpPr txBox="1"/>
            <p:nvPr userDrawn="1"/>
          </p:nvSpPr>
          <p:spPr>
            <a:xfrm>
              <a:off x="437207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D79E91-240E-4CE9-BD78-5046C30D1A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69FA0A-5FC1-4DE0-B123-631C80946944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C58682-AE35-412D-9814-1AC993C40193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84E864-7714-4B35-A11C-CEC6ACE57FDD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C9DB94-A023-463B-87CC-D56EDA60B7B2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818289-F48A-4AAD-932A-D124C06F33CB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9E4511-F558-44E0-8DD3-D17EFB8C6E18}"/>
                </a:ext>
              </a:extLst>
            </p:cNvPr>
            <p:cNvSpPr>
              <a:spLocks/>
            </p:cNvSpPr>
            <p:nvPr userDrawn="1"/>
          </p:nvSpPr>
          <p:spPr>
            <a:xfrm>
              <a:off x="431800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48FA23-008F-4A21-BC6A-6185FCFC52D2}"/>
                </a:ext>
              </a:extLst>
            </p:cNvPr>
            <p:cNvSpPr txBox="1"/>
            <p:nvPr userDrawn="1"/>
          </p:nvSpPr>
          <p:spPr>
            <a:xfrm>
              <a:off x="1028090" y="2971948"/>
              <a:ext cx="45585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Blue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20359-127E-405D-919C-083611C7A08A}"/>
                </a:ext>
              </a:extLst>
            </p:cNvPr>
            <p:cNvSpPr txBox="1"/>
            <p:nvPr userDrawn="1"/>
          </p:nvSpPr>
          <p:spPr>
            <a:xfrm>
              <a:off x="1028090" y="1949834"/>
              <a:ext cx="5300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KPMG 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39E4F3-E153-4CC0-A276-C622A3204E0A}"/>
                </a:ext>
              </a:extLst>
            </p:cNvPr>
            <p:cNvSpPr txBox="1"/>
            <p:nvPr userDrawn="1"/>
          </p:nvSpPr>
          <p:spPr>
            <a:xfrm>
              <a:off x="1028090" y="3483005"/>
              <a:ext cx="45976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Blue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54008-2462-4D42-8BCA-DA618813F8D4}"/>
                </a:ext>
              </a:extLst>
            </p:cNvPr>
            <p:cNvSpPr txBox="1"/>
            <p:nvPr userDrawn="1"/>
          </p:nvSpPr>
          <p:spPr>
            <a:xfrm>
              <a:off x="1028090" y="2460891"/>
              <a:ext cx="53530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Cobalt Blue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305D39-8E62-4075-BA1C-E1EB03EE2713}"/>
                </a:ext>
              </a:extLst>
            </p:cNvPr>
            <p:cNvSpPr txBox="1"/>
            <p:nvPr userDrawn="1"/>
          </p:nvSpPr>
          <p:spPr>
            <a:xfrm>
              <a:off x="1028090" y="3993446"/>
              <a:ext cx="54181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Pacific Blue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CA773-E86A-4B8F-ADA0-2CB9E1BA2E5D}"/>
                </a:ext>
              </a:extLst>
            </p:cNvPr>
            <p:cNvSpPr txBox="1"/>
            <p:nvPr userDrawn="1"/>
          </p:nvSpPr>
          <p:spPr>
            <a:xfrm>
              <a:off x="1028090" y="4504503"/>
              <a:ext cx="2995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Purple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021187-04CC-4668-8F96-790FD0271481}"/>
                </a:ext>
              </a:extLst>
            </p:cNvPr>
            <p:cNvSpPr txBox="1"/>
            <p:nvPr userDrawn="1"/>
          </p:nvSpPr>
          <p:spPr>
            <a:xfrm>
              <a:off x="1028090" y="5015563"/>
              <a:ext cx="20187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Pink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D7BA7-F988-4666-909E-7464B1E670A4}"/>
              </a:ext>
            </a:extLst>
          </p:cNvPr>
          <p:cNvGrpSpPr/>
          <p:nvPr userDrawn="1"/>
        </p:nvGrpSpPr>
        <p:grpSpPr>
          <a:xfrm>
            <a:off x="2753579" y="1435486"/>
            <a:ext cx="2028487" cy="4377197"/>
            <a:chOff x="2007613" y="1435485"/>
            <a:chExt cx="1648146" cy="43771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1060C3-3C0F-479A-93CB-2EE23BCD7FEC}"/>
                </a:ext>
              </a:extLst>
            </p:cNvPr>
            <p:cNvSpPr txBox="1"/>
            <p:nvPr userDrawn="1"/>
          </p:nvSpPr>
          <p:spPr>
            <a:xfrm>
              <a:off x="2007613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335F361-87F0-48D7-BB28-F86DB0E6AC27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B604A4-6C82-4717-8A43-3F0A9CFE3675}"/>
                </a:ext>
              </a:extLst>
            </p:cNvPr>
            <p:cNvSpPr txBox="1"/>
            <p:nvPr userDrawn="1"/>
          </p:nvSpPr>
          <p:spPr>
            <a:xfrm>
              <a:off x="2657529" y="1936324"/>
              <a:ext cx="2070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Blue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A7B845-E279-4827-B3F5-EE88BCD7970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0F216-5807-405C-8D10-CD867A982C59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A2DCA7-A9C2-4CC3-89F5-2BDFBCF3D89D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EFA968-8540-4166-9452-A264FA919022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3EE44-8E9F-4230-ADA7-72C736B7CEE6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BDDB377-D7F9-41DE-B077-AC2F3F904393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4BD556-167D-4EC4-8115-9FBAED75518F}"/>
                </a:ext>
              </a:extLst>
            </p:cNvPr>
            <p:cNvSpPr>
              <a:spLocks/>
            </p:cNvSpPr>
            <p:nvPr userDrawn="1"/>
          </p:nvSpPr>
          <p:spPr>
            <a:xfrm>
              <a:off x="2007613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F26D7-88CE-41A4-BB14-85032BEFA3A6}"/>
                </a:ext>
              </a:extLst>
            </p:cNvPr>
            <p:cNvSpPr txBox="1"/>
            <p:nvPr userDrawn="1"/>
          </p:nvSpPr>
          <p:spPr>
            <a:xfrm>
              <a:off x="2657529" y="3483005"/>
              <a:ext cx="45064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8EAC3E-37E0-4D96-8F99-BFD1D5E7E14D}"/>
                </a:ext>
              </a:extLst>
            </p:cNvPr>
            <p:cNvSpPr txBox="1"/>
            <p:nvPr userDrawn="1"/>
          </p:nvSpPr>
          <p:spPr>
            <a:xfrm>
              <a:off x="2657529" y="2460891"/>
              <a:ext cx="54832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77B255-8418-4436-A58A-558711D968FD}"/>
                </a:ext>
              </a:extLst>
            </p:cNvPr>
            <p:cNvSpPr txBox="1"/>
            <p:nvPr userDrawn="1"/>
          </p:nvSpPr>
          <p:spPr>
            <a:xfrm>
              <a:off x="2657529" y="3994062"/>
              <a:ext cx="45455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E008D5-E3F8-4131-A8F5-831027FCB80A}"/>
                </a:ext>
              </a:extLst>
            </p:cNvPr>
            <p:cNvSpPr txBox="1"/>
            <p:nvPr userDrawn="1"/>
          </p:nvSpPr>
          <p:spPr>
            <a:xfrm>
              <a:off x="2657529" y="4505119"/>
              <a:ext cx="53660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865C62-77EC-494F-AC78-71694BD76491}"/>
                </a:ext>
              </a:extLst>
            </p:cNvPr>
            <p:cNvSpPr txBox="1"/>
            <p:nvPr userDrawn="1"/>
          </p:nvSpPr>
          <p:spPr>
            <a:xfrm>
              <a:off x="2657529" y="2971948"/>
              <a:ext cx="55223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507AF3-D767-4145-8ED2-02982BC91823}"/>
                </a:ext>
              </a:extLst>
            </p:cNvPr>
            <p:cNvSpPr txBox="1"/>
            <p:nvPr userDrawn="1"/>
          </p:nvSpPr>
          <p:spPr>
            <a:xfrm>
              <a:off x="2657529" y="5016176"/>
              <a:ext cx="2878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DDCB9E0-92E0-4DB1-A590-422C38C09273}"/>
                </a:ext>
              </a:extLst>
            </p:cNvPr>
            <p:cNvSpPr txBox="1"/>
            <p:nvPr userDrawn="1"/>
          </p:nvSpPr>
          <p:spPr>
            <a:xfrm>
              <a:off x="2657529" y="5527233"/>
              <a:ext cx="5405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42FD4D-73C5-4A6D-9EE3-CB45975651B2}"/>
              </a:ext>
            </a:extLst>
          </p:cNvPr>
          <p:cNvGrpSpPr/>
          <p:nvPr userDrawn="1"/>
        </p:nvGrpSpPr>
        <p:grpSpPr>
          <a:xfrm>
            <a:off x="5248380" y="1435485"/>
            <a:ext cx="1846864" cy="3357790"/>
            <a:chOff x="3842071" y="1435485"/>
            <a:chExt cx="1500577" cy="3357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57A480-B606-4DD1-8D3C-DE158BE7BD5C}"/>
                </a:ext>
              </a:extLst>
            </p:cNvPr>
            <p:cNvSpPr txBox="1"/>
            <p:nvPr userDrawn="1"/>
          </p:nvSpPr>
          <p:spPr>
            <a:xfrm>
              <a:off x="3842071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F784C5-C471-4F17-9339-14EAFD43619E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800130-0010-43BD-9A59-D5736437F99D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5B3F059-6423-4220-85D1-ECEBD7452A31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F1CED-D754-4851-9E05-0AC4EF15B853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740997-FA82-48D9-9C0A-60D2ED5545CB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BBCECD7-F11C-4934-B786-E4D69C8D1FF5}"/>
                </a:ext>
              </a:extLst>
            </p:cNvPr>
            <p:cNvSpPr txBox="1"/>
            <p:nvPr userDrawn="1"/>
          </p:nvSpPr>
          <p:spPr>
            <a:xfrm>
              <a:off x="4455842" y="2971948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72EB82-FEC0-494E-990C-FC388AFF380F}"/>
                </a:ext>
              </a:extLst>
            </p:cNvPr>
            <p:cNvSpPr txBox="1"/>
            <p:nvPr userDrawn="1"/>
          </p:nvSpPr>
          <p:spPr>
            <a:xfrm>
              <a:off x="4455842" y="1949834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00AEF1-A91B-4302-9237-8FAD545E8D2C}"/>
                </a:ext>
              </a:extLst>
            </p:cNvPr>
            <p:cNvSpPr txBox="1"/>
            <p:nvPr userDrawn="1"/>
          </p:nvSpPr>
          <p:spPr>
            <a:xfrm>
              <a:off x="4455842" y="3483005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9D18EE-90FF-4E5E-A08B-B10AE2C06151}"/>
                </a:ext>
              </a:extLst>
            </p:cNvPr>
            <p:cNvSpPr txBox="1"/>
            <p:nvPr userDrawn="1"/>
          </p:nvSpPr>
          <p:spPr>
            <a:xfrm>
              <a:off x="4455842" y="3994062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702DFC-3763-40E5-9D3F-F6CCA2101F9B}"/>
                </a:ext>
              </a:extLst>
            </p:cNvPr>
            <p:cNvSpPr txBox="1"/>
            <p:nvPr userDrawn="1"/>
          </p:nvSpPr>
          <p:spPr>
            <a:xfrm>
              <a:off x="4455842" y="2460891"/>
              <a:ext cx="31128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Grey 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00E486-6869-4606-80CB-8DDAEC604BBA}"/>
                </a:ext>
              </a:extLst>
            </p:cNvPr>
            <p:cNvSpPr>
              <a:spLocks/>
            </p:cNvSpPr>
            <p:nvPr userDrawn="1"/>
          </p:nvSpPr>
          <p:spPr>
            <a:xfrm>
              <a:off x="3842071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C5A060-16C0-437F-ABBC-D317FDE11F09}"/>
                </a:ext>
              </a:extLst>
            </p:cNvPr>
            <p:cNvSpPr txBox="1"/>
            <p:nvPr userDrawn="1"/>
          </p:nvSpPr>
          <p:spPr>
            <a:xfrm>
              <a:off x="4455842" y="4508440"/>
              <a:ext cx="26569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White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C47067D-6D7D-4614-B396-55BF762EEA52}"/>
              </a:ext>
            </a:extLst>
          </p:cNvPr>
          <p:cNvSpPr/>
          <p:nvPr userDrawn="1"/>
        </p:nvSpPr>
        <p:spPr>
          <a:xfrm>
            <a:off x="7493232" y="2801734"/>
            <a:ext cx="1033371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E20DB8-4C5C-4EB5-B83B-D8CCBF35FBB5}"/>
              </a:ext>
            </a:extLst>
          </p:cNvPr>
          <p:cNvSpPr/>
          <p:nvPr userDrawn="1"/>
        </p:nvSpPr>
        <p:spPr>
          <a:xfrm>
            <a:off x="9459721" y="2801734"/>
            <a:ext cx="1033371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BA3CFC-8261-410A-8137-9E8FF7099DA9}"/>
              </a:ext>
            </a:extLst>
          </p:cNvPr>
          <p:cNvSpPr txBox="1"/>
          <p:nvPr userDrawn="1"/>
        </p:nvSpPr>
        <p:spPr>
          <a:xfrm>
            <a:off x="7493232" y="3257609"/>
            <a:ext cx="1412615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Purple/Cobalt gradient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FC3585-ABFA-4AE6-A10E-EEDCCDD34C22}"/>
              </a:ext>
            </a:extLst>
          </p:cNvPr>
          <p:cNvSpPr txBox="1"/>
          <p:nvPr userDrawn="1"/>
        </p:nvSpPr>
        <p:spPr>
          <a:xfrm>
            <a:off x="9441339" y="3257609"/>
            <a:ext cx="1641474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900"/>
              <a:t>Pacific/Light Blue gradient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566FC-9890-4B72-BE08-8CFEB585DB07}"/>
              </a:ext>
            </a:extLst>
          </p:cNvPr>
          <p:cNvSpPr txBox="1"/>
          <p:nvPr userDrawn="1"/>
        </p:nvSpPr>
        <p:spPr>
          <a:xfrm>
            <a:off x="7493231" y="1404112"/>
            <a:ext cx="4084853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</a:t>
            </a:r>
            <a:r>
              <a:rPr lang="en-GB" sz="900" b="0" err="1">
                <a:solidFill>
                  <a:sysClr val="windowText" lastClr="000000"/>
                </a:solidFill>
              </a:rPr>
              <a:t>colors</a:t>
            </a:r>
            <a:r>
              <a:rPr lang="en-GB" sz="900" b="0">
                <a:solidFill>
                  <a:sysClr val="windowText" lastClr="000000"/>
                </a:solidFill>
              </a:rPr>
              <a:t> are applied at both ends of the gradient, at 0% and 100%locations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900" b="0">
                <a:solidFill>
                  <a:sysClr val="windowText" lastClr="000000"/>
                </a:solidFill>
              </a:rPr>
              <a:t>Do not create new gradients; use only the gradients shown here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F5D1B3-C998-4ACA-9985-7436032C658D}"/>
              </a:ext>
            </a:extLst>
          </p:cNvPr>
          <p:cNvSpPr txBox="1"/>
          <p:nvPr userDrawn="1"/>
        </p:nvSpPr>
        <p:spPr>
          <a:xfrm>
            <a:off x="7493233" y="3614652"/>
            <a:ext cx="13258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Traffic Light Palette</a:t>
            </a:r>
            <a:endParaRPr lang="en-US" sz="900" b="0">
              <a:solidFill>
                <a:sysClr val="windowText" lastClr="00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9278E-80D6-4EAE-9C16-04A195593FCD}"/>
              </a:ext>
            </a:extLst>
          </p:cNvPr>
          <p:cNvSpPr>
            <a:spLocks/>
          </p:cNvSpPr>
          <p:nvPr userDrawn="1"/>
        </p:nvSpPr>
        <p:spPr>
          <a:xfrm>
            <a:off x="9577385" y="3867252"/>
            <a:ext cx="801489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D6DEF7-07C8-4597-A905-842B08D28F0A}"/>
              </a:ext>
            </a:extLst>
          </p:cNvPr>
          <p:cNvSpPr>
            <a:spLocks/>
          </p:cNvSpPr>
          <p:nvPr userDrawn="1"/>
        </p:nvSpPr>
        <p:spPr>
          <a:xfrm>
            <a:off x="8535308" y="3867252"/>
            <a:ext cx="801489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9EF0A9-6427-4B0B-9951-B942321353CB}"/>
              </a:ext>
            </a:extLst>
          </p:cNvPr>
          <p:cNvSpPr>
            <a:spLocks/>
          </p:cNvSpPr>
          <p:nvPr userDrawn="1"/>
        </p:nvSpPr>
        <p:spPr>
          <a:xfrm>
            <a:off x="7493233" y="3867252"/>
            <a:ext cx="801489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8A2577-F141-44A2-B6A7-1718EF8E4ED3}"/>
              </a:ext>
            </a:extLst>
          </p:cNvPr>
          <p:cNvSpPr txBox="1"/>
          <p:nvPr userDrawn="1"/>
        </p:nvSpPr>
        <p:spPr>
          <a:xfrm>
            <a:off x="7493233" y="4442243"/>
            <a:ext cx="4084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F4307E-8DC7-4A94-ABA2-93BF21A194C0}"/>
              </a:ext>
            </a:extLst>
          </p:cNvPr>
          <p:cNvGrpSpPr/>
          <p:nvPr userDrawn="1"/>
        </p:nvGrpSpPr>
        <p:grpSpPr>
          <a:xfrm>
            <a:off x="7493233" y="5138764"/>
            <a:ext cx="4084850" cy="868337"/>
            <a:chOff x="6088252" y="5261186"/>
            <a:chExt cx="2681306" cy="7459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3C138C-9744-4057-B347-B658A31DF93E}"/>
                </a:ext>
              </a:extLst>
            </p:cNvPr>
            <p:cNvSpPr/>
            <p:nvPr userDrawn="1"/>
          </p:nvSpPr>
          <p:spPr>
            <a:xfrm>
              <a:off x="687589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C79581B-1628-4CDD-B36E-34EBC052AC88}"/>
                </a:ext>
              </a:extLst>
            </p:cNvPr>
            <p:cNvSpPr/>
            <p:nvPr userDrawn="1"/>
          </p:nvSpPr>
          <p:spPr>
            <a:xfrm>
              <a:off x="608825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4BFD7D-7B7C-42AB-BBA6-C3D81ED28AD3}"/>
                </a:ext>
              </a:extLst>
            </p:cNvPr>
            <p:cNvSpPr/>
            <p:nvPr userDrawn="1"/>
          </p:nvSpPr>
          <p:spPr>
            <a:xfrm>
              <a:off x="726972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D917B2-29BF-4083-AFA3-34EA48DE2D13}"/>
                </a:ext>
              </a:extLst>
            </p:cNvPr>
            <p:cNvSpPr/>
            <p:nvPr userDrawn="1"/>
          </p:nvSpPr>
          <p:spPr>
            <a:xfrm>
              <a:off x="805736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D7C73A-67D8-4FED-800A-7C73CBDB5101}"/>
                </a:ext>
              </a:extLst>
            </p:cNvPr>
            <p:cNvSpPr/>
            <p:nvPr userDrawn="1"/>
          </p:nvSpPr>
          <p:spPr>
            <a:xfrm>
              <a:off x="687589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C915D2C-E7FF-48C5-88D0-A214E72825B1}"/>
                </a:ext>
              </a:extLst>
            </p:cNvPr>
            <p:cNvSpPr/>
            <p:nvPr userDrawn="1"/>
          </p:nvSpPr>
          <p:spPr>
            <a:xfrm>
              <a:off x="766354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EE1031-0F8F-4739-9C13-A5F2DC318357}"/>
                </a:ext>
              </a:extLst>
            </p:cNvPr>
            <p:cNvSpPr/>
            <p:nvPr userDrawn="1"/>
          </p:nvSpPr>
          <p:spPr>
            <a:xfrm>
              <a:off x="726972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2066229-A6D4-425C-AC6C-C91823237793}"/>
                </a:ext>
              </a:extLst>
            </p:cNvPr>
            <p:cNvSpPr/>
            <p:nvPr userDrawn="1"/>
          </p:nvSpPr>
          <p:spPr>
            <a:xfrm>
              <a:off x="608825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A139CB-8C9F-44CD-AD3D-19CC8D3948A1}"/>
                </a:ext>
              </a:extLst>
            </p:cNvPr>
            <p:cNvSpPr/>
            <p:nvPr userDrawn="1"/>
          </p:nvSpPr>
          <p:spPr>
            <a:xfrm>
              <a:off x="845119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A28226-9A3E-4DF4-A814-1F5BE4A18360}"/>
                </a:ext>
              </a:extLst>
            </p:cNvPr>
            <p:cNvSpPr/>
            <p:nvPr userDrawn="1"/>
          </p:nvSpPr>
          <p:spPr>
            <a:xfrm>
              <a:off x="648207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1C44B0D-C09B-4486-995E-6FCC691F6CF2}"/>
                </a:ext>
              </a:extLst>
            </p:cNvPr>
            <p:cNvSpPr/>
            <p:nvPr userDrawn="1"/>
          </p:nvSpPr>
          <p:spPr>
            <a:xfrm>
              <a:off x="805736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4B14724-2B96-4A69-984B-74A5856F63C4}"/>
                </a:ext>
              </a:extLst>
            </p:cNvPr>
            <p:cNvSpPr/>
            <p:nvPr userDrawn="1"/>
          </p:nvSpPr>
          <p:spPr>
            <a:xfrm>
              <a:off x="845119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5A56029-E17B-4898-871B-11FD8F48CAF6}"/>
                </a:ext>
              </a:extLst>
            </p:cNvPr>
            <p:cNvSpPr/>
            <p:nvPr userDrawn="1"/>
          </p:nvSpPr>
          <p:spPr>
            <a:xfrm>
              <a:off x="766354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1353B9-D58F-4CC4-8017-A57DFEF3A5A0}"/>
                </a:ext>
              </a:extLst>
            </p:cNvPr>
            <p:cNvSpPr/>
            <p:nvPr userDrawn="1"/>
          </p:nvSpPr>
          <p:spPr>
            <a:xfrm>
              <a:off x="648207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2ECFFB-E253-47C6-9B8B-4847610FA685}"/>
              </a:ext>
            </a:extLst>
          </p:cNvPr>
          <p:cNvGrpSpPr/>
          <p:nvPr userDrawn="1"/>
        </p:nvGrpSpPr>
        <p:grpSpPr>
          <a:xfrm>
            <a:off x="7493233" y="3518777"/>
            <a:ext cx="3729554" cy="852557"/>
            <a:chOff x="5676530" y="3651946"/>
            <a:chExt cx="2681922" cy="8525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B9AC04-B2BC-4A0F-AB2E-330C8D5D1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74DB764-E8F7-423C-B6C3-CB9F7B30F3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76530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8186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/>
          </p:cNvSpPr>
          <p:nvPr userDrawn="1"/>
        </p:nvSpPr>
        <p:spPr>
          <a:xfrm>
            <a:off x="998476" y="971550"/>
            <a:ext cx="7091424" cy="49259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3846205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5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785" y="6341702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10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521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13141-5B21-49DB-9803-98F4E6E17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813800" y="6295536"/>
            <a:ext cx="20201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Public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989CBA86-3836-4832-B1AE-9FEA1A8FB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193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5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48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8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7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02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81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90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3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1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3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13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67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6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29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37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30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39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1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10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81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79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77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85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691777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739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78477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5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9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23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5 - Singula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DBA9995-1C95-4C47-A26C-7D5D1D88B6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73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DBA9995-1C95-4C47-A26C-7D5D1D88B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 flipV="1">
            <a:off x="2752133" y="5371438"/>
            <a:ext cx="177231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C01F7-DDE9-49D5-AEAC-0D76A943AC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CFCD4914-4B91-A366-0D0C-9828353834E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27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GB" sz="100" smtClean="0">
                <a:solidFill>
                  <a:srgbClr val="FFFFFF"/>
                </a:solidFill>
              </a:defRPr>
            </a:lvl1pPr>
          </a:lstStyle>
          <a:p>
            <a:pPr algn="r" defTabSz="457200"/>
            <a:fld id="{4D41ED6B-0A05-44D7-9208-91571559B6FC}" type="slidenum">
              <a:rPr lang="en-GB" smtClean="0"/>
              <a:pPr algn="r" defTabSz="457200"/>
              <a:t>‹N›</a:t>
            </a:fld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9EF2A42-9958-4FAB-9661-D65001DE30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B2E37-7873-465D-828D-154AFA56C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03078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922D1732-BD54-38EF-CFC4-B1D9B69CDC5A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4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DBA9995-1C95-4C47-A26C-7D5D1D88B6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7379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iapositiva think-cell" r:id="rId4" imgW="395" imgH="396" progId="TCLayout.ActiveDocument.1">
                  <p:embed/>
                </p:oleObj>
              </mc:Choice>
              <mc:Fallback>
                <p:oleObj name="Diapositiva think-cell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DBA9995-1C95-4C47-A26C-7D5D1D88B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 userDrawn="1"/>
        </p:nvCxnSpPr>
        <p:spPr>
          <a:xfrm flipV="1">
            <a:off x="2752133" y="5371438"/>
            <a:ext cx="177231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C01F7-DDE9-49D5-AEAC-0D76A943AC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8AD283C1-0652-CBC3-6550-0C5B7E24BC8E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A63B8B-DE61-DD23-5CBE-86258B3FE3A3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14052696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Singular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440CD-A1AE-4DC5-92A8-D0E10B6DB6A6}"/>
              </a:ext>
            </a:extLst>
          </p:cNvPr>
          <p:cNvSpPr/>
          <p:nvPr userDrawn="1"/>
        </p:nvSpPr>
        <p:spPr>
          <a:xfrm>
            <a:off x="4876799" y="0"/>
            <a:ext cx="7315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4D4A8A8-013D-4A44-BEF4-4E029BFB75FC}"/>
              </a:ext>
            </a:extLst>
          </p:cNvPr>
          <p:cNvSpPr/>
          <p:nvPr userDrawn="1"/>
        </p:nvSpPr>
        <p:spPr>
          <a:xfrm>
            <a:off x="-1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sz="2215">
              <a:latin typeface="Arial" panose="020B0604020202020204" pitchFamily="34" charset="0"/>
            </a:endParaRP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972C4E50-758C-48E0-A0DC-323620B2F7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55951" y="525546"/>
            <a:ext cx="1079151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9601" y="1339200"/>
            <a:ext cx="3476895" cy="351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72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spcAft>
                <a:spcPts val="600"/>
              </a:spcAft>
              <a:buFontTx/>
            </a:pPr>
            <a:r>
              <a:rPr lang="it-IT" noProof="0"/>
              <a:t>Title slide – singular image title bar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2371" y="5036400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/>
              <a:t>Subtitle goes here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V="1">
            <a:off x="1008000" y="5371438"/>
            <a:ext cx="177231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992371" y="5529843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fr-FR" sz="1100" b="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/>
              <a:t>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5FF90-2097-40EF-9AD7-A46DB92DCE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46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3A310-C126-4619-A78C-49324DE9A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5AB1E6-B63A-4B1D-8F5A-DAD910895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42426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325516"/>
            <a:ext cx="10188674" cy="45514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1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25516"/>
            <a:ext cx="4984849" cy="45514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03951" y="1325516"/>
            <a:ext cx="4987924" cy="45514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82EDF-43D0-47C0-BBBA-14FB2D85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76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325516"/>
            <a:ext cx="4984849" cy="4551409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03951" y="1325516"/>
            <a:ext cx="4987924" cy="455140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it-IT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A535E-F523-490B-9C3A-BD1ADFE113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5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3733799"/>
            <a:ext cx="10188674" cy="2143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1" y="1325516"/>
            <a:ext cx="10188674" cy="21558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it-IT" noProof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17E04-E5B3-47AC-BD4E-67D4787C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9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6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27938" y="1325516"/>
            <a:ext cx="3139200" cy="21558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it-IT" noProof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1" y="1325516"/>
            <a:ext cx="3187200" cy="21558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it-IT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3733799"/>
            <a:ext cx="3187200" cy="2143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52675" y="1325516"/>
            <a:ext cx="3139200" cy="21558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chart</a:t>
            </a:r>
            <a:endParaRPr lang="it-IT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27938" y="3733799"/>
            <a:ext cx="3139200" cy="2143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52675" y="3733799"/>
            <a:ext cx="3139200" cy="2143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7C364-8035-429B-8F6D-524E13D0C2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41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3201" y="1325516"/>
            <a:ext cx="10188674" cy="4551409"/>
          </a:xfrm>
        </p:spPr>
        <p:txBody>
          <a:bodyPr tIns="504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66C7F-8ABC-45C0-BFC1-5E697040D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00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26800"/>
          </a:xfrm>
        </p:spPr>
        <p:txBody>
          <a:bodyPr tIns="504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93982-5253-43FC-B628-D644849C3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00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>
          <a:xfrm>
            <a:off x="1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2215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34010" y="6795090"/>
            <a:ext cx="56270" cy="45719"/>
          </a:xfrm>
          <a:prstGeom prst="rect">
            <a:avLst/>
          </a:prstGeom>
          <a:ln>
            <a:solidFill>
              <a:srgbClr val="00338D"/>
            </a:solidFill>
          </a:ln>
        </p:spPr>
        <p:txBody>
          <a:bodyPr anchor="b"/>
          <a:lstStyle>
            <a:lvl1pPr algn="l">
              <a:defRPr sz="123">
                <a:solidFill>
                  <a:srgbClr val="00338D"/>
                </a:solidFill>
              </a:defRPr>
            </a:lvl1pPr>
          </a:lstStyle>
          <a:p>
            <a:pPr defTabSz="562722"/>
            <a:fld id="{4D41ED6B-0A05-44D7-9208-91571559B6FC}" type="slidenum">
              <a:rPr lang="en-GB" smtClean="0"/>
              <a:pPr defTabSz="562722"/>
              <a:t>‹N›</a:t>
            </a:fld>
            <a:endParaRPr lang="en-GB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57C7C84D-D694-4C62-ACA8-BF34EA02548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709863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0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B6C317-EF2D-4950-87B9-486BA4D47C5D}"/>
              </a:ext>
            </a:extLst>
          </p:cNvPr>
          <p:cNvSpPr/>
          <p:nvPr userDrawn="1"/>
        </p:nvSpPr>
        <p:spPr>
          <a:xfrm>
            <a:off x="2116801" y="0"/>
            <a:ext cx="100751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2116975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2215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34010" y="6795090"/>
            <a:ext cx="56270" cy="45719"/>
          </a:xfrm>
          <a:prstGeom prst="rect">
            <a:avLst/>
          </a:prstGeom>
          <a:ln>
            <a:solidFill>
              <a:srgbClr val="00A3A1"/>
            </a:solidFill>
          </a:ln>
        </p:spPr>
        <p:txBody>
          <a:bodyPr lIns="0" tIns="0" rIns="0" bIns="0" anchor="b" anchorCtr="0"/>
          <a:lstStyle>
            <a:lvl1pPr>
              <a:defRPr lang="fr-FR" sz="123" smtClean="0">
                <a:solidFill>
                  <a:srgbClr val="00A3A1"/>
                </a:solidFill>
              </a:defRPr>
            </a:lvl1pPr>
          </a:lstStyle>
          <a:p>
            <a:pPr defTabSz="562722"/>
            <a:fld id="{4D41ED6B-0A05-44D7-9208-91571559B6FC}" type="slidenum">
              <a:rPr lang="en-GB" smtClean="0"/>
              <a:pPr defTabSz="562722"/>
              <a:t>‹N›</a:t>
            </a:fld>
            <a:endParaRPr lang="en-GB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EF8F454-DD8A-47EE-9E6C-E774E6E721D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709863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82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rgbClr val="48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FB1589-C213-4211-A128-7B5D10CF5351}"/>
              </a:ext>
            </a:extLst>
          </p:cNvPr>
          <p:cNvSpPr/>
          <p:nvPr userDrawn="1"/>
        </p:nvSpPr>
        <p:spPr>
          <a:xfrm>
            <a:off x="2116801" y="0"/>
            <a:ext cx="1007519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4" name="object 3"/>
          <p:cNvSpPr>
            <a:spLocks/>
          </p:cNvSpPr>
          <p:nvPr userDrawn="1"/>
        </p:nvSpPr>
        <p:spPr>
          <a:xfrm>
            <a:off x="-1" y="1"/>
            <a:ext cx="211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2215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34010" y="6795090"/>
            <a:ext cx="56270" cy="45719"/>
          </a:xfrm>
          <a:prstGeom prst="rect">
            <a:avLst/>
          </a:prstGeom>
          <a:ln>
            <a:solidFill>
              <a:srgbClr val="0091DA"/>
            </a:solidFill>
          </a:ln>
        </p:spPr>
        <p:txBody>
          <a:bodyPr lIns="0" tIns="0" rIns="0" bIns="0" anchor="b" anchorCtr="0"/>
          <a:lstStyle>
            <a:lvl1pPr>
              <a:defRPr lang="fr-FR" sz="123" smtClean="0">
                <a:solidFill>
                  <a:srgbClr val="0091DA"/>
                </a:solidFill>
              </a:defRPr>
            </a:lvl1pPr>
          </a:lstStyle>
          <a:p>
            <a:pPr defTabSz="562722"/>
            <a:fld id="{4D41ED6B-0A05-44D7-9208-91571559B6FC}" type="slidenum">
              <a:rPr lang="en-GB" smtClean="0"/>
              <a:pPr defTabSz="562722"/>
              <a:t>‹N›</a:t>
            </a:fld>
            <a:endParaRPr lang="en-GB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EE7F0F9-685A-4D9D-AF60-21779C5C7A3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709863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57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9E1FEA-11FB-4FDC-BB6C-6C8343603461}"/>
              </a:ext>
            </a:extLst>
          </p:cNvPr>
          <p:cNvSpPr/>
          <p:nvPr userDrawn="1"/>
        </p:nvSpPr>
        <p:spPr>
          <a:xfrm>
            <a:off x="2116801" y="0"/>
            <a:ext cx="100751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4" name="object 3"/>
          <p:cNvSpPr>
            <a:spLocks/>
          </p:cNvSpPr>
          <p:nvPr userDrawn="1"/>
        </p:nvSpPr>
        <p:spPr>
          <a:xfrm>
            <a:off x="-1" y="1"/>
            <a:ext cx="211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2215"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34010" y="6795090"/>
            <a:ext cx="56270" cy="45719"/>
          </a:xfrm>
          <a:prstGeom prst="rect">
            <a:avLst/>
          </a:prstGeom>
          <a:noFill/>
          <a:ln>
            <a:solidFill>
              <a:srgbClr val="6D2077"/>
            </a:solidFill>
          </a:ln>
        </p:spPr>
        <p:txBody>
          <a:bodyPr lIns="0" tIns="0" rIns="0" bIns="0" anchor="b" anchorCtr="0"/>
          <a:lstStyle>
            <a:lvl1pPr>
              <a:defRPr lang="fr-FR" sz="123" smtClean="0">
                <a:solidFill>
                  <a:srgbClr val="6D2077"/>
                </a:solidFill>
              </a:defRPr>
            </a:lvl1pPr>
          </a:lstStyle>
          <a:p>
            <a:pPr defTabSz="562722"/>
            <a:fld id="{4D41ED6B-0A05-44D7-9208-91571559B6FC}" type="slidenum">
              <a:rPr lang="en-GB" smtClean="0"/>
              <a:pPr defTabSz="562722"/>
              <a:t>‹N›</a:t>
            </a:fld>
            <a:endParaRPr lang="en-GB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550C4F17-9642-4B1C-A6F5-FD286059631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709863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633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200" y="442912"/>
            <a:ext cx="10185893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4D99C-6723-468A-AB40-2EE56B35D080}"/>
              </a:ext>
            </a:extLst>
          </p:cNvPr>
          <p:cNvSpPr txBox="1">
            <a:spLocks/>
          </p:cNvSpPr>
          <p:nvPr userDrawn="1"/>
        </p:nvSpPr>
        <p:spPr>
          <a:xfrm>
            <a:off x="7609205" y="1276668"/>
            <a:ext cx="484554" cy="192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500" b="1" noProof="0">
                <a:solidFill>
                  <a:schemeClr val="tx2"/>
                </a:solidFill>
              </a:rPr>
              <a:t>Pagina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10D64-0BBD-4E41-B5DF-32401776D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8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GB" sz="100" smtClean="0">
                <a:solidFill>
                  <a:srgbClr val="FFFFFF"/>
                </a:solidFill>
              </a:defRPr>
            </a:lvl1pPr>
          </a:lstStyle>
          <a:p>
            <a:pPr algn="r" defTabSz="457200"/>
            <a:fld id="{4D41ED6B-0A05-44D7-9208-91571559B6FC}" type="slidenum">
              <a:rPr lang="en-GB" smtClean="0"/>
              <a:pPr algn="r" defTabSz="457200"/>
              <a:t>‹N›</a:t>
            </a:fld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9EF2A42-9958-4FAB-9661-D65001DE30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B2E37-7873-465D-828D-154AFA56C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03078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922D1732-BD54-38EF-CFC4-B1D9B69CDC5A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GB" sz="100" smtClean="0">
                <a:solidFill>
                  <a:srgbClr val="FFFFFF"/>
                </a:solidFill>
              </a:defRPr>
            </a:lvl1pPr>
          </a:lstStyle>
          <a:p>
            <a:pPr algn="r" defTabSz="457200"/>
            <a:fld id="{4D41ED6B-0A05-44D7-9208-91571559B6FC}" type="slidenum">
              <a:rPr lang="en-GB" smtClean="0"/>
              <a:pPr algn="r" defTabSz="457200"/>
              <a:t>‹N›</a:t>
            </a:fld>
            <a:endParaRPr lang="en-GB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9EF2A42-9958-4FAB-9661-D65001DE30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B2E37-7873-465D-828D-154AFA56C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03078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95EBE8-B83C-4248-87B3-390BF38B0E0E}"/>
              </a:ext>
            </a:extLst>
          </p:cNvPr>
          <p:cNvSpPr txBox="1"/>
          <p:nvPr userDrawn="1"/>
        </p:nvSpPr>
        <p:spPr>
          <a:xfrm>
            <a:off x="5619565" y="2969580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1500" b="1">
              <a:solidFill>
                <a:schemeClr val="tx2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D79E4A-0DA3-4627-AC58-77DE28C0CE17}"/>
              </a:ext>
            </a:extLst>
          </p:cNvPr>
          <p:cNvSpPr txBox="1"/>
          <p:nvPr userDrawn="1"/>
        </p:nvSpPr>
        <p:spPr>
          <a:xfrm>
            <a:off x="9487269" y="202119"/>
            <a:ext cx="1157057" cy="5703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it-IT" sz="4400" b="1">
                <a:solidFill>
                  <a:srgbClr val="FF0000"/>
                </a:solidFill>
              </a:rPr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2248729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227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1257" y="374665"/>
            <a:ext cx="910590" cy="363855"/>
          </a:xfrm>
          <a:custGeom>
            <a:avLst/>
            <a:gdLst/>
            <a:ahLst/>
            <a:cxnLst/>
            <a:rect l="l" t="t" r="r" b="b"/>
            <a:pathLst>
              <a:path w="910589" h="363855">
                <a:moveTo>
                  <a:pt x="714321" y="283782"/>
                </a:moveTo>
                <a:lnTo>
                  <a:pt x="655143" y="283782"/>
                </a:lnTo>
                <a:lnTo>
                  <a:pt x="655674" y="300863"/>
                </a:lnTo>
                <a:lnTo>
                  <a:pt x="659110" y="316693"/>
                </a:lnTo>
                <a:lnTo>
                  <a:pt x="691560" y="353334"/>
                </a:lnTo>
                <a:lnTo>
                  <a:pt x="745616" y="363477"/>
                </a:lnTo>
                <a:lnTo>
                  <a:pt x="768684" y="362571"/>
                </a:lnTo>
                <a:lnTo>
                  <a:pt x="791630" y="360407"/>
                </a:lnTo>
                <a:lnTo>
                  <a:pt x="814416" y="356992"/>
                </a:lnTo>
                <a:lnTo>
                  <a:pt x="837001" y="352334"/>
                </a:lnTo>
                <a:lnTo>
                  <a:pt x="843685" y="325450"/>
                </a:lnTo>
                <a:lnTo>
                  <a:pt x="760570" y="325450"/>
                </a:lnTo>
                <a:lnTo>
                  <a:pt x="741977" y="323038"/>
                </a:lnTo>
                <a:lnTo>
                  <a:pt x="727433" y="315544"/>
                </a:lnTo>
                <a:lnTo>
                  <a:pt x="717895" y="302578"/>
                </a:lnTo>
                <a:lnTo>
                  <a:pt x="714321" y="283782"/>
                </a:lnTo>
                <a:close/>
              </a:path>
              <a:path w="910589" h="363855">
                <a:moveTo>
                  <a:pt x="253658" y="0"/>
                </a:moveTo>
                <a:lnTo>
                  <a:pt x="51632" y="0"/>
                </a:lnTo>
                <a:lnTo>
                  <a:pt x="51632" y="188539"/>
                </a:lnTo>
                <a:lnTo>
                  <a:pt x="0" y="359486"/>
                </a:lnTo>
                <a:lnTo>
                  <a:pt x="45369" y="359486"/>
                </a:lnTo>
                <a:lnTo>
                  <a:pt x="68135" y="283782"/>
                </a:lnTo>
                <a:lnTo>
                  <a:pt x="714321" y="283782"/>
                </a:lnTo>
                <a:lnTo>
                  <a:pt x="910162" y="283750"/>
                </a:lnTo>
                <a:lnTo>
                  <a:pt x="910162" y="276790"/>
                </a:lnTo>
                <a:lnTo>
                  <a:pt x="127151" y="276789"/>
                </a:lnTo>
                <a:lnTo>
                  <a:pt x="120248" y="262196"/>
                </a:lnTo>
                <a:lnTo>
                  <a:pt x="136915" y="245242"/>
                </a:lnTo>
                <a:lnTo>
                  <a:pt x="79889" y="245242"/>
                </a:lnTo>
                <a:lnTo>
                  <a:pt x="104002" y="165424"/>
                </a:lnTo>
                <a:lnTo>
                  <a:pt x="58793" y="165424"/>
                </a:lnTo>
                <a:lnTo>
                  <a:pt x="58793" y="7184"/>
                </a:lnTo>
                <a:lnTo>
                  <a:pt x="253658" y="7184"/>
                </a:lnTo>
                <a:lnTo>
                  <a:pt x="253658" y="0"/>
                </a:lnTo>
                <a:close/>
              </a:path>
              <a:path w="910589" h="363855">
                <a:moveTo>
                  <a:pt x="130587" y="283782"/>
                </a:moveTo>
                <a:lnTo>
                  <a:pt x="74556" y="283782"/>
                </a:lnTo>
                <a:lnTo>
                  <a:pt x="112155" y="359486"/>
                </a:lnTo>
                <a:lnTo>
                  <a:pt x="167221" y="359486"/>
                </a:lnTo>
                <a:lnTo>
                  <a:pt x="130587" y="283782"/>
                </a:lnTo>
                <a:close/>
              </a:path>
              <a:path w="910589" h="363855">
                <a:moveTo>
                  <a:pt x="273500" y="283782"/>
                </a:moveTo>
                <a:lnTo>
                  <a:pt x="213396" y="283782"/>
                </a:lnTo>
                <a:lnTo>
                  <a:pt x="190402" y="359486"/>
                </a:lnTo>
                <a:lnTo>
                  <a:pt x="239980" y="359486"/>
                </a:lnTo>
                <a:lnTo>
                  <a:pt x="262647" y="284006"/>
                </a:lnTo>
                <a:lnTo>
                  <a:pt x="273500" y="284006"/>
                </a:lnTo>
                <a:lnTo>
                  <a:pt x="273500" y="283782"/>
                </a:lnTo>
                <a:close/>
              </a:path>
              <a:path w="910589" h="363855">
                <a:moveTo>
                  <a:pt x="433114" y="283782"/>
                </a:moveTo>
                <a:lnTo>
                  <a:pt x="383826" y="283782"/>
                </a:lnTo>
                <a:lnTo>
                  <a:pt x="361963" y="359262"/>
                </a:lnTo>
                <a:lnTo>
                  <a:pt x="411922" y="359262"/>
                </a:lnTo>
                <a:lnTo>
                  <a:pt x="433114" y="283782"/>
                </a:lnTo>
                <a:close/>
              </a:path>
              <a:path w="910589" h="363855">
                <a:moveTo>
                  <a:pt x="546286" y="283782"/>
                </a:moveTo>
                <a:lnTo>
                  <a:pt x="455593" y="283782"/>
                </a:lnTo>
                <a:lnTo>
                  <a:pt x="456199" y="359262"/>
                </a:lnTo>
                <a:lnTo>
                  <a:pt x="498102" y="359262"/>
                </a:lnTo>
                <a:lnTo>
                  <a:pt x="546286" y="283782"/>
                </a:lnTo>
                <a:close/>
              </a:path>
              <a:path w="910589" h="363855">
                <a:moveTo>
                  <a:pt x="626683" y="283782"/>
                </a:moveTo>
                <a:lnTo>
                  <a:pt x="577748" y="283782"/>
                </a:lnTo>
                <a:lnTo>
                  <a:pt x="561508" y="359262"/>
                </a:lnTo>
                <a:lnTo>
                  <a:pt x="610657" y="359262"/>
                </a:lnTo>
                <a:lnTo>
                  <a:pt x="626683" y="283782"/>
                </a:lnTo>
                <a:close/>
              </a:path>
              <a:path w="910589" h="363855">
                <a:moveTo>
                  <a:pt x="910162" y="283750"/>
                </a:moveTo>
                <a:lnTo>
                  <a:pt x="801733" y="283750"/>
                </a:lnTo>
                <a:lnTo>
                  <a:pt x="792139" y="322257"/>
                </a:lnTo>
                <a:lnTo>
                  <a:pt x="784312" y="323580"/>
                </a:lnTo>
                <a:lnTo>
                  <a:pt x="776435" y="324554"/>
                </a:lnTo>
                <a:lnTo>
                  <a:pt x="768518" y="325178"/>
                </a:lnTo>
                <a:lnTo>
                  <a:pt x="760570" y="325450"/>
                </a:lnTo>
                <a:lnTo>
                  <a:pt x="843685" y="325450"/>
                </a:lnTo>
                <a:lnTo>
                  <a:pt x="854045" y="283782"/>
                </a:lnTo>
                <a:lnTo>
                  <a:pt x="910162" y="283782"/>
                </a:lnTo>
                <a:close/>
              </a:path>
              <a:path w="910589" h="363855">
                <a:moveTo>
                  <a:pt x="253658" y="7184"/>
                </a:moveTo>
                <a:lnTo>
                  <a:pt x="246369" y="7184"/>
                </a:lnTo>
                <a:lnTo>
                  <a:pt x="246562" y="175162"/>
                </a:lnTo>
                <a:lnTo>
                  <a:pt x="243609" y="184739"/>
                </a:lnTo>
                <a:lnTo>
                  <a:pt x="216767" y="273597"/>
                </a:lnTo>
                <a:lnTo>
                  <a:pt x="215706" y="276789"/>
                </a:lnTo>
                <a:lnTo>
                  <a:pt x="910162" y="276790"/>
                </a:lnTo>
                <a:lnTo>
                  <a:pt x="496338" y="276757"/>
                </a:lnTo>
                <a:lnTo>
                  <a:pt x="336177" y="276693"/>
                </a:lnTo>
                <a:lnTo>
                  <a:pt x="353331" y="268107"/>
                </a:lnTo>
                <a:lnTo>
                  <a:pt x="366693" y="256320"/>
                </a:lnTo>
                <a:lnTo>
                  <a:pt x="370432" y="250418"/>
                </a:lnTo>
                <a:lnTo>
                  <a:pt x="273886" y="250418"/>
                </a:lnTo>
                <a:lnTo>
                  <a:pt x="279444" y="230015"/>
                </a:lnTo>
                <a:lnTo>
                  <a:pt x="282275" y="219127"/>
                </a:lnTo>
                <a:lnTo>
                  <a:pt x="288497" y="196108"/>
                </a:lnTo>
                <a:lnTo>
                  <a:pt x="382944" y="196108"/>
                </a:lnTo>
                <a:lnTo>
                  <a:pt x="380481" y="187167"/>
                </a:lnTo>
                <a:lnTo>
                  <a:pt x="336050" y="165424"/>
                </a:lnTo>
                <a:lnTo>
                  <a:pt x="253658" y="165424"/>
                </a:lnTo>
                <a:lnTo>
                  <a:pt x="253658" y="7184"/>
                </a:lnTo>
                <a:close/>
              </a:path>
              <a:path w="910589" h="363855">
                <a:moveTo>
                  <a:pt x="651927" y="165425"/>
                </a:moveTo>
                <a:lnTo>
                  <a:pt x="572549" y="165424"/>
                </a:lnTo>
                <a:lnTo>
                  <a:pt x="501537" y="276757"/>
                </a:lnTo>
                <a:lnTo>
                  <a:pt x="910162" y="276758"/>
                </a:lnTo>
                <a:lnTo>
                  <a:pt x="550896" y="276694"/>
                </a:lnTo>
                <a:lnTo>
                  <a:pt x="593613" y="209837"/>
                </a:lnTo>
                <a:lnTo>
                  <a:pt x="642514" y="209837"/>
                </a:lnTo>
                <a:lnTo>
                  <a:pt x="651927" y="165425"/>
                </a:lnTo>
                <a:close/>
              </a:path>
              <a:path w="910589" h="363855">
                <a:moveTo>
                  <a:pt x="691215" y="0"/>
                </a:moveTo>
                <a:lnTo>
                  <a:pt x="489178" y="0"/>
                </a:lnTo>
                <a:lnTo>
                  <a:pt x="489178" y="165169"/>
                </a:lnTo>
                <a:lnTo>
                  <a:pt x="418182" y="165169"/>
                </a:lnTo>
                <a:lnTo>
                  <a:pt x="386077" y="276693"/>
                </a:lnTo>
                <a:lnTo>
                  <a:pt x="435135" y="276693"/>
                </a:lnTo>
                <a:lnTo>
                  <a:pt x="454886" y="206932"/>
                </a:lnTo>
                <a:lnTo>
                  <a:pt x="496338" y="206932"/>
                </a:lnTo>
                <a:lnTo>
                  <a:pt x="496338" y="7184"/>
                </a:lnTo>
                <a:lnTo>
                  <a:pt x="691215" y="7184"/>
                </a:lnTo>
                <a:lnTo>
                  <a:pt x="691215" y="0"/>
                </a:lnTo>
                <a:close/>
              </a:path>
              <a:path w="910589" h="363855">
                <a:moveTo>
                  <a:pt x="496338" y="206932"/>
                </a:moveTo>
                <a:lnTo>
                  <a:pt x="454886" y="206932"/>
                </a:lnTo>
                <a:lnTo>
                  <a:pt x="455593" y="276693"/>
                </a:lnTo>
                <a:lnTo>
                  <a:pt x="496338" y="276693"/>
                </a:lnTo>
                <a:lnTo>
                  <a:pt x="496338" y="206932"/>
                </a:lnTo>
                <a:close/>
              </a:path>
              <a:path w="910589" h="363855">
                <a:moveTo>
                  <a:pt x="642514" y="209837"/>
                </a:moveTo>
                <a:lnTo>
                  <a:pt x="593613" y="209837"/>
                </a:lnTo>
                <a:lnTo>
                  <a:pt x="579142" y="276694"/>
                </a:lnTo>
                <a:lnTo>
                  <a:pt x="628344" y="276694"/>
                </a:lnTo>
                <a:lnTo>
                  <a:pt x="642514" y="209837"/>
                </a:lnTo>
                <a:close/>
              </a:path>
              <a:path w="910589" h="363855">
                <a:moveTo>
                  <a:pt x="691215" y="7184"/>
                </a:moveTo>
                <a:lnTo>
                  <a:pt x="684032" y="7184"/>
                </a:lnTo>
                <a:lnTo>
                  <a:pt x="683925" y="206933"/>
                </a:lnTo>
                <a:lnTo>
                  <a:pt x="675772" y="219352"/>
                </a:lnTo>
                <a:lnTo>
                  <a:pt x="658949" y="260379"/>
                </a:lnTo>
                <a:lnTo>
                  <a:pt x="655947" y="276694"/>
                </a:lnTo>
                <a:lnTo>
                  <a:pt x="715173" y="276694"/>
                </a:lnTo>
                <a:lnTo>
                  <a:pt x="715173" y="270309"/>
                </a:lnTo>
                <a:lnTo>
                  <a:pt x="715870" y="266828"/>
                </a:lnTo>
                <a:lnTo>
                  <a:pt x="740538" y="213324"/>
                </a:lnTo>
                <a:lnTo>
                  <a:pt x="763832" y="197510"/>
                </a:lnTo>
                <a:lnTo>
                  <a:pt x="691215" y="197510"/>
                </a:lnTo>
                <a:lnTo>
                  <a:pt x="691215" y="7184"/>
                </a:lnTo>
                <a:close/>
              </a:path>
              <a:path w="910589" h="363855">
                <a:moveTo>
                  <a:pt x="863478" y="245627"/>
                </a:moveTo>
                <a:lnTo>
                  <a:pt x="768771" y="245627"/>
                </a:lnTo>
                <a:lnTo>
                  <a:pt x="760945" y="276694"/>
                </a:lnTo>
                <a:lnTo>
                  <a:pt x="855653" y="276694"/>
                </a:lnTo>
                <a:lnTo>
                  <a:pt x="863478" y="245627"/>
                </a:lnTo>
                <a:close/>
              </a:path>
              <a:path w="910589" h="363855">
                <a:moveTo>
                  <a:pt x="910162" y="7089"/>
                </a:moveTo>
                <a:lnTo>
                  <a:pt x="902980" y="7089"/>
                </a:lnTo>
                <a:lnTo>
                  <a:pt x="902980" y="276694"/>
                </a:lnTo>
                <a:lnTo>
                  <a:pt x="910162" y="276694"/>
                </a:lnTo>
                <a:lnTo>
                  <a:pt x="910162" y="7089"/>
                </a:lnTo>
                <a:close/>
              </a:path>
              <a:path w="910589" h="363855">
                <a:moveTo>
                  <a:pt x="298546" y="250194"/>
                </a:moveTo>
                <a:lnTo>
                  <a:pt x="296719" y="250194"/>
                </a:lnTo>
                <a:lnTo>
                  <a:pt x="294886" y="250418"/>
                </a:lnTo>
                <a:lnTo>
                  <a:pt x="370432" y="250418"/>
                </a:lnTo>
                <a:lnTo>
                  <a:pt x="370513" y="250290"/>
                </a:lnTo>
                <a:lnTo>
                  <a:pt x="298739" y="250290"/>
                </a:lnTo>
                <a:lnTo>
                  <a:pt x="298546" y="250194"/>
                </a:lnTo>
                <a:close/>
              </a:path>
              <a:path w="910589" h="363855">
                <a:moveTo>
                  <a:pt x="382944" y="196108"/>
                </a:moveTo>
                <a:lnTo>
                  <a:pt x="305932" y="196108"/>
                </a:lnTo>
                <a:lnTo>
                  <a:pt x="316810" y="196326"/>
                </a:lnTo>
                <a:lnTo>
                  <a:pt x="325364" y="197188"/>
                </a:lnTo>
                <a:lnTo>
                  <a:pt x="331595" y="199001"/>
                </a:lnTo>
                <a:lnTo>
                  <a:pt x="335502" y="202077"/>
                </a:lnTo>
                <a:lnTo>
                  <a:pt x="338300" y="205909"/>
                </a:lnTo>
                <a:lnTo>
                  <a:pt x="337946" y="212486"/>
                </a:lnTo>
                <a:lnTo>
                  <a:pt x="313279" y="247632"/>
                </a:lnTo>
                <a:lnTo>
                  <a:pt x="298739" y="250290"/>
                </a:lnTo>
                <a:lnTo>
                  <a:pt x="370513" y="250290"/>
                </a:lnTo>
                <a:lnTo>
                  <a:pt x="376197" y="241318"/>
                </a:lnTo>
                <a:lnTo>
                  <a:pt x="381773" y="223087"/>
                </a:lnTo>
                <a:lnTo>
                  <a:pt x="383496" y="209837"/>
                </a:lnTo>
                <a:lnTo>
                  <a:pt x="383511" y="205909"/>
                </a:lnTo>
                <a:lnTo>
                  <a:pt x="383209" y="197073"/>
                </a:lnTo>
                <a:lnTo>
                  <a:pt x="382944" y="196108"/>
                </a:lnTo>
                <a:close/>
              </a:path>
              <a:path w="910589" h="363855">
                <a:moveTo>
                  <a:pt x="215384" y="165424"/>
                </a:moveTo>
                <a:lnTo>
                  <a:pt x="154379" y="165424"/>
                </a:lnTo>
                <a:lnTo>
                  <a:pt x="79889" y="245242"/>
                </a:lnTo>
                <a:lnTo>
                  <a:pt x="136915" y="245242"/>
                </a:lnTo>
                <a:lnTo>
                  <a:pt x="215384" y="165424"/>
                </a:lnTo>
                <a:close/>
              </a:path>
              <a:path w="910589" h="363855">
                <a:moveTo>
                  <a:pt x="871996" y="192564"/>
                </a:moveTo>
                <a:lnTo>
                  <a:pt x="786136" y="192564"/>
                </a:lnTo>
                <a:lnTo>
                  <a:pt x="797196" y="193787"/>
                </a:lnTo>
                <a:lnTo>
                  <a:pt x="806638" y="198039"/>
                </a:lnTo>
                <a:lnTo>
                  <a:pt x="812863" y="206194"/>
                </a:lnTo>
                <a:lnTo>
                  <a:pt x="814275" y="219127"/>
                </a:lnTo>
                <a:lnTo>
                  <a:pt x="870660" y="219127"/>
                </a:lnTo>
                <a:lnTo>
                  <a:pt x="872351" y="210743"/>
                </a:lnTo>
                <a:lnTo>
                  <a:pt x="873132" y="200494"/>
                </a:lnTo>
                <a:lnTo>
                  <a:pt x="871996" y="192564"/>
                </a:lnTo>
                <a:close/>
              </a:path>
              <a:path w="910589" h="363855">
                <a:moveTo>
                  <a:pt x="910162" y="0"/>
                </a:moveTo>
                <a:lnTo>
                  <a:pt x="708044" y="0"/>
                </a:lnTo>
                <a:lnTo>
                  <a:pt x="708044" y="181387"/>
                </a:lnTo>
                <a:lnTo>
                  <a:pt x="701934" y="186227"/>
                </a:lnTo>
                <a:lnTo>
                  <a:pt x="696306" y="191626"/>
                </a:lnTo>
                <a:lnTo>
                  <a:pt x="691215" y="197510"/>
                </a:lnTo>
                <a:lnTo>
                  <a:pt x="763832" y="197510"/>
                </a:lnTo>
                <a:lnTo>
                  <a:pt x="786136" y="192564"/>
                </a:lnTo>
                <a:lnTo>
                  <a:pt x="871996" y="192564"/>
                </a:lnTo>
                <a:lnTo>
                  <a:pt x="871512" y="189184"/>
                </a:lnTo>
                <a:lnTo>
                  <a:pt x="865997" y="177619"/>
                </a:lnTo>
                <a:lnTo>
                  <a:pt x="864607" y="176308"/>
                </a:lnTo>
                <a:lnTo>
                  <a:pt x="715173" y="176308"/>
                </a:lnTo>
                <a:lnTo>
                  <a:pt x="715173" y="7089"/>
                </a:lnTo>
                <a:lnTo>
                  <a:pt x="910162" y="7089"/>
                </a:lnTo>
                <a:lnTo>
                  <a:pt x="910162" y="0"/>
                </a:lnTo>
                <a:close/>
              </a:path>
              <a:path w="910589" h="363855">
                <a:moveTo>
                  <a:pt x="798357" y="154440"/>
                </a:moveTo>
                <a:lnTo>
                  <a:pt x="779917" y="155280"/>
                </a:lnTo>
                <a:lnTo>
                  <a:pt x="758976" y="158503"/>
                </a:lnTo>
                <a:lnTo>
                  <a:pt x="736913" y="165169"/>
                </a:lnTo>
                <a:lnTo>
                  <a:pt x="715173" y="176308"/>
                </a:lnTo>
                <a:lnTo>
                  <a:pt x="864607" y="176308"/>
                </a:lnTo>
                <a:lnTo>
                  <a:pt x="854757" y="167020"/>
                </a:lnTo>
                <a:lnTo>
                  <a:pt x="839433" y="159828"/>
                </a:lnTo>
                <a:lnTo>
                  <a:pt x="820480" y="155736"/>
                </a:lnTo>
                <a:lnTo>
                  <a:pt x="798357" y="154440"/>
                </a:lnTo>
                <a:close/>
              </a:path>
              <a:path w="910589" h="363855">
                <a:moveTo>
                  <a:pt x="472450" y="0"/>
                </a:moveTo>
                <a:lnTo>
                  <a:pt x="270354" y="0"/>
                </a:lnTo>
                <a:lnTo>
                  <a:pt x="270354" y="165424"/>
                </a:lnTo>
                <a:lnTo>
                  <a:pt x="336050" y="165424"/>
                </a:lnTo>
                <a:lnTo>
                  <a:pt x="331999" y="165135"/>
                </a:lnTo>
                <a:lnTo>
                  <a:pt x="277547" y="165104"/>
                </a:lnTo>
                <a:lnTo>
                  <a:pt x="277547" y="7184"/>
                </a:lnTo>
                <a:lnTo>
                  <a:pt x="472450" y="7184"/>
                </a:lnTo>
                <a:lnTo>
                  <a:pt x="472450" y="0"/>
                </a:lnTo>
                <a:close/>
              </a:path>
              <a:path w="910589" h="363855">
                <a:moveTo>
                  <a:pt x="472450" y="7184"/>
                </a:moveTo>
                <a:lnTo>
                  <a:pt x="465096" y="7184"/>
                </a:lnTo>
                <a:lnTo>
                  <a:pt x="465160" y="165169"/>
                </a:lnTo>
                <a:lnTo>
                  <a:pt x="472450" y="165169"/>
                </a:lnTo>
                <a:lnTo>
                  <a:pt x="472450" y="7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5723890" cy="6858000"/>
          </a:xfrm>
          <a:custGeom>
            <a:avLst/>
            <a:gdLst/>
            <a:ahLst/>
            <a:cxnLst/>
            <a:rect l="l" t="t" r="r" b="b"/>
            <a:pathLst>
              <a:path w="5723890" h="6858000">
                <a:moveTo>
                  <a:pt x="5723696" y="0"/>
                </a:moveTo>
                <a:lnTo>
                  <a:pt x="0" y="0"/>
                </a:lnTo>
                <a:lnTo>
                  <a:pt x="0" y="6857997"/>
                </a:lnTo>
                <a:lnTo>
                  <a:pt x="4947539" y="6857997"/>
                </a:lnTo>
                <a:lnTo>
                  <a:pt x="5723696" y="0"/>
                </a:lnTo>
                <a:close/>
              </a:path>
            </a:pathLst>
          </a:custGeom>
          <a:solidFill>
            <a:srgbClr val="0025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2" y="1421891"/>
            <a:ext cx="5763767" cy="43647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4202" y="1759458"/>
            <a:ext cx="401700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72995" y="6259682"/>
            <a:ext cx="5005070" cy="202564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endParaRPr spc="-1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09121" y="6260200"/>
            <a:ext cx="231140" cy="16763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03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72995" y="6259682"/>
            <a:ext cx="5005070" cy="202564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endParaRPr spc="-1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09121" y="6260200"/>
            <a:ext cx="231140" cy="16763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F69EF4FB-78B5-432E-929F-BAA6D540F3E0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872995" y="6259682"/>
            <a:ext cx="5005070" cy="202564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endParaRPr spc="-1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009121" y="6260200"/>
            <a:ext cx="231140" cy="16763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76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19" y="1330452"/>
            <a:ext cx="7063740" cy="4216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872995" y="6259682"/>
            <a:ext cx="5005070" cy="202564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endParaRPr spc="-1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009121" y="6260200"/>
            <a:ext cx="231140" cy="16763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51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872995" y="6259682"/>
            <a:ext cx="5005070" cy="202564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665"/>
              </a:lnSpc>
            </a:pPr>
            <a:endParaRPr spc="-1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009121" y="6260200"/>
            <a:ext cx="231140" cy="16763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‹N›</a:t>
            </a:fld>
            <a:endParaRPr spc="-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31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en-GB" sz="100" smtClean="0">
                <a:solidFill>
                  <a:srgbClr val="FFFFFF"/>
                </a:solidFill>
              </a:defRPr>
            </a:lvl1pPr>
          </a:lstStyle>
          <a:p>
            <a:pPr algn="r" defTabSz="457200"/>
            <a:fld id="{4D41ED6B-0A05-44D7-9208-91571559B6FC}" type="slidenum">
              <a:rPr lang="en-GB" smtClean="0"/>
              <a:pPr algn="r" defTabSz="457200"/>
              <a:t>‹N›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B2E37-7873-465D-828D-154AFA56C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03078"/>
            <a:ext cx="10972800" cy="590400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ABF24438-E198-908A-5F7D-BC7EDFF8DDA4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D8D811-E35C-15EC-E379-EFA402E61371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370541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9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7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1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rple digital swirls and stripes">
            <a:extLst>
              <a:ext uri="{FF2B5EF4-FFF2-40B4-BE49-F238E27FC236}">
                <a16:creationId xmlns:a16="http://schemas.microsoft.com/office/drawing/2014/main" id="{E12888E3-AB1A-4E75-8222-2E7F26CA5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65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9.xml"/><Relationship Id="rId18" Type="http://schemas.openxmlformats.org/officeDocument/2006/relationships/slideLayout" Target="../slideLayouts/slideLayout324.xml"/><Relationship Id="rId26" Type="http://schemas.openxmlformats.org/officeDocument/2006/relationships/slideLayout" Target="../slideLayouts/slideLayout332.xml"/><Relationship Id="rId39" Type="http://schemas.openxmlformats.org/officeDocument/2006/relationships/slideLayout" Target="../slideLayouts/slideLayout345.xml"/><Relationship Id="rId21" Type="http://schemas.openxmlformats.org/officeDocument/2006/relationships/slideLayout" Target="../slideLayouts/slideLayout327.xml"/><Relationship Id="rId34" Type="http://schemas.openxmlformats.org/officeDocument/2006/relationships/slideLayout" Target="../slideLayouts/slideLayout340.xml"/><Relationship Id="rId42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20" Type="http://schemas.openxmlformats.org/officeDocument/2006/relationships/slideLayout" Target="../slideLayouts/slideLayout326.xml"/><Relationship Id="rId29" Type="http://schemas.openxmlformats.org/officeDocument/2006/relationships/slideLayout" Target="../slideLayouts/slideLayout335.xml"/><Relationship Id="rId41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24" Type="http://schemas.openxmlformats.org/officeDocument/2006/relationships/slideLayout" Target="../slideLayouts/slideLayout330.xml"/><Relationship Id="rId32" Type="http://schemas.openxmlformats.org/officeDocument/2006/relationships/slideLayout" Target="../slideLayouts/slideLayout338.xml"/><Relationship Id="rId37" Type="http://schemas.openxmlformats.org/officeDocument/2006/relationships/slideLayout" Target="../slideLayouts/slideLayout343.xml"/><Relationship Id="rId40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23" Type="http://schemas.openxmlformats.org/officeDocument/2006/relationships/slideLayout" Target="../slideLayouts/slideLayout329.xml"/><Relationship Id="rId28" Type="http://schemas.openxmlformats.org/officeDocument/2006/relationships/slideLayout" Target="../slideLayouts/slideLayout334.xml"/><Relationship Id="rId36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16.xml"/><Relationship Id="rId19" Type="http://schemas.openxmlformats.org/officeDocument/2006/relationships/slideLayout" Target="../slideLayouts/slideLayout325.xml"/><Relationship Id="rId31" Type="http://schemas.openxmlformats.org/officeDocument/2006/relationships/slideLayout" Target="../slideLayouts/slideLayout337.xml"/><Relationship Id="rId44" Type="http://schemas.openxmlformats.org/officeDocument/2006/relationships/theme" Target="../theme/theme10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Relationship Id="rId22" Type="http://schemas.openxmlformats.org/officeDocument/2006/relationships/slideLayout" Target="../slideLayouts/slideLayout328.xml"/><Relationship Id="rId27" Type="http://schemas.openxmlformats.org/officeDocument/2006/relationships/slideLayout" Target="../slideLayouts/slideLayout333.xml"/><Relationship Id="rId30" Type="http://schemas.openxmlformats.org/officeDocument/2006/relationships/slideLayout" Target="../slideLayouts/slideLayout336.xml"/><Relationship Id="rId35" Type="http://schemas.openxmlformats.org/officeDocument/2006/relationships/slideLayout" Target="../slideLayouts/slideLayout341.xml"/><Relationship Id="rId43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5" Type="http://schemas.openxmlformats.org/officeDocument/2006/relationships/slideLayout" Target="../slideLayouts/slideLayout331.xml"/><Relationship Id="rId33" Type="http://schemas.openxmlformats.org/officeDocument/2006/relationships/slideLayout" Target="../slideLayouts/slideLayout339.xml"/><Relationship Id="rId38" Type="http://schemas.openxmlformats.org/officeDocument/2006/relationships/slideLayout" Target="../slideLayouts/slideLayout344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theme" Target="../theme/theme11.xml"/><Relationship Id="rId8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3.xml"/><Relationship Id="rId26" Type="http://schemas.openxmlformats.org/officeDocument/2006/relationships/image" Target="../media/image12.jpeg"/><Relationship Id="rId3" Type="http://schemas.openxmlformats.org/officeDocument/2006/relationships/slideLayout" Target="../slideLayouts/slideLayout75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10.jpe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82.xml"/><Relationship Id="rId19" Type="http://schemas.openxmlformats.org/officeDocument/2006/relationships/vmlDrawing" Target="../drawings/vmlDrawing2.v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theme" Target="../theme/theme7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9" Type="http://schemas.openxmlformats.org/officeDocument/2006/relationships/slideLayout" Target="../slideLayouts/slideLayout256.xml"/><Relationship Id="rId21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51.xml"/><Relationship Id="rId42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41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slideLayout" Target="../slideLayouts/slideLayout254.xml"/><Relationship Id="rId40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4" Type="http://schemas.openxmlformats.org/officeDocument/2006/relationships/theme" Target="../theme/theme8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Relationship Id="rId43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38" Type="http://schemas.openxmlformats.org/officeDocument/2006/relationships/slideLayout" Target="../slideLayouts/slideLayout25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3.xml"/><Relationship Id="rId18" Type="http://schemas.openxmlformats.org/officeDocument/2006/relationships/slideLayout" Target="../slideLayouts/slideLayout278.xml"/><Relationship Id="rId26" Type="http://schemas.openxmlformats.org/officeDocument/2006/relationships/slideLayout" Target="../slideLayouts/slideLayout286.xml"/><Relationship Id="rId3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294.xml"/><Relationship Id="rId42" Type="http://schemas.openxmlformats.org/officeDocument/2006/relationships/slideLayout" Target="../slideLayouts/slideLayout302.xml"/><Relationship Id="rId47" Type="http://schemas.openxmlformats.org/officeDocument/2006/relationships/theme" Target="../theme/theme9.xml"/><Relationship Id="rId7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2.xml"/><Relationship Id="rId16" Type="http://schemas.openxmlformats.org/officeDocument/2006/relationships/slideLayout" Target="../slideLayouts/slideLayout276.xml"/><Relationship Id="rId29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84.xml"/><Relationship Id="rId32" Type="http://schemas.openxmlformats.org/officeDocument/2006/relationships/slideLayout" Target="../slideLayouts/slideLayout292.xml"/><Relationship Id="rId3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300.xml"/><Relationship Id="rId45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65.xml"/><Relationship Id="rId15" Type="http://schemas.openxmlformats.org/officeDocument/2006/relationships/slideLayout" Target="../slideLayouts/slideLayout275.xml"/><Relationship Id="rId23" Type="http://schemas.openxmlformats.org/officeDocument/2006/relationships/slideLayout" Target="../slideLayouts/slideLayout283.xml"/><Relationship Id="rId28" Type="http://schemas.openxmlformats.org/officeDocument/2006/relationships/slideLayout" Target="../slideLayouts/slideLayout288.xml"/><Relationship Id="rId36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70.xml"/><Relationship Id="rId19" Type="http://schemas.openxmlformats.org/officeDocument/2006/relationships/slideLayout" Target="../slideLayouts/slideLayout279.xml"/><Relationship Id="rId31" Type="http://schemas.openxmlformats.org/officeDocument/2006/relationships/slideLayout" Target="../slideLayouts/slideLayout291.xml"/><Relationship Id="rId44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Relationship Id="rId22" Type="http://schemas.openxmlformats.org/officeDocument/2006/relationships/slideLayout" Target="../slideLayouts/slideLayout282.xml"/><Relationship Id="rId2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290.xml"/><Relationship Id="rId35" Type="http://schemas.openxmlformats.org/officeDocument/2006/relationships/slideLayout" Target="../slideLayouts/slideLayout295.xml"/><Relationship Id="rId43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72.xml"/><Relationship Id="rId17" Type="http://schemas.openxmlformats.org/officeDocument/2006/relationships/slideLayout" Target="../slideLayouts/slideLayout277.xml"/><Relationship Id="rId25" Type="http://schemas.openxmlformats.org/officeDocument/2006/relationships/slideLayout" Target="../slideLayouts/slideLayout285.xml"/><Relationship Id="rId33" Type="http://schemas.openxmlformats.org/officeDocument/2006/relationships/slideLayout" Target="../slideLayouts/slideLayout293.xml"/><Relationship Id="rId38" Type="http://schemas.openxmlformats.org/officeDocument/2006/relationships/slideLayout" Target="../slideLayouts/slideLayout298.xml"/><Relationship Id="rId4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280.xml"/><Relationship Id="rId41" Type="http://schemas.openxmlformats.org/officeDocument/2006/relationships/slideLayout" Target="../slideLayouts/slideLayout3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8C932B2-4E21-84B1-8826-C069B5B400B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927928-F067-98C9-40C3-295332B8BEA3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190984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619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8D46CA40-5A04-63AC-655F-5C49B528326B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6DA393-5C2C-A40B-6C54-2F4C852561E2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156188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  <p:sldLayoutId id="2147483996" r:id="rId26"/>
    <p:sldLayoutId id="2147483997" r:id="rId27"/>
    <p:sldLayoutId id="2147483998" r:id="rId28"/>
    <p:sldLayoutId id="2147483999" r:id="rId29"/>
    <p:sldLayoutId id="2147484000" r:id="rId30"/>
    <p:sldLayoutId id="2147484001" r:id="rId31"/>
    <p:sldLayoutId id="2147484002" r:id="rId32"/>
    <p:sldLayoutId id="2147484003" r:id="rId33"/>
    <p:sldLayoutId id="2147484004" r:id="rId34"/>
    <p:sldLayoutId id="2147484005" r:id="rId35"/>
    <p:sldLayoutId id="2147484006" r:id="rId36"/>
    <p:sldLayoutId id="2147484007" r:id="rId37"/>
    <p:sldLayoutId id="2147484008" r:id="rId38"/>
    <p:sldLayoutId id="2147484009" r:id="rId39"/>
    <p:sldLayoutId id="2147484010" r:id="rId40"/>
    <p:sldLayoutId id="2147484011" r:id="rId41"/>
    <p:sldLayoutId id="2147484012" r:id="rId42"/>
    <p:sldLayoutId id="2147484013" r:id="rId43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7">
          <p15:clr>
            <a:srgbClr val="F26B43"/>
          </p15:clr>
        </p15:guide>
        <p15:guide id="9" pos="391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E7D6E0F2-0A37-4212-916F-A6C7F75DCD76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67917E-F62C-9B02-2BBE-3C98B9A91B63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41738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48" r:id="rId29"/>
    <p:sldLayoutId id="2147484049" r:id="rId30"/>
    <p:sldLayoutId id="2147484050" r:id="rId31"/>
    <p:sldLayoutId id="2147484051" r:id="rId32"/>
    <p:sldLayoutId id="2147484052" r:id="rId33"/>
    <p:sldLayoutId id="2147484053" r:id="rId34"/>
    <p:sldLayoutId id="2147484054" r:id="rId35"/>
    <p:sldLayoutId id="2147484055" r:id="rId36"/>
    <p:sldLayoutId id="2147484056" r:id="rId37"/>
    <p:sldLayoutId id="2147484057" r:id="rId38"/>
    <p:sldLayoutId id="2147484058" r:id="rId39"/>
    <p:sldLayoutId id="2147484059" r:id="rId40"/>
    <p:sldLayoutId id="2147484060" r:id="rId41"/>
    <p:sldLayoutId id="2147484062" r:id="rId4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7">
          <p15:clr>
            <a:srgbClr val="F26B43"/>
          </p15:clr>
        </p15:guide>
        <p15:guide id="9" pos="3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6264177-380C-9A6D-38D6-D941806F3FCA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5C0677-72FC-CD90-A78D-274834BC0AA8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2023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4065" r:id="rId37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19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044F29-435D-4DA4-8646-28B2121F2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2545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iapositiva think-cell" r:id="rId21" imgW="395" imgH="396" progId="TCLayout.ActiveDocument.1">
                  <p:embed/>
                </p:oleObj>
              </mc:Choice>
              <mc:Fallback>
                <p:oleObj name="Diapositiva think-cell" r:id="rId21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044F29-435D-4DA4-8646-28B2121F2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200" y="452744"/>
            <a:ext cx="10185893" cy="538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/>
            </a:r>
            <a:br>
              <a:rPr lang="en-US" noProof="0"/>
            </a:br>
            <a:r>
              <a:rPr lang="en-US" noProof="0"/>
              <a:t>Click to edit Master title style</a:t>
            </a:r>
            <a:endParaRPr lang="it-IT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25516"/>
            <a:ext cx="10188674" cy="4551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A59E6-7AFD-4C51-BF78-11715353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600" y="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">
                <a:solidFill>
                  <a:srgbClr val="D9D9D9"/>
                </a:solidFill>
              </a:defRPr>
            </a:lvl1pPr>
          </a:lstStyle>
          <a:p>
            <a:fld id="{D88DDCDC-BD0A-4387-878F-08B30B3C65A0}" type="slidenum">
              <a:rPr lang="en-GB" smtClean="0"/>
              <a:pPr/>
              <a:t>‹N›</a:t>
            </a:fld>
            <a:endParaRPr lang="en-GB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61753CE-CF46-44EA-B1FC-9F670881DA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56043" y="371792"/>
            <a:ext cx="877821" cy="864932"/>
            <a:chOff x="4739341" y="2806639"/>
            <a:chExt cx="2721408" cy="2681449"/>
          </a:xfrm>
        </p:grpSpPr>
        <p:grpSp>
          <p:nvGrpSpPr>
            <p:cNvPr id="11" name="Group 44">
              <a:extLst>
                <a:ext uri="{FF2B5EF4-FFF2-40B4-BE49-F238E27FC236}">
                  <a16:creationId xmlns:a16="http://schemas.microsoft.com/office/drawing/2014/main" id="{6CC764B8-89C6-4596-8B3C-990B5BBEA1F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739342" y="2839603"/>
              <a:ext cx="1244254" cy="1178325"/>
              <a:chOff x="1692691" y="2359254"/>
              <a:chExt cx="996420" cy="939297"/>
            </a:xfrm>
          </p:grpSpPr>
          <p:grpSp>
            <p:nvGrpSpPr>
              <p:cNvPr id="28" name="Gruppo 5">
                <a:extLst>
                  <a:ext uri="{FF2B5EF4-FFF2-40B4-BE49-F238E27FC236}">
                    <a16:creationId xmlns:a16="http://schemas.microsoft.com/office/drawing/2014/main" id="{BDDD54DA-12F9-412D-A1D8-60CC0D224661}"/>
                  </a:ext>
                </a:extLst>
              </p:cNvPr>
              <p:cNvGrpSpPr/>
              <p:nvPr/>
            </p:nvGrpSpPr>
            <p:grpSpPr>
              <a:xfrm>
                <a:off x="1692691" y="2359254"/>
                <a:ext cx="996420" cy="939297"/>
                <a:chOff x="1692938" y="2479922"/>
                <a:chExt cx="1672860" cy="1633655"/>
              </a:xfrm>
            </p:grpSpPr>
            <p:sp>
              <p:nvSpPr>
                <p:cNvPr id="30" name="Sev01">
                  <a:extLst>
                    <a:ext uri="{FF2B5EF4-FFF2-40B4-BE49-F238E27FC236}">
                      <a16:creationId xmlns:a16="http://schemas.microsoft.com/office/drawing/2014/main" id="{A4D33342-D6D5-48EF-B83D-4E20F51F6687}"/>
                    </a:ext>
                  </a:extLst>
                </p:cNvPr>
                <p:cNvSpPr/>
                <p:nvPr/>
              </p:nvSpPr>
              <p:spPr>
                <a:xfrm>
                  <a:off x="1692938" y="2650066"/>
                  <a:ext cx="1463511" cy="1463511"/>
                </a:xfrm>
                <a:prstGeom prst="teardrop">
                  <a:avLst/>
                </a:prstGeom>
                <a:solidFill>
                  <a:srgbClr val="005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1" name="Half Frame 26">
                  <a:extLst>
                    <a:ext uri="{FF2B5EF4-FFF2-40B4-BE49-F238E27FC236}">
                      <a16:creationId xmlns:a16="http://schemas.microsoft.com/office/drawing/2014/main" id="{55744957-F898-4E76-BAF1-837A05E19B53}"/>
                    </a:ext>
                  </a:extLst>
                </p:cNvPr>
                <p:cNvSpPr/>
                <p:nvPr/>
              </p:nvSpPr>
              <p:spPr>
                <a:xfrm rot="5400000">
                  <a:off x="2380261" y="2479922"/>
                  <a:ext cx="985538" cy="985537"/>
                </a:xfrm>
                <a:prstGeom prst="halfFrame">
                  <a:avLst>
                    <a:gd name="adj1" fmla="val 4570"/>
                    <a:gd name="adj2" fmla="val 3947"/>
                  </a:avLst>
                </a:prstGeom>
                <a:solidFill>
                  <a:srgbClr val="005E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pic>
            <p:nvPicPr>
              <p:cNvPr id="29" name="Picture 40">
                <a:extLst>
                  <a:ext uri="{FF2B5EF4-FFF2-40B4-BE49-F238E27FC236}">
                    <a16:creationId xmlns:a16="http://schemas.microsoft.com/office/drawing/2014/main" id="{3DE809BE-8061-4F03-A6E8-71FD4D93D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clrChange>
                  <a:clrFrom>
                    <a:srgbClr val="00338D"/>
                  </a:clrFrom>
                  <a:clrTo>
                    <a:srgbClr val="00338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8600" y="2530995"/>
                <a:ext cx="696888" cy="693506"/>
              </a:xfrm>
              <a:prstGeom prst="rect">
                <a:avLst/>
              </a:prstGeom>
            </p:spPr>
          </p:pic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3F059D4A-35C6-427A-A73C-16B630BB3798}"/>
                </a:ext>
              </a:extLst>
            </p:cNvPr>
            <p:cNvGrpSpPr/>
            <p:nvPr/>
          </p:nvGrpSpPr>
          <p:grpSpPr>
            <a:xfrm>
              <a:off x="6210765" y="2842303"/>
              <a:ext cx="1249984" cy="1172924"/>
              <a:chOff x="6054059" y="2455181"/>
              <a:chExt cx="1249984" cy="1172924"/>
            </a:xfrm>
          </p:grpSpPr>
          <p:grpSp>
            <p:nvGrpSpPr>
              <p:cNvPr id="24" name="Gruppo 6">
                <a:extLst>
                  <a:ext uri="{FF2B5EF4-FFF2-40B4-BE49-F238E27FC236}">
                    <a16:creationId xmlns:a16="http://schemas.microsoft.com/office/drawing/2014/main" id="{70A0CDAB-312F-4E10-8972-168EA6091029}"/>
                  </a:ext>
                </a:extLst>
              </p:cNvPr>
              <p:cNvGrpSpPr/>
              <p:nvPr/>
            </p:nvGrpSpPr>
            <p:grpSpPr>
              <a:xfrm rot="10800000">
                <a:off x="6054059" y="2455181"/>
                <a:ext cx="1249984" cy="1172924"/>
                <a:chOff x="4161111" y="2479922"/>
                <a:chExt cx="1672860" cy="1633657"/>
              </a:xfrm>
            </p:grpSpPr>
            <p:sp>
              <p:nvSpPr>
                <p:cNvPr id="26" name="Sev02">
                  <a:extLst>
                    <a:ext uri="{FF2B5EF4-FFF2-40B4-BE49-F238E27FC236}">
                      <a16:creationId xmlns:a16="http://schemas.microsoft.com/office/drawing/2014/main" id="{AC1C7C75-57A6-48DC-96A8-988D84674F01}"/>
                    </a:ext>
                  </a:extLst>
                </p:cNvPr>
                <p:cNvSpPr/>
                <p:nvPr/>
              </p:nvSpPr>
              <p:spPr>
                <a:xfrm>
                  <a:off x="4161111" y="2650068"/>
                  <a:ext cx="1463511" cy="1463511"/>
                </a:xfrm>
                <a:prstGeom prst="teardrop">
                  <a:avLst/>
                </a:prstGeom>
                <a:solidFill>
                  <a:srgbClr val="009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" name="Half Frame 27">
                  <a:extLst>
                    <a:ext uri="{FF2B5EF4-FFF2-40B4-BE49-F238E27FC236}">
                      <a16:creationId xmlns:a16="http://schemas.microsoft.com/office/drawing/2014/main" id="{1FC1677E-FE48-4977-A795-E8A2B65055D6}"/>
                    </a:ext>
                  </a:extLst>
                </p:cNvPr>
                <p:cNvSpPr/>
                <p:nvPr/>
              </p:nvSpPr>
              <p:spPr>
                <a:xfrm rot="5400000">
                  <a:off x="4848434" y="2479922"/>
                  <a:ext cx="985537" cy="985537"/>
                </a:xfrm>
                <a:prstGeom prst="halfFrame">
                  <a:avLst>
                    <a:gd name="adj1" fmla="val 4570"/>
                    <a:gd name="adj2" fmla="val 3947"/>
                  </a:avLst>
                </a:prstGeom>
                <a:solidFill>
                  <a:srgbClr val="009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pic>
            <p:nvPicPr>
              <p:cNvPr id="25" name="Picture 41">
                <a:extLst>
                  <a:ext uri="{FF2B5EF4-FFF2-40B4-BE49-F238E27FC236}">
                    <a16:creationId xmlns:a16="http://schemas.microsoft.com/office/drawing/2014/main" id="{02CAE749-D989-418E-8E43-CD2B66F24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clrChange>
                  <a:clrFrom>
                    <a:srgbClr val="00338D"/>
                  </a:clrFrom>
                  <a:clrTo>
                    <a:srgbClr val="00338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247878" y="2489694"/>
                <a:ext cx="949891" cy="964952"/>
              </a:xfrm>
              <a:prstGeom prst="rect">
                <a:avLst/>
              </a:prstGeom>
            </p:spPr>
          </p:pic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10CFCB15-EA68-4AFB-B653-6C5520D54E1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4739341" y="4273931"/>
              <a:ext cx="1244257" cy="1178328"/>
              <a:chOff x="2787727" y="1714349"/>
              <a:chExt cx="883760" cy="833096"/>
            </a:xfrm>
          </p:grpSpPr>
          <p:grpSp>
            <p:nvGrpSpPr>
              <p:cNvPr id="20" name="Gruppo 8">
                <a:extLst>
                  <a:ext uri="{FF2B5EF4-FFF2-40B4-BE49-F238E27FC236}">
                    <a16:creationId xmlns:a16="http://schemas.microsoft.com/office/drawing/2014/main" id="{A72EACD9-BFE7-4E78-9C83-D48C6F3328A0}"/>
                  </a:ext>
                </a:extLst>
              </p:cNvPr>
              <p:cNvGrpSpPr/>
              <p:nvPr/>
            </p:nvGrpSpPr>
            <p:grpSpPr>
              <a:xfrm rot="10800000">
                <a:off x="2787727" y="1714349"/>
                <a:ext cx="883760" cy="833096"/>
                <a:chOff x="9029075" y="2479920"/>
                <a:chExt cx="1672864" cy="1633659"/>
              </a:xfrm>
            </p:grpSpPr>
            <p:sp>
              <p:nvSpPr>
                <p:cNvPr id="22" name="Sev04">
                  <a:extLst>
                    <a:ext uri="{FF2B5EF4-FFF2-40B4-BE49-F238E27FC236}">
                      <a16:creationId xmlns:a16="http://schemas.microsoft.com/office/drawing/2014/main" id="{EA8195F1-3603-4C09-A8C8-95B882AD35DF}"/>
                    </a:ext>
                  </a:extLst>
                </p:cNvPr>
                <p:cNvSpPr/>
                <p:nvPr/>
              </p:nvSpPr>
              <p:spPr>
                <a:xfrm>
                  <a:off x="9029075" y="2650068"/>
                  <a:ext cx="1463511" cy="1463511"/>
                </a:xfrm>
                <a:prstGeom prst="teardrop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3" name="Half Frame 31">
                  <a:extLst>
                    <a:ext uri="{FF2B5EF4-FFF2-40B4-BE49-F238E27FC236}">
                      <a16:creationId xmlns:a16="http://schemas.microsoft.com/office/drawing/2014/main" id="{6F6908C1-2870-4206-A629-E6A1BCF3EF37}"/>
                    </a:ext>
                  </a:extLst>
                </p:cNvPr>
                <p:cNvSpPr/>
                <p:nvPr/>
              </p:nvSpPr>
              <p:spPr>
                <a:xfrm rot="5400000">
                  <a:off x="9716398" y="2479922"/>
                  <a:ext cx="985537" cy="985537"/>
                </a:xfrm>
                <a:prstGeom prst="halfFrame">
                  <a:avLst>
                    <a:gd name="adj1" fmla="val 4570"/>
                    <a:gd name="adj2" fmla="val 394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pic>
            <p:nvPicPr>
              <p:cNvPr id="21" name="Picture 43">
                <a:extLst>
                  <a:ext uri="{FF2B5EF4-FFF2-40B4-BE49-F238E27FC236}">
                    <a16:creationId xmlns:a16="http://schemas.microsoft.com/office/drawing/2014/main" id="{6A6ADBE0-1295-4D33-ACB5-76B587635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clrChange>
                  <a:clrFrom>
                    <a:srgbClr val="00338D"/>
                  </a:clrFrom>
                  <a:clrTo>
                    <a:srgbClr val="00338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2994028" y="1774119"/>
                <a:ext cx="569367" cy="578777"/>
              </a:xfrm>
              <a:prstGeom prst="rect">
                <a:avLst/>
              </a:prstGeom>
            </p:spPr>
          </p:pic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F9AF1F7-690E-4B9B-8C87-C3902284B625}"/>
                </a:ext>
              </a:extLst>
            </p:cNvPr>
            <p:cNvGrpSpPr/>
            <p:nvPr/>
          </p:nvGrpSpPr>
          <p:grpSpPr>
            <a:xfrm rot="16200000">
              <a:off x="6210764" y="4276633"/>
              <a:ext cx="1249987" cy="1172924"/>
              <a:chOff x="4551943" y="3765298"/>
              <a:chExt cx="1249987" cy="1172924"/>
            </a:xfrm>
          </p:grpSpPr>
          <p:grpSp>
            <p:nvGrpSpPr>
              <p:cNvPr id="16" name="Gruppo 7">
                <a:extLst>
                  <a:ext uri="{FF2B5EF4-FFF2-40B4-BE49-F238E27FC236}">
                    <a16:creationId xmlns:a16="http://schemas.microsoft.com/office/drawing/2014/main" id="{E61D4A75-E84D-4075-8A43-1F05148DE383}"/>
                  </a:ext>
                </a:extLst>
              </p:cNvPr>
              <p:cNvGrpSpPr/>
              <p:nvPr/>
            </p:nvGrpSpPr>
            <p:grpSpPr>
              <a:xfrm>
                <a:off x="4551943" y="3765298"/>
                <a:ext cx="1249987" cy="1172924"/>
                <a:chOff x="6595091" y="2479922"/>
                <a:chExt cx="1672862" cy="1633656"/>
              </a:xfrm>
            </p:grpSpPr>
            <p:sp>
              <p:nvSpPr>
                <p:cNvPr id="18" name="Sev03">
                  <a:extLst>
                    <a:ext uri="{FF2B5EF4-FFF2-40B4-BE49-F238E27FC236}">
                      <a16:creationId xmlns:a16="http://schemas.microsoft.com/office/drawing/2014/main" id="{00CF501E-5031-4917-B29B-2930DB6C3E24}"/>
                    </a:ext>
                  </a:extLst>
                </p:cNvPr>
                <p:cNvSpPr/>
                <p:nvPr/>
              </p:nvSpPr>
              <p:spPr>
                <a:xfrm>
                  <a:off x="6595091" y="2650067"/>
                  <a:ext cx="1463511" cy="1463511"/>
                </a:xfrm>
                <a:prstGeom prst="teardrop">
                  <a:avLst/>
                </a:prstGeom>
                <a:solidFill>
                  <a:srgbClr val="4836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9" name="Half Frame 30">
                  <a:extLst>
                    <a:ext uri="{FF2B5EF4-FFF2-40B4-BE49-F238E27FC236}">
                      <a16:creationId xmlns:a16="http://schemas.microsoft.com/office/drawing/2014/main" id="{D5637FDA-B415-42B7-BC88-DBD1E0769EAB}"/>
                    </a:ext>
                  </a:extLst>
                </p:cNvPr>
                <p:cNvSpPr/>
                <p:nvPr/>
              </p:nvSpPr>
              <p:spPr>
                <a:xfrm rot="5400000">
                  <a:off x="7282416" y="2479922"/>
                  <a:ext cx="985537" cy="985537"/>
                </a:xfrm>
                <a:prstGeom prst="halfFrame">
                  <a:avLst>
                    <a:gd name="adj1" fmla="val 4570"/>
                    <a:gd name="adj2" fmla="val 3947"/>
                  </a:avLst>
                </a:prstGeom>
                <a:solidFill>
                  <a:srgbClr val="4836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pic>
            <p:nvPicPr>
              <p:cNvPr id="17" name="Picture 82">
                <a:extLst>
                  <a:ext uri="{FF2B5EF4-FFF2-40B4-BE49-F238E27FC236}">
                    <a16:creationId xmlns:a16="http://schemas.microsoft.com/office/drawing/2014/main" id="{3FC84460-2DA1-416D-B1AD-DE1CFF102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clrChange>
                  <a:clrFrom>
                    <a:srgbClr val="00338D"/>
                  </a:clrFrom>
                  <a:clrTo>
                    <a:srgbClr val="00338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4814175" y="4016595"/>
                <a:ext cx="610128" cy="775747"/>
              </a:xfrm>
              <a:prstGeom prst="rect">
                <a:avLst/>
              </a:prstGeom>
            </p:spPr>
          </p:pic>
        </p:grpSp>
      </p:grpSp>
      <p:sp>
        <p:nvSpPr>
          <p:cNvPr id="32" name="TextBox 11">
            <a:extLst>
              <a:ext uri="{FF2B5EF4-FFF2-40B4-BE49-F238E27FC236}">
                <a16:creationId xmlns:a16="http://schemas.microsoft.com/office/drawing/2014/main" id="{187F0EA7-6034-424F-B4A7-E27CEB84374B}"/>
              </a:ext>
            </a:extLst>
          </p:cNvPr>
          <p:cNvSpPr txBox="1"/>
          <p:nvPr userDrawn="1"/>
        </p:nvSpPr>
        <p:spPr>
          <a:xfrm>
            <a:off x="8384747" y="146502"/>
            <a:ext cx="2808271" cy="3659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it-IT" sz="1500" b="1">
                <a:solidFill>
                  <a:srgbClr val="BC204B"/>
                </a:solidFill>
              </a:rPr>
              <a:t>BOZZA PER DISCUSSIONE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DE50C8F-0BAF-451E-A426-C046EAE8E370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4D196BB4-2A32-01A0-6DE7-D36FDFDE3E41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hdr="0" ftr="0" dt="0"/>
  <p:txStyles>
    <p:titleStyle>
      <a:lvl1pPr algn="l" defTabSz="1125444" rtl="0" eaLnBrk="1" latinLnBrk="0" hangingPunct="1">
        <a:lnSpc>
          <a:spcPct val="70000"/>
        </a:lnSpc>
        <a:spcBef>
          <a:spcPct val="0"/>
        </a:spcBef>
        <a:buNone/>
        <a:defRPr sz="28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44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None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1688165" indent="-35004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—"/>
        <a:defRPr sz="1108" kern="1200">
          <a:solidFill>
            <a:schemeClr val="tx2"/>
          </a:solidFill>
          <a:latin typeface="+mn-lt"/>
          <a:ea typeface="+mn-ea"/>
          <a:cs typeface="+mn-cs"/>
        </a:defRPr>
      </a:lvl7pPr>
      <a:lvl8pPr marL="2024912" indent="-281361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-"/>
        <a:defRPr sz="1108" kern="1200">
          <a:solidFill>
            <a:schemeClr val="tx2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31">
          <p15:clr>
            <a:srgbClr val="F26B43"/>
          </p15:clr>
        </p15:guide>
        <p15:guide id="3" pos="7050">
          <p15:clr>
            <a:srgbClr val="F26B43"/>
          </p15:clr>
        </p15:guide>
        <p15:guide id="4" orient="horz" pos="618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33">
          <p15:clr>
            <a:srgbClr val="F26B43"/>
          </p15:clr>
        </p15:guide>
        <p15:guide id="8" orient="horz" pos="2193">
          <p15:clr>
            <a:srgbClr val="F26B43"/>
          </p15:clr>
        </p15:guide>
        <p15:guide id="9" orient="horz" pos="2352">
          <p15:clr>
            <a:srgbClr val="F26B43"/>
          </p15:clr>
        </p15:guide>
        <p15:guide id="10" pos="3772">
          <p15:clr>
            <a:srgbClr val="F26B43"/>
          </p15:clr>
        </p15:guide>
        <p15:guide id="11" pos="39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2725" y="253491"/>
            <a:ext cx="99466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8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2725" y="1756917"/>
            <a:ext cx="5085715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4A065798-E244-71EB-31B0-9E3911B26561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F84016-11D9-CB1B-B8F4-DB5A8B22F2A1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6604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92662D62-150B-D10F-4F01-24058DCE9BD2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F14E14-3F68-AC67-976A-9F01B2FD87C4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20117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83D4C54A-B5B2-1D4C-9553-78ABFF197B3B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5B0EBE-63D2-4D11-73DD-C0030E328A7F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271539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4014" r:id="rId36"/>
    <p:sldLayoutId id="2147484018" r:id="rId37"/>
    <p:sldLayoutId id="2147484063" r:id="rId38"/>
    <p:sldLayoutId id="2147484066" r:id="rId39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C4CE7843-F047-8983-A2B1-418D5AD9EC4A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6733C1-9322-3E60-410F-059A36CE0E54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33226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  <p:sldLayoutId id="2147483912" r:id="rId30"/>
    <p:sldLayoutId id="2147483913" r:id="rId31"/>
    <p:sldLayoutId id="2147483914" r:id="rId32"/>
    <p:sldLayoutId id="2147483915" r:id="rId33"/>
    <p:sldLayoutId id="2147483916" r:id="rId34"/>
    <p:sldLayoutId id="2147483917" r:id="rId35"/>
    <p:sldLayoutId id="2147483918" r:id="rId36"/>
    <p:sldLayoutId id="2147483919" r:id="rId37"/>
    <p:sldLayoutId id="2147483920" r:id="rId38"/>
    <p:sldLayoutId id="2147483921" r:id="rId39"/>
    <p:sldLayoutId id="2147483922" r:id="rId40"/>
    <p:sldLayoutId id="2147483923" r:id="rId41"/>
    <p:sldLayoutId id="2147483924" r:id="rId42"/>
    <p:sldLayoutId id="2147483925" r:id="rId43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7">
          <p15:clr>
            <a:srgbClr val="F26B43"/>
          </p15:clr>
        </p15:guide>
        <p15:guide id="9" pos="391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FA602F62-32A6-3075-81D3-03A7055A439B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43820D-987D-D1B6-46A1-A475A4BE358C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15316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  <p:sldLayoutId id="2147483953" r:id="rId27"/>
    <p:sldLayoutId id="2147483954" r:id="rId28"/>
    <p:sldLayoutId id="2147483955" r:id="rId29"/>
    <p:sldLayoutId id="2147483956" r:id="rId30"/>
    <p:sldLayoutId id="2147483957" r:id="rId31"/>
    <p:sldLayoutId id="2147483958" r:id="rId32"/>
    <p:sldLayoutId id="2147483959" r:id="rId33"/>
    <p:sldLayoutId id="2147483960" r:id="rId34"/>
    <p:sldLayoutId id="2147483961" r:id="rId35"/>
    <p:sldLayoutId id="2147483962" r:id="rId36"/>
    <p:sldLayoutId id="2147483963" r:id="rId37"/>
    <p:sldLayoutId id="2147483964" r:id="rId38"/>
    <p:sldLayoutId id="2147483965" r:id="rId39"/>
    <p:sldLayoutId id="2147483966" r:id="rId40"/>
    <p:sldLayoutId id="2147483967" r:id="rId41"/>
    <p:sldLayoutId id="2147483968" r:id="rId42"/>
    <p:sldLayoutId id="2147483969" r:id="rId43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7">
          <p15:clr>
            <a:srgbClr val="F26B43"/>
          </p15:clr>
        </p15:guide>
        <p15:guide id="9" pos="391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5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6" y="1422400"/>
            <a:ext cx="10976298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A332CB27-DE74-C3D7-3974-31FF8EA6F4F3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9D401C-BC60-473C-F241-F7BE76CDC666}"/>
              </a:ext>
            </a:extLst>
          </p:cNvPr>
          <p:cNvSpPr txBox="1"/>
          <p:nvPr userDrawn="1"/>
        </p:nvSpPr>
        <p:spPr>
          <a:xfrm>
            <a:off x="1003200" y="6360106"/>
            <a:ext cx="61156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>
                <a:solidFill>
                  <a:srgbClr val="002060"/>
                </a:solidFill>
              </a:rPr>
              <a:t>Accordo Quadro Consip per le Pubbliche amministrazioni del SSN – ID 2202 | Servizi di Supporto | Lotto 6 </a:t>
            </a:r>
          </a:p>
        </p:txBody>
      </p:sp>
    </p:spTree>
    <p:extLst>
      <p:ext uri="{BB962C8B-B14F-4D97-AF65-F5344CB8AC3E}">
        <p14:creationId xmlns:p14="http://schemas.microsoft.com/office/powerpoint/2010/main" val="85843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  <p:sldLayoutId id="2147483864" r:id="rId26"/>
    <p:sldLayoutId id="2147483865" r:id="rId27"/>
    <p:sldLayoutId id="2147483866" r:id="rId28"/>
    <p:sldLayoutId id="2147483867" r:id="rId29"/>
    <p:sldLayoutId id="2147483868" r:id="rId30"/>
    <p:sldLayoutId id="2147483869" r:id="rId31"/>
    <p:sldLayoutId id="2147483870" r:id="rId32"/>
    <p:sldLayoutId id="2147483871" r:id="rId33"/>
    <p:sldLayoutId id="2147483872" r:id="rId34"/>
    <p:sldLayoutId id="2147483873" r:id="rId35"/>
    <p:sldLayoutId id="2147483874" r:id="rId36"/>
    <p:sldLayoutId id="2147483875" r:id="rId37"/>
    <p:sldLayoutId id="2147483876" r:id="rId38"/>
    <p:sldLayoutId id="2147483877" r:id="rId39"/>
    <p:sldLayoutId id="2147483878" r:id="rId40"/>
    <p:sldLayoutId id="2147483879" r:id="rId41"/>
    <p:sldLayoutId id="2147483880" r:id="rId42"/>
    <p:sldLayoutId id="2147483881" r:id="rId43"/>
    <p:sldLayoutId id="2147484015" r:id="rId44"/>
    <p:sldLayoutId id="2147484016" r:id="rId45"/>
    <p:sldLayoutId id="2147484064" r:id="rId46"/>
  </p:sldLayoutIdLst>
  <p:hf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7">
          <p15:clr>
            <a:srgbClr val="F26B43"/>
          </p15:clr>
        </p15:guide>
        <p15:guide id="9" pos="3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8.xml"/><Relationship Id="rId6" Type="http://schemas.openxmlformats.org/officeDocument/2006/relationships/image" Target="../media/image32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2.sv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4.xml"/><Relationship Id="rId6" Type="http://schemas.openxmlformats.org/officeDocument/2006/relationships/image" Target="../media/image52.svg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2.x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svg"/><Relationship Id="rId7" Type="http://schemas.openxmlformats.org/officeDocument/2006/relationships/image" Target="../media/image50.svg"/><Relationship Id="rId12" Type="http://schemas.openxmlformats.org/officeDocument/2006/relationships/image" Target="../media/image5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44.svg"/><Relationship Id="rId10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7.xml"/><Relationship Id="rId6" Type="http://schemas.openxmlformats.org/officeDocument/2006/relationships/image" Target="../media/image67.sv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9.svg"/><Relationship Id="rId5" Type="http://schemas.openxmlformats.org/officeDocument/2006/relationships/image" Target="../media/image57.png"/><Relationship Id="rId4" Type="http://schemas.openxmlformats.org/officeDocument/2006/relationships/image" Target="../media/image7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83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6.sv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9.xml"/><Relationship Id="rId6" Type="http://schemas.openxmlformats.org/officeDocument/2006/relationships/image" Target="../media/image64.png"/><Relationship Id="rId11" Type="http://schemas.openxmlformats.org/officeDocument/2006/relationships/image" Target="../media/image94.svg"/><Relationship Id="rId5" Type="http://schemas.openxmlformats.org/officeDocument/2006/relationships/image" Target="../media/image88.sv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9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07.sv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7.xml"/><Relationship Id="rId6" Type="http://schemas.openxmlformats.org/officeDocument/2006/relationships/image" Target="../media/image7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10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11.svg"/><Relationship Id="rId5" Type="http://schemas.openxmlformats.org/officeDocument/2006/relationships/image" Target="../media/image75.png"/><Relationship Id="rId4" Type="http://schemas.openxmlformats.org/officeDocument/2006/relationships/image" Target="../media/image10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0.svg"/><Relationship Id="rId5" Type="http://schemas.openxmlformats.org/officeDocument/2006/relationships/image" Target="../media/image78.png"/><Relationship Id="rId4" Type="http://schemas.openxmlformats.org/officeDocument/2006/relationships/image" Target="../media/image118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3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05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png"/><Relationship Id="rId5" Type="http://schemas.openxmlformats.org/officeDocument/2006/relationships/image" Target="../media/image36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EC7F8C8-2A7F-47DA-A158-EEC58C875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EC7F8C8-2A7F-47DA-A158-EEC58C875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0C4D4D3-3262-4636-91EA-204E09FE81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07" t="36896" r="33707" b="11877"/>
          <a:stretch/>
        </p:blipFill>
        <p:spPr>
          <a:xfrm>
            <a:off x="5094375" y="442914"/>
            <a:ext cx="6145168" cy="54340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628903-1636-4898-BA86-017E03A0599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8197" y="1047998"/>
            <a:ext cx="5359853" cy="865173"/>
          </a:xfrm>
        </p:spPr>
        <p:txBody>
          <a:bodyPr vert="horz"/>
          <a:lstStyle/>
          <a:p>
            <a:r>
              <a:rPr lang="en-US" sz="6600" b="1" noProof="0" dirty="0">
                <a:latin typeface="+mn-lt"/>
              </a:rPr>
              <a:t>ARES</a:t>
            </a:r>
            <a:r>
              <a:rPr lang="en-US" sz="6600" noProof="0" dirty="0">
                <a:latin typeface="+mn-lt"/>
              </a:rPr>
              <a:t> </a:t>
            </a:r>
            <a:r>
              <a:rPr lang="en-US" sz="6600" b="1" noProof="0" dirty="0">
                <a:latin typeface="+mn-lt"/>
              </a:rPr>
              <a:t>Sardegna</a:t>
            </a:r>
            <a:r>
              <a:rPr lang="en-US" sz="6600" noProof="0" dirty="0">
                <a:latin typeface="+mn-lt"/>
              </a:rPr>
              <a:t> </a:t>
            </a:r>
            <a:endParaRPr lang="it-IT" sz="6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57763-0665-48E5-9461-D3FB381EEE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360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5FB93F-9023-427C-85A0-CF581E42F903}"/>
              </a:ext>
            </a:extLst>
          </p:cNvPr>
          <p:cNvSpPr txBox="1"/>
          <p:nvPr/>
        </p:nvSpPr>
        <p:spPr>
          <a:xfrm>
            <a:off x="552944" y="2616781"/>
            <a:ext cx="5688422" cy="2556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>
                <a:solidFill>
                  <a:schemeClr val="accent2"/>
                </a:solidFill>
                <a:ea typeface="+mj-ea"/>
                <a:cs typeface="+mj-cs"/>
              </a:rPr>
              <a:t>Stato di Avanzamento linee PNRR </a:t>
            </a:r>
            <a:r>
              <a:rPr lang="it-IT" sz="4800" b="1" dirty="0" err="1" smtClean="0">
                <a:solidFill>
                  <a:schemeClr val="accent2"/>
                </a:solidFill>
                <a:ea typeface="+mj-ea"/>
                <a:cs typeface="+mj-cs"/>
              </a:rPr>
              <a:t>SaDIT</a:t>
            </a:r>
            <a:endParaRPr lang="it-IT" sz="4800" b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4800" b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dirty="0" smtClean="0">
                <a:solidFill>
                  <a:schemeClr val="accent2"/>
                </a:solidFill>
                <a:ea typeface="+mj-ea"/>
                <a:cs typeface="+mj-cs"/>
              </a:rPr>
              <a:t>Febbraio 2024</a:t>
            </a:r>
            <a:endParaRPr lang="it-IT" sz="28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829" y="6246654"/>
            <a:ext cx="1884482" cy="4969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503449" y="6289577"/>
            <a:ext cx="6343049" cy="53874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it-IT" sz="1500" i="1" dirty="0" err="1">
                <a:solidFill>
                  <a:schemeClr val="tx2"/>
                </a:solidFill>
              </a:rPr>
              <a:t>Ing.Giancarlo</a:t>
            </a:r>
            <a:r>
              <a:rPr lang="it-IT" sz="1500" i="1" dirty="0">
                <a:solidFill>
                  <a:schemeClr val="tx2"/>
                </a:solidFill>
              </a:rPr>
              <a:t> Conti</a:t>
            </a:r>
          </a:p>
          <a:p>
            <a:pPr algn="r"/>
            <a:r>
              <a:rPr lang="it-IT" sz="1500" i="1" dirty="0">
                <a:solidFill>
                  <a:schemeClr val="tx2"/>
                </a:solidFill>
              </a:rPr>
              <a:t>Dipartimento per la Sanità digitale e L’innovazione Tecnologica</a:t>
            </a:r>
          </a:p>
        </p:txBody>
      </p:sp>
    </p:spTree>
    <p:extLst>
      <p:ext uri="{BB962C8B-B14F-4D97-AF65-F5344CB8AC3E}">
        <p14:creationId xmlns:p14="http://schemas.microsoft.com/office/powerpoint/2010/main" val="40101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4442D-1A5C-8C99-1D78-71C97C6D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51575"/>
            <a:ext cx="10990710" cy="723600"/>
          </a:xfrm>
        </p:spPr>
        <p:txBody>
          <a:bodyPr/>
          <a:lstStyle/>
          <a:p>
            <a:r>
              <a:rPr lang="it-IT" sz="3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CCE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di ricovero e ambulatoriale</a:t>
            </a:r>
            <a:endParaRPr lang="it-IT" sz="3200" b="1" dirty="0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A4D05CA1-9739-E19E-CF7F-35EE18BCC784}"/>
              </a:ext>
            </a:extLst>
          </p:cNvPr>
          <p:cNvSpPr txBox="1">
            <a:spLocks/>
          </p:cNvSpPr>
          <p:nvPr/>
        </p:nvSpPr>
        <p:spPr>
          <a:xfrm>
            <a:off x="11009121" y="6470946"/>
            <a:ext cx="231140" cy="167639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4D41ED6B-0A05-44D7-9208-91571559B6FC}" type="slidenum">
              <a:rPr lang="en-GB" sz="100" smtClean="0">
                <a:solidFill>
                  <a:srgbClr val="FFFFFF"/>
                </a:solidFill>
                <a:latin typeface="Arial"/>
              </a:rPr>
              <a:pPr algn="r" defTabSz="457200">
                <a:defRPr/>
              </a:pPr>
              <a:t>10</a:t>
            </a:fld>
            <a:endParaRPr lang="en-GB" sz="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5DE8FA-9BE9-C5B2-450C-5D228437B678}"/>
              </a:ext>
            </a:extLst>
          </p:cNvPr>
          <p:cNvSpPr/>
          <p:nvPr/>
        </p:nvSpPr>
        <p:spPr>
          <a:xfrm>
            <a:off x="1020169" y="1537914"/>
            <a:ext cx="2450952" cy="4554536"/>
          </a:xfrm>
          <a:prstGeom prst="rect">
            <a:avLst/>
          </a:prstGeom>
          <a:gradFill flip="none" rotWithShape="1">
            <a:gsLst>
              <a:gs pos="0">
                <a:srgbClr val="005CB4">
                  <a:shade val="30000"/>
                  <a:satMod val="115000"/>
                </a:srgbClr>
              </a:gs>
              <a:gs pos="50000">
                <a:srgbClr val="005CB4">
                  <a:shade val="67500"/>
                  <a:satMod val="115000"/>
                </a:srgbClr>
              </a:gs>
              <a:gs pos="100000">
                <a:srgbClr val="005CB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96D4366-744A-28F8-EDD2-C2F243907954}"/>
              </a:ext>
            </a:extLst>
          </p:cNvPr>
          <p:cNvSpPr txBox="1"/>
          <p:nvPr/>
        </p:nvSpPr>
        <p:spPr>
          <a:xfrm>
            <a:off x="1202394" y="1878149"/>
            <a:ext cx="1944937" cy="2100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Prodotti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compresi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fornitura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L’Appalto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specifico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prevede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fornitura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seguenti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soluzioni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273B326-02C7-A0C1-0A44-2C07C8712C7B}"/>
              </a:ext>
            </a:extLst>
          </p:cNvPr>
          <p:cNvGrpSpPr/>
          <p:nvPr/>
        </p:nvGrpSpPr>
        <p:grpSpPr>
          <a:xfrm>
            <a:off x="3116737" y="1372824"/>
            <a:ext cx="8039482" cy="756001"/>
            <a:chOff x="4334538" y="1501010"/>
            <a:chExt cx="7703610" cy="7560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36CFFA-37C2-24A2-D176-FB8070FE3E50}"/>
                </a:ext>
              </a:extLst>
            </p:cNvPr>
            <p:cNvSpPr txBox="1"/>
            <p:nvPr/>
          </p:nvSpPr>
          <p:spPr>
            <a:xfrm>
              <a:off x="5196297" y="1501010"/>
              <a:ext cx="6841851" cy="7032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Soluzioni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SW CCE di </a:t>
              </a: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ricovero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infermieristica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ambulatoriale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Soluzioni</a:t>
              </a: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SW per la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gestione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clinica,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infermieristica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ambulatoriale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degli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assistiti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della Regione Sardegna.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AE838F4-8B4C-D4CB-4B93-381475184AED}"/>
                </a:ext>
              </a:extLst>
            </p:cNvPr>
            <p:cNvSpPr/>
            <p:nvPr/>
          </p:nvSpPr>
          <p:spPr>
            <a:xfrm>
              <a:off x="4334538" y="1501011"/>
              <a:ext cx="756000" cy="75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Elemento grafico 8" descr="Cuore con pulsazioni contorno">
              <a:extLst>
                <a:ext uri="{FF2B5EF4-FFF2-40B4-BE49-F238E27FC236}">
                  <a16:creationId xmlns:a16="http://schemas.microsoft.com/office/drawing/2014/main" id="{72049E1E-E92A-ACA5-47D1-BD8A71A3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99193" y="1605231"/>
              <a:ext cx="580080" cy="58008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56EF2D9-D104-3CD2-508A-BD20177071B1}"/>
              </a:ext>
            </a:extLst>
          </p:cNvPr>
          <p:cNvGrpSpPr/>
          <p:nvPr/>
        </p:nvGrpSpPr>
        <p:grpSpPr>
          <a:xfrm>
            <a:off x="3116737" y="5611492"/>
            <a:ext cx="8077222" cy="756000"/>
            <a:chOff x="4334538" y="2648675"/>
            <a:chExt cx="7735715" cy="756000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3B50D088-1E1F-DBB6-23B0-6D5DE5DE3CF8}"/>
                </a:ext>
              </a:extLst>
            </p:cNvPr>
            <p:cNvSpPr txBox="1"/>
            <p:nvPr/>
          </p:nvSpPr>
          <p:spPr>
            <a:xfrm>
              <a:off x="5196071" y="2695715"/>
              <a:ext cx="6874182" cy="682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Anagrafi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Anagrafe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strutture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per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gestire a livello centralizzato la configurazione della CCE in termini di strutture e autorizzazioni e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Anagrafe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degli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Operatori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Sanitari del Sistema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Sanitario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Rectangle 45">
              <a:extLst>
                <a:ext uri="{FF2B5EF4-FFF2-40B4-BE49-F238E27FC236}">
                  <a16:creationId xmlns:a16="http://schemas.microsoft.com/office/drawing/2014/main" id="{ECB3F5BE-D4E1-7FBD-59B1-B5F9570A5E00}"/>
                </a:ext>
              </a:extLst>
            </p:cNvPr>
            <p:cNvSpPr/>
            <p:nvPr/>
          </p:nvSpPr>
          <p:spPr>
            <a:xfrm>
              <a:off x="4334538" y="2648675"/>
              <a:ext cx="756000" cy="756000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8C132BF-D200-2958-60E2-0BC68A42D1D6}"/>
              </a:ext>
            </a:extLst>
          </p:cNvPr>
          <p:cNvGrpSpPr/>
          <p:nvPr/>
        </p:nvGrpSpPr>
        <p:grpSpPr>
          <a:xfrm>
            <a:off x="3118653" y="3077616"/>
            <a:ext cx="8073223" cy="756000"/>
            <a:chOff x="4334538" y="3796339"/>
            <a:chExt cx="7735941" cy="756000"/>
          </a:xfrm>
        </p:grpSpPr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id="{9EF4E084-AB61-D999-22BB-2C91D8971036}"/>
                </a:ext>
              </a:extLst>
            </p:cNvPr>
            <p:cNvSpPr txBox="1"/>
            <p:nvPr/>
          </p:nvSpPr>
          <p:spPr>
            <a:xfrm>
              <a:off x="5203238" y="3861183"/>
              <a:ext cx="6867241" cy="682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 Decision Support System (CDSS)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 CCE dovrà prevedere la possibilità di estendere e/o integrare le logiche a supporto dell’attività clinica.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081D84EB-4466-7767-26AA-93BED8B0F1F9}"/>
                </a:ext>
              </a:extLst>
            </p:cNvPr>
            <p:cNvSpPr/>
            <p:nvPr/>
          </p:nvSpPr>
          <p:spPr>
            <a:xfrm>
              <a:off x="4334538" y="3796339"/>
              <a:ext cx="756000" cy="75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Elemento grafico 15" descr="Luci accese contorno">
              <a:extLst>
                <a:ext uri="{FF2B5EF4-FFF2-40B4-BE49-F238E27FC236}">
                  <a16:creationId xmlns:a16="http://schemas.microsoft.com/office/drawing/2014/main" id="{FB7195EF-58CD-E499-E02C-F4E33645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447238" y="3902436"/>
              <a:ext cx="551490" cy="551490"/>
            </a:xfrm>
            <a:prstGeom prst="rect">
              <a:avLst/>
            </a:prstGeom>
          </p:spPr>
        </p:pic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4B54A16-F428-5C5B-0D73-6EDC6D7129EB}"/>
              </a:ext>
            </a:extLst>
          </p:cNvPr>
          <p:cNvGrpSpPr/>
          <p:nvPr/>
        </p:nvGrpSpPr>
        <p:grpSpPr>
          <a:xfrm>
            <a:off x="3118653" y="4764706"/>
            <a:ext cx="8073222" cy="886076"/>
            <a:chOff x="4334538" y="4944003"/>
            <a:chExt cx="7735940" cy="886076"/>
          </a:xfrm>
        </p:grpSpPr>
        <p:sp>
          <p:nvSpPr>
            <p:cNvPr id="18" name="TextBox 54">
              <a:extLst>
                <a:ext uri="{FF2B5EF4-FFF2-40B4-BE49-F238E27FC236}">
                  <a16:creationId xmlns:a16="http://schemas.microsoft.com/office/drawing/2014/main" id="{408215C2-8DF7-359F-177D-2AC7A69E820C}"/>
                </a:ext>
              </a:extLst>
            </p:cNvPr>
            <p:cNvSpPr txBox="1"/>
            <p:nvPr/>
          </p:nvSpPr>
          <p:spPr>
            <a:xfrm>
              <a:off x="5203238" y="4944003"/>
              <a:ext cx="6867240" cy="886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Piattaforma</a:t>
              </a: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di </a:t>
              </a:r>
              <a:r>
                <a:rPr kumimoji="0" lang="en-GB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interoperabilità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L’interoperabilità della Soluzione regionale dovrà essere garantita adottando un approccio basato su standard FHIR sia per le componenti interne alla Soluzione che esterne alla stessa. (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Terminology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Server, policy manager, servizi trasversali)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69E9230C-ECE1-4190-7E4C-F2DB9F62F173}"/>
                </a:ext>
              </a:extLst>
            </p:cNvPr>
            <p:cNvSpPr/>
            <p:nvPr/>
          </p:nvSpPr>
          <p:spPr>
            <a:xfrm>
              <a:off x="4334538" y="4944003"/>
              <a:ext cx="756000" cy="756000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" name="Elemento grafico 19" descr="Internet delle cose contorno">
              <a:extLst>
                <a:ext uri="{FF2B5EF4-FFF2-40B4-BE49-F238E27FC236}">
                  <a16:creationId xmlns:a16="http://schemas.microsoft.com/office/drawing/2014/main" id="{82006FB0-AC15-4FF0-1D75-7BAE174DC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423145" y="5045311"/>
              <a:ext cx="590400" cy="590400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25556DD-2AA3-B186-2F8F-4E625F747E10}"/>
              </a:ext>
            </a:extLst>
          </p:cNvPr>
          <p:cNvGrpSpPr/>
          <p:nvPr/>
        </p:nvGrpSpPr>
        <p:grpSpPr>
          <a:xfrm>
            <a:off x="3118652" y="2207102"/>
            <a:ext cx="8073224" cy="756000"/>
            <a:chOff x="4334538" y="2648675"/>
            <a:chExt cx="7735942" cy="756000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1CBBDA99-25FF-1BE2-2964-E1FC8F44F408}"/>
                </a:ext>
              </a:extLst>
            </p:cNvPr>
            <p:cNvSpPr txBox="1"/>
            <p:nvPr/>
          </p:nvSpPr>
          <p:spPr>
            <a:xfrm>
              <a:off x="5196297" y="2648675"/>
              <a:ext cx="6874183" cy="682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Bed Management System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 Sistema di Bed Management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dovrà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fornire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support 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necessario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 processo che regola l’allocazione  la permanenza e il trasferimento interno del paziente.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91D77C62-22DF-12EA-9578-B0B20AEF3A5E}"/>
                </a:ext>
              </a:extLst>
            </p:cNvPr>
            <p:cNvSpPr/>
            <p:nvPr/>
          </p:nvSpPr>
          <p:spPr>
            <a:xfrm>
              <a:off x="4334538" y="2648675"/>
              <a:ext cx="75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Elemento grafico 23" descr="Degente contorno">
              <a:extLst>
                <a:ext uri="{FF2B5EF4-FFF2-40B4-BE49-F238E27FC236}">
                  <a16:creationId xmlns:a16="http://schemas.microsoft.com/office/drawing/2014/main" id="{4327846C-6644-1B00-BED5-8E12E30B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489376" y="2796810"/>
              <a:ext cx="467214" cy="46721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4C33209-1FB7-13D2-66CD-E352A550212A}"/>
              </a:ext>
            </a:extLst>
          </p:cNvPr>
          <p:cNvGrpSpPr/>
          <p:nvPr/>
        </p:nvGrpSpPr>
        <p:grpSpPr>
          <a:xfrm>
            <a:off x="3118653" y="3921366"/>
            <a:ext cx="8073223" cy="756000"/>
            <a:chOff x="4334538" y="3796339"/>
            <a:chExt cx="7735941" cy="756000"/>
          </a:xfrm>
        </p:grpSpPr>
        <p:sp>
          <p:nvSpPr>
            <p:cNvPr id="26" name="TextBox 49">
              <a:extLst>
                <a:ext uri="{FF2B5EF4-FFF2-40B4-BE49-F238E27FC236}">
                  <a16:creationId xmlns:a16="http://schemas.microsoft.com/office/drawing/2014/main" id="{DF38A368-8B06-2203-8C5F-6734F928E073}"/>
                </a:ext>
              </a:extLst>
            </p:cNvPr>
            <p:cNvSpPr txBox="1"/>
            <p:nvPr/>
          </p:nvSpPr>
          <p:spPr>
            <a:xfrm>
              <a:off x="5196298" y="3840287"/>
              <a:ext cx="6874181" cy="682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 Data Repository FHIR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Il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Data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Repository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(CDR) è inteso come la base di dati clinici provenienti da diverse fonti, che ne permette la raccolta, integrazione, consultazione ed estrazione.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0A90780-0319-B65A-73DB-4A065F639923}"/>
                </a:ext>
              </a:extLst>
            </p:cNvPr>
            <p:cNvSpPr/>
            <p:nvPr/>
          </p:nvSpPr>
          <p:spPr>
            <a:xfrm>
              <a:off x="4334538" y="3796339"/>
              <a:ext cx="756000" cy="75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8" name="Elemento grafico 27" descr="Database contorno">
            <a:extLst>
              <a:ext uri="{FF2B5EF4-FFF2-40B4-BE49-F238E27FC236}">
                <a16:creationId xmlns:a16="http://schemas.microsoft.com/office/drawing/2014/main" id="{825015CA-F2EA-2E38-BACC-063E5E1DB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210427" y="4013109"/>
            <a:ext cx="549311" cy="549311"/>
          </a:xfrm>
          <a:prstGeom prst="rect">
            <a:avLst/>
          </a:prstGeom>
        </p:spPr>
      </p:pic>
      <p:pic>
        <p:nvPicPr>
          <p:cNvPr id="29" name="Elemento grafico 28" descr="Cicli con persone contorno">
            <a:extLst>
              <a:ext uri="{FF2B5EF4-FFF2-40B4-BE49-F238E27FC236}">
                <a16:creationId xmlns:a16="http://schemas.microsoft.com/office/drawing/2014/main" id="{36203901-9289-0F15-4786-BA99C5E9E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189083" y="5583808"/>
            <a:ext cx="668040" cy="6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9DAA-6A2F-4C48-BC70-2C8B6A93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2" y="451575"/>
            <a:ext cx="11494259" cy="723600"/>
          </a:xfrm>
        </p:spPr>
        <p:txBody>
          <a:bodyPr/>
          <a:lstStyle/>
          <a:p>
            <a:r>
              <a:rPr lang="it-IT" sz="3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</a:t>
            </a:r>
            <a:r>
              <a:rPr lang="it-IT" sz="3200" b="1" dirty="0" smtClean="0">
                <a:latin typeface="+mn-lt"/>
              </a:rPr>
              <a:t>Evoluzione </a:t>
            </a:r>
            <a:r>
              <a:rPr lang="it-IT" sz="3200" b="1" dirty="0">
                <a:latin typeface="+mn-lt"/>
              </a:rPr>
              <a:t>tecnologica dei sistemi RIS, CIS, EIS, PACS e LIS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84FBF12-FEBE-C2E3-32C7-358A7372422B}"/>
              </a:ext>
            </a:extLst>
          </p:cNvPr>
          <p:cNvSpPr txBox="1"/>
          <p:nvPr/>
        </p:nvSpPr>
        <p:spPr>
          <a:xfrm>
            <a:off x="1171536" y="1098999"/>
            <a:ext cx="104188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1400" dirty="0">
                <a:solidFill>
                  <a:srgbClr val="00338D"/>
                </a:solidFill>
                <a:effectLst/>
              </a:rPr>
              <a:t>L'</a:t>
            </a:r>
            <a:r>
              <a:rPr lang="it-IT" sz="1400" b="1" dirty="0">
                <a:solidFill>
                  <a:srgbClr val="00338D"/>
                </a:solidFill>
                <a:effectLst/>
              </a:rPr>
              <a:t>obiettivo</a:t>
            </a:r>
            <a:r>
              <a:rPr lang="it-IT" sz="1400" dirty="0">
                <a:solidFill>
                  <a:srgbClr val="00338D"/>
                </a:solidFill>
                <a:effectLst/>
              </a:rPr>
              <a:t> dei sistemi di </a:t>
            </a:r>
            <a:r>
              <a:rPr lang="it-IT" sz="1400" b="1" dirty="0">
                <a:solidFill>
                  <a:srgbClr val="00338D"/>
                </a:solidFill>
                <a:effectLst/>
              </a:rPr>
              <a:t>RIS-CIS-EIS/PACS e LIS </a:t>
            </a:r>
            <a:r>
              <a:rPr lang="it-IT" sz="1400" dirty="0">
                <a:solidFill>
                  <a:srgbClr val="00338D"/>
                </a:solidFill>
                <a:effectLst/>
              </a:rPr>
              <a:t>è quello di </a:t>
            </a:r>
            <a:r>
              <a:rPr lang="it-IT" sz="1400" b="1" dirty="0">
                <a:solidFill>
                  <a:srgbClr val="00338D"/>
                </a:solidFill>
                <a:effectLst/>
              </a:rPr>
              <a:t>facilitare il lavoro </a:t>
            </a:r>
            <a:r>
              <a:rPr lang="it-IT" sz="1400" dirty="0">
                <a:solidFill>
                  <a:srgbClr val="00338D"/>
                </a:solidFill>
                <a:effectLst/>
              </a:rPr>
              <a:t>del personale sanitario, amministrativo e tecnico, fornendo le funzionalità necessarie per </a:t>
            </a:r>
            <a:r>
              <a:rPr lang="it-IT" sz="1400" b="1" dirty="0">
                <a:solidFill>
                  <a:srgbClr val="00338D"/>
                </a:solidFill>
                <a:effectLst/>
              </a:rPr>
              <a:t>gestire in modo efficiente i dati dei pazienti e delle prestazioni di diagnostica </a:t>
            </a:r>
            <a:r>
              <a:rPr lang="it-IT" sz="1400" dirty="0">
                <a:solidFill>
                  <a:srgbClr val="00338D"/>
                </a:solidFill>
                <a:effectLst/>
              </a:rPr>
              <a:t>per immagini, cardiologia, endoscopia, radioterapia, esami di laboratorio.</a:t>
            </a:r>
          </a:p>
        </p:txBody>
      </p:sp>
      <p:pic>
        <p:nvPicPr>
          <p:cNvPr id="39" name="Elemento grafico 38" descr="Tiro a segno con riempimento a tinta unita">
            <a:extLst>
              <a:ext uri="{FF2B5EF4-FFF2-40B4-BE49-F238E27FC236}">
                <a16:creationId xmlns:a16="http://schemas.microsoft.com/office/drawing/2014/main" id="{E8D91769-0897-A9EE-CD4F-32351BDC1F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7382" y="1187183"/>
            <a:ext cx="554154" cy="554154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6949FA7B-A77F-01CB-4EDB-7663BA5C75AD}"/>
              </a:ext>
            </a:extLst>
          </p:cNvPr>
          <p:cNvGrpSpPr/>
          <p:nvPr/>
        </p:nvGrpSpPr>
        <p:grpSpPr>
          <a:xfrm>
            <a:off x="246187" y="2281011"/>
            <a:ext cx="11699626" cy="3713955"/>
            <a:chOff x="374486" y="2281011"/>
            <a:chExt cx="11699626" cy="3713955"/>
          </a:xfrm>
        </p:grpSpPr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id="{A1C5A5F3-905F-4533-B7B1-6036FFA8CD55}"/>
                </a:ext>
              </a:extLst>
            </p:cNvPr>
            <p:cNvSpPr/>
            <p:nvPr/>
          </p:nvSpPr>
          <p:spPr>
            <a:xfrm>
              <a:off x="790179" y="2859365"/>
              <a:ext cx="1907999" cy="313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16000" rIns="54000" bIns="54000" rtlCol="0" anchor="t"/>
            <a:lstStyle/>
            <a:p>
              <a:pPr marL="171450" marR="0" lvl="0" indent="-171450" defTabSz="5400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Radiologia</a:t>
              </a:r>
            </a:p>
            <a:p>
              <a:pPr marL="171450" marR="0" lvl="0" indent="-171450" defTabSz="5400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it-IT" sz="1200" dirty="0" err="1">
                  <a:solidFill>
                    <a:srgbClr val="00338D"/>
                  </a:solidFill>
                </a:rPr>
                <a:t>Rad</a:t>
              </a:r>
              <a:r>
                <a:rPr lang="it-IT" sz="1200" dirty="0">
                  <a:solidFill>
                    <a:srgbClr val="00338D"/>
                  </a:solidFill>
                </a:rPr>
                <a:t>. Interventistica</a:t>
              </a:r>
            </a:p>
            <a:p>
              <a:pPr marL="171450" marR="0" lvl="0" indent="-171450" defTabSz="5400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Screening MAM </a:t>
              </a:r>
              <a:r>
                <a:rPr kumimoji="0" 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I,II</a:t>
              </a:r>
              <a:r>
                <a:rPr kumimoji="0" lang="it-IT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LIV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171450" marR="0" lvl="0" indent="-171450" defTabSz="5400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Senologia 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ea typeface="+mn-ea"/>
                  <a:cs typeface="+mn-cs"/>
                </a:rPr>
                <a:t>Clinica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Controllo qualità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Gestione magazzino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Modulo statistiche e reportistica</a:t>
              </a:r>
            </a:p>
            <a:p>
              <a:pPr marL="171450" marR="0" lvl="0" indent="-171450" defTabSz="54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571C0F11-5C2C-4AEF-B3AC-F4B97DF16F18}"/>
                </a:ext>
              </a:extLst>
            </p:cNvPr>
            <p:cNvSpPr/>
            <p:nvPr/>
          </p:nvSpPr>
          <p:spPr>
            <a:xfrm>
              <a:off x="374487" y="2281011"/>
              <a:ext cx="2028627" cy="576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" rIns="54000" bIns="5400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</a:t>
              </a:r>
              <a:endPara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ight Triangle 13">
              <a:extLst>
                <a:ext uri="{FF2B5EF4-FFF2-40B4-BE49-F238E27FC236}">
                  <a16:creationId xmlns:a16="http://schemas.microsoft.com/office/drawing/2014/main" id="{93F20B06-919D-4C5A-8F51-2102BB0C81CB}"/>
                </a:ext>
              </a:extLst>
            </p:cNvPr>
            <p:cNvSpPr/>
            <p:nvPr/>
          </p:nvSpPr>
          <p:spPr>
            <a:xfrm rot="10800000">
              <a:off x="374486" y="2856096"/>
              <a:ext cx="398156" cy="36417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ight Triangle 13">
              <a:extLst>
                <a:ext uri="{FF2B5EF4-FFF2-40B4-BE49-F238E27FC236}">
                  <a16:creationId xmlns:a16="http://schemas.microsoft.com/office/drawing/2014/main" id="{37A1F3CB-D0F4-A766-C9EB-E30DF96A9DE3}"/>
                </a:ext>
              </a:extLst>
            </p:cNvPr>
            <p:cNvSpPr/>
            <p:nvPr/>
          </p:nvSpPr>
          <p:spPr>
            <a:xfrm rot="10800000">
              <a:off x="2706785" y="2856095"/>
              <a:ext cx="398156" cy="36417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89458064-5822-4D19-8722-05F986CBAB92}"/>
                </a:ext>
              </a:extLst>
            </p:cNvPr>
            <p:cNvSpPr/>
            <p:nvPr/>
          </p:nvSpPr>
          <p:spPr>
            <a:xfrm>
              <a:off x="3103322" y="2859365"/>
              <a:ext cx="1908001" cy="313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16000" rIns="54000" bIns="5400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F60EC1C3-F2C5-49BB-8AB1-98EDBB354DC2}"/>
                </a:ext>
              </a:extLst>
            </p:cNvPr>
            <p:cNvSpPr/>
            <p:nvPr/>
          </p:nvSpPr>
          <p:spPr>
            <a:xfrm>
              <a:off x="2703240" y="2281399"/>
              <a:ext cx="2030400" cy="5753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CIS</a:t>
              </a:r>
              <a:endPara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8DD72B1D-F446-4AA6-89BF-594B04ADD51E}"/>
                </a:ext>
              </a:extLst>
            </p:cNvPr>
            <p:cNvSpPr/>
            <p:nvPr/>
          </p:nvSpPr>
          <p:spPr>
            <a:xfrm>
              <a:off x="10050044" y="2859365"/>
              <a:ext cx="1907998" cy="313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16000" rIns="54000" bIns="5400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D046C12A-DBFB-402B-9EE7-65824C4ACF35}"/>
                </a:ext>
              </a:extLst>
            </p:cNvPr>
            <p:cNvSpPr/>
            <p:nvPr/>
          </p:nvSpPr>
          <p:spPr>
            <a:xfrm>
              <a:off x="9770244" y="2281087"/>
              <a:ext cx="2030400" cy="57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LIS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327C994-1E81-6A55-71BA-97EC2360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32" y="2291419"/>
              <a:ext cx="530915" cy="541559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93E268-6764-BB4C-95A5-11CCB8731D1E}"/>
                </a:ext>
              </a:extLst>
            </p:cNvPr>
            <p:cNvSpPr txBox="1"/>
            <p:nvPr/>
          </p:nvSpPr>
          <p:spPr>
            <a:xfrm>
              <a:off x="3127892" y="3043334"/>
              <a:ext cx="1648084" cy="1815015"/>
            </a:xfrm>
            <a:prstGeom prst="rect">
              <a:avLst/>
            </a:prstGeom>
            <a:noFill/>
          </p:spPr>
          <p:txBody>
            <a:bodyPr wrap="none" lIns="54610" tIns="54610" rIns="54610" bIns="54610" rtlCol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Ecocardiografia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smtClean="0">
                  <a:solidFill>
                    <a:schemeClr val="tx2"/>
                  </a:solidFill>
                </a:rPr>
                <a:t>Emodinamica</a:t>
              </a:r>
              <a:endParaRPr lang="it-IT" sz="1200" dirty="0">
                <a:solidFill>
                  <a:schemeClr val="tx2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ECG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Elettrofisiologia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err="1">
                  <a:solidFill>
                    <a:schemeClr val="tx2"/>
                  </a:solidFill>
                </a:rPr>
                <a:t>Telemonitoraggio</a:t>
              </a:r>
              <a:endParaRPr lang="it-IT" sz="1200" dirty="0">
                <a:solidFill>
                  <a:schemeClr val="tx2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smtClean="0">
                  <a:solidFill>
                    <a:schemeClr val="tx2"/>
                  </a:solidFill>
                </a:rPr>
                <a:t>Visita cardiologica</a:t>
              </a:r>
              <a:endParaRPr lang="it-IT" sz="1200" dirty="0">
                <a:solidFill>
                  <a:schemeClr val="tx2"/>
                </a:solidFill>
              </a:endParaRPr>
            </a:p>
          </p:txBody>
        </p:sp>
        <p:pic>
          <p:nvPicPr>
            <p:cNvPr id="20" name="Immagine 12">
              <a:extLst>
                <a:ext uri="{FF2B5EF4-FFF2-40B4-BE49-F238E27FC236}">
                  <a16:creationId xmlns:a16="http://schemas.microsoft.com/office/drawing/2014/main" id="{DB1927FB-C7CD-95F8-EE30-21BE250F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5242" y="2305564"/>
              <a:ext cx="561537" cy="513268"/>
            </a:xfrm>
            <a:prstGeom prst="rect">
              <a:avLst/>
            </a:prstGeom>
          </p:spPr>
        </p:pic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F619CBD3-14D7-4818-8481-376EBF9437CC}"/>
                </a:ext>
              </a:extLst>
            </p:cNvPr>
            <p:cNvSpPr/>
            <p:nvPr/>
          </p:nvSpPr>
          <p:spPr>
            <a:xfrm>
              <a:off x="5383665" y="2859365"/>
              <a:ext cx="1908000" cy="313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16000" rIns="54000" bIns="5400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AF06A314-E67E-4740-ABBE-AB6BD3B76CE3}"/>
                </a:ext>
              </a:extLst>
            </p:cNvPr>
            <p:cNvSpPr/>
            <p:nvPr/>
          </p:nvSpPr>
          <p:spPr>
            <a:xfrm>
              <a:off x="5015813" y="2281087"/>
              <a:ext cx="2030400" cy="57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EIS</a:t>
              </a:r>
              <a:endPara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104AA6F-9B41-9A6F-EDF2-5C9FB20E7340}"/>
                </a:ext>
              </a:extLst>
            </p:cNvPr>
            <p:cNvSpPr txBox="1"/>
            <p:nvPr/>
          </p:nvSpPr>
          <p:spPr>
            <a:xfrm>
              <a:off x="5492659" y="3038184"/>
              <a:ext cx="1498148" cy="1400956"/>
            </a:xfrm>
            <a:prstGeom prst="rect">
              <a:avLst/>
            </a:prstGeom>
            <a:noFill/>
          </p:spPr>
          <p:txBody>
            <a:bodyPr wrap="none" lIns="54610" tIns="54610" rIns="54610" bIns="54610" rtlCol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smtClean="0">
                  <a:solidFill>
                    <a:schemeClr val="tx2"/>
                  </a:solidFill>
                </a:rPr>
                <a:t>Endoscopia </a:t>
              </a:r>
              <a:r>
                <a:rPr lang="it-IT" sz="1200" dirty="0" err="1" smtClean="0">
                  <a:solidFill>
                    <a:schemeClr val="tx2"/>
                  </a:solidFill>
                </a:rPr>
                <a:t>diagn</a:t>
              </a:r>
              <a:r>
                <a:rPr lang="it-IT" sz="1200" dirty="0" smtClean="0">
                  <a:solidFill>
                    <a:schemeClr val="tx2"/>
                  </a:solidFill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smtClean="0">
                  <a:solidFill>
                    <a:schemeClr val="tx2"/>
                  </a:solidFill>
                </a:rPr>
                <a:t>Endoscopia </a:t>
              </a:r>
              <a:r>
                <a:rPr lang="it-IT" sz="1200" dirty="0" err="1" smtClean="0">
                  <a:solidFill>
                    <a:schemeClr val="tx2"/>
                  </a:solidFill>
                </a:rPr>
                <a:t>interv</a:t>
              </a:r>
              <a:r>
                <a:rPr lang="it-IT" sz="1200" dirty="0" smtClean="0">
                  <a:solidFill>
                    <a:schemeClr val="tx2"/>
                  </a:solidFill>
                </a:rPr>
                <a:t>.</a:t>
              </a:r>
              <a:r>
                <a:rPr lang="it-IT" sz="1200" dirty="0" smtClean="0">
                  <a:solidFill>
                    <a:schemeClr val="tx2"/>
                  </a:solidFill>
                </a:rPr>
                <a:t> </a:t>
              </a:r>
            </a:p>
            <a:p>
              <a:pPr>
                <a:spcAft>
                  <a:spcPts val="600"/>
                </a:spcAft>
              </a:pPr>
              <a:endParaRPr lang="it-IT" sz="1200" dirty="0">
                <a:solidFill>
                  <a:schemeClr val="tx2"/>
                </a:solidFill>
              </a:endParaRPr>
            </a:p>
            <a:p>
              <a:pPr>
                <a:spcAft>
                  <a:spcPts val="600"/>
                </a:spcAft>
              </a:pPr>
              <a:endParaRPr lang="it-IT" sz="1200" dirty="0">
                <a:solidFill>
                  <a:schemeClr val="tx2"/>
                </a:solidFill>
              </a:endParaRP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844B2EE-DDEF-FC61-5F6C-EB87C4A90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0802" y="2308030"/>
              <a:ext cx="579408" cy="508337"/>
            </a:xfrm>
            <a:prstGeom prst="rect">
              <a:avLst/>
            </a:prstGeom>
          </p:spPr>
        </p:pic>
        <p:sp>
          <p:nvSpPr>
            <p:cNvPr id="19" name="CasellaDiTesto 13">
              <a:extLst>
                <a:ext uri="{FF2B5EF4-FFF2-40B4-BE49-F238E27FC236}">
                  <a16:creationId xmlns:a16="http://schemas.microsoft.com/office/drawing/2014/main" id="{83FC10EB-7420-5E17-C549-6A0543FEDAC8}"/>
                </a:ext>
              </a:extLst>
            </p:cNvPr>
            <p:cNvSpPr txBox="1"/>
            <p:nvPr/>
          </p:nvSpPr>
          <p:spPr>
            <a:xfrm>
              <a:off x="10216009" y="2990169"/>
              <a:ext cx="1858103" cy="2782266"/>
            </a:xfrm>
            <a:prstGeom prst="rect">
              <a:avLst/>
            </a:prstGeom>
            <a:noFill/>
          </p:spPr>
          <p:txBody>
            <a:bodyPr wrap="none" lIns="54610" tIns="54610" rIns="54610" bIns="54610" rtlCol="0">
              <a:noAutofit/>
            </a:bodyPr>
            <a:lstStyle/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Gestionale LIS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Modulo </a:t>
              </a:r>
              <a:r>
                <a:rPr lang="it-IT" sz="1200" err="1">
                  <a:solidFill>
                    <a:schemeClr val="tx2"/>
                  </a:solidFill>
                </a:rPr>
                <a:t>accett</a:t>
              </a:r>
              <a:r>
                <a:rPr lang="it-IT" sz="1200">
                  <a:solidFill>
                    <a:schemeClr val="tx2"/>
                  </a:solidFill>
                </a:rPr>
                <a:t>. </a:t>
              </a:r>
              <a:r>
                <a:rPr lang="it-IT" sz="1200" err="1">
                  <a:solidFill>
                    <a:schemeClr val="tx2"/>
                  </a:solidFill>
                </a:rPr>
                <a:t>int</a:t>
              </a:r>
              <a:r>
                <a:rPr lang="it-IT" sz="1200">
                  <a:solidFill>
                    <a:schemeClr val="tx2"/>
                  </a:solidFill>
                </a:rPr>
                <a:t>/est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Modulo di </a:t>
              </a:r>
              <a:r>
                <a:rPr lang="it-IT" sz="1200" err="1">
                  <a:solidFill>
                    <a:schemeClr val="tx2"/>
                  </a:solidFill>
                </a:rPr>
                <a:t>appropr</a:t>
              </a:r>
              <a:r>
                <a:rPr lang="it-IT" sz="1200">
                  <a:solidFill>
                    <a:schemeClr val="tx2"/>
                  </a:solidFill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Modulo di genetica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Portale referti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Tracciabilità campioni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Osservatorio </a:t>
              </a:r>
              <a:r>
                <a:rPr lang="it-IT" sz="1200" err="1">
                  <a:solidFill>
                    <a:schemeClr val="tx2"/>
                  </a:solidFill>
                </a:rPr>
                <a:t>epidem</a:t>
              </a:r>
              <a:r>
                <a:rPr lang="it-IT" sz="1200">
                  <a:solidFill>
                    <a:schemeClr val="tx2"/>
                  </a:solidFill>
                </a:rPr>
                <a:t>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it-IT" sz="1200" err="1">
                  <a:solidFill>
                    <a:schemeClr val="tx2"/>
                  </a:solidFill>
                </a:rPr>
                <a:t>Mod.Controllo</a:t>
              </a:r>
              <a:r>
                <a:rPr lang="it-IT" sz="1200">
                  <a:solidFill>
                    <a:schemeClr val="tx2"/>
                  </a:solidFill>
                </a:rPr>
                <a:t> qualità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Magazzino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Cruscotto BI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>
                  <a:solidFill>
                    <a:schemeClr val="tx2"/>
                  </a:solidFill>
                </a:rPr>
                <a:t>Modulo </a:t>
              </a:r>
              <a:r>
                <a:rPr lang="it-IT" sz="1200" err="1">
                  <a:solidFill>
                    <a:schemeClr val="tx2"/>
                  </a:solidFill>
                </a:rPr>
                <a:t>statist</a:t>
              </a:r>
              <a:r>
                <a:rPr lang="it-IT" sz="1200">
                  <a:solidFill>
                    <a:schemeClr val="tx2"/>
                  </a:solidFill>
                </a:rPr>
                <a:t>. e rep.</a:t>
              </a:r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CE69CF9A-5E4F-3F84-10B5-1BE0BE30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5306" y="2308398"/>
              <a:ext cx="502186" cy="507600"/>
            </a:xfrm>
            <a:prstGeom prst="rect">
              <a:avLst/>
            </a:prstGeom>
          </p:spPr>
        </p:pic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AB6DB85-0C26-A375-6DD6-A90175E2E1CA}"/>
                </a:ext>
              </a:extLst>
            </p:cNvPr>
            <p:cNvSpPr/>
            <p:nvPr/>
          </p:nvSpPr>
          <p:spPr>
            <a:xfrm>
              <a:off x="7793585" y="2860062"/>
              <a:ext cx="1908000" cy="3134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216000" rIns="54000" bIns="54000" rtlCol="0" anchor="t"/>
            <a:lstStyle/>
            <a:p>
              <a:pPr marL="171450" marR="0" lvl="0" indent="-1714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it-IT" sz="1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PACS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>
                  <a:solidFill>
                    <a:schemeClr val="tx2"/>
                  </a:solidFill>
                </a:rPr>
                <a:t>Medicina Nucleare</a:t>
              </a:r>
            </a:p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dirty="0" smtClean="0">
                  <a:solidFill>
                    <a:schemeClr val="tx2"/>
                  </a:solidFill>
                </a:rPr>
                <a:t>Radioterapia</a:t>
              </a:r>
              <a:endParaRPr lang="it-IT" sz="1200" dirty="0">
                <a:solidFill>
                  <a:schemeClr val="tx2"/>
                </a:solidFill>
              </a:endParaRPr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8B1F06E9-835C-DF39-EAD1-0C8B03EF9C22}"/>
                </a:ext>
              </a:extLst>
            </p:cNvPr>
            <p:cNvSpPr/>
            <p:nvPr/>
          </p:nvSpPr>
          <p:spPr>
            <a:xfrm>
              <a:off x="7403117" y="2281087"/>
              <a:ext cx="2030400" cy="57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PACS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880FDD0E-2EA3-6BF5-FB9B-31BDC068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9616" y="2308398"/>
              <a:ext cx="426658" cy="507600"/>
            </a:xfrm>
            <a:prstGeom prst="rect">
              <a:avLst/>
            </a:prstGeom>
          </p:spPr>
        </p:pic>
        <p:sp>
          <p:nvSpPr>
            <p:cNvPr id="5" name="Right Triangle 13">
              <a:extLst>
                <a:ext uri="{FF2B5EF4-FFF2-40B4-BE49-F238E27FC236}">
                  <a16:creationId xmlns:a16="http://schemas.microsoft.com/office/drawing/2014/main" id="{6D688AE6-05DA-8A48-532E-53AFE88C1478}"/>
                </a:ext>
              </a:extLst>
            </p:cNvPr>
            <p:cNvSpPr/>
            <p:nvPr/>
          </p:nvSpPr>
          <p:spPr>
            <a:xfrm rot="10800000">
              <a:off x="7403896" y="2856096"/>
              <a:ext cx="398156" cy="36417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ight Triangle 13">
              <a:extLst>
                <a:ext uri="{FF2B5EF4-FFF2-40B4-BE49-F238E27FC236}">
                  <a16:creationId xmlns:a16="http://schemas.microsoft.com/office/drawing/2014/main" id="{BF6870EC-2328-5BE1-0A46-1888F023C972}"/>
                </a:ext>
              </a:extLst>
            </p:cNvPr>
            <p:cNvSpPr/>
            <p:nvPr/>
          </p:nvSpPr>
          <p:spPr>
            <a:xfrm rot="10800000">
              <a:off x="5008172" y="2856095"/>
              <a:ext cx="398156" cy="36417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ight Triangle 13">
              <a:extLst>
                <a:ext uri="{FF2B5EF4-FFF2-40B4-BE49-F238E27FC236}">
                  <a16:creationId xmlns:a16="http://schemas.microsoft.com/office/drawing/2014/main" id="{1D25CC38-2824-6D3C-F43C-D030FC782D46}"/>
                </a:ext>
              </a:extLst>
            </p:cNvPr>
            <p:cNvSpPr/>
            <p:nvPr/>
          </p:nvSpPr>
          <p:spPr>
            <a:xfrm rot="10800000">
              <a:off x="9776451" y="2856096"/>
              <a:ext cx="398156" cy="364177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894459" y="6218182"/>
            <a:ext cx="1085455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2750E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338D"/>
                </a:solidFill>
              </a:rPr>
              <a:t>Analytics + </a:t>
            </a:r>
            <a:r>
              <a:rPr lang="it-IT" dirty="0" err="1" smtClean="0">
                <a:solidFill>
                  <a:srgbClr val="00338D"/>
                </a:solidFill>
              </a:rPr>
              <a:t>Telerefertazione</a:t>
            </a:r>
            <a:r>
              <a:rPr lang="it-IT" dirty="0" smtClean="0">
                <a:solidFill>
                  <a:srgbClr val="00338D"/>
                </a:solidFill>
              </a:rPr>
              <a:t> + Teleconsulto</a:t>
            </a:r>
            <a:endParaRPr lang="it-IT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3072D6-2D9A-A396-4EC1-73A08272C6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1ED6B-0A05-44D7-9208-91571559B6FC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7CDF22F-30B2-7128-7C86-F0CEAA9173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663" y="468313"/>
            <a:ext cx="11128221" cy="454025"/>
          </a:xfrm>
        </p:spPr>
        <p:txBody>
          <a:bodyPr/>
          <a:lstStyle/>
          <a:p>
            <a:pPr defTabSz="914400"/>
            <a:r>
              <a:rPr lang="it-IT" sz="3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AP/Digital </a:t>
            </a:r>
            <a:r>
              <a:rPr lang="it-IT" sz="3200" b="1" dirty="0" err="1">
                <a:solidFill>
                  <a:schemeClr val="tx2"/>
                </a:solidFill>
                <a:latin typeface="+mn-lt"/>
              </a:rPr>
              <a:t>Pathology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OE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TI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it-IT" sz="3200" b="1" dirty="0" smtClean="0">
                <a:latin typeface="+mn-lt"/>
              </a:rPr>
              <a:t>S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SOO</a:t>
            </a:r>
            <a:endParaRPr lang="it-IT" sz="2400" b="1" dirty="0">
              <a:solidFill>
                <a:schemeClr val="tx2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1A8750B-5D07-7802-5504-3090DF40133D}"/>
              </a:ext>
            </a:extLst>
          </p:cNvPr>
          <p:cNvGrpSpPr/>
          <p:nvPr/>
        </p:nvGrpSpPr>
        <p:grpSpPr>
          <a:xfrm>
            <a:off x="1001713" y="2039282"/>
            <a:ext cx="10947247" cy="4242985"/>
            <a:chOff x="1063455" y="1587362"/>
            <a:chExt cx="10947247" cy="447766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B41AD34-E0D6-704F-6303-0B0D6EC5134C}"/>
                </a:ext>
              </a:extLst>
            </p:cNvPr>
            <p:cNvSpPr/>
            <p:nvPr/>
          </p:nvSpPr>
          <p:spPr>
            <a:xfrm>
              <a:off x="1063455" y="1587362"/>
              <a:ext cx="2450952" cy="4477668"/>
            </a:xfrm>
            <a:prstGeom prst="rect">
              <a:avLst/>
            </a:prstGeom>
            <a:gradFill flip="none" rotWithShape="1">
              <a:gsLst>
                <a:gs pos="0">
                  <a:srgbClr val="005CB4">
                    <a:shade val="30000"/>
                    <a:satMod val="115000"/>
                  </a:srgbClr>
                </a:gs>
                <a:gs pos="50000">
                  <a:srgbClr val="005CB4">
                    <a:shade val="67500"/>
                    <a:satMod val="115000"/>
                  </a:srgbClr>
                </a:gs>
                <a:gs pos="100000">
                  <a:srgbClr val="005CB4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A5B4EF4-7246-446C-1192-9E00212A6B5E}"/>
                </a:ext>
              </a:extLst>
            </p:cNvPr>
            <p:cNvSpPr txBox="1"/>
            <p:nvPr/>
          </p:nvSpPr>
          <p:spPr>
            <a:xfrm>
              <a:off x="1183938" y="1866657"/>
              <a:ext cx="1944937" cy="2338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Prodotti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compresi</a:t>
              </a: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nella</a:t>
              </a: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fornitura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L’Appalto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specifico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prevede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la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fornitura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delle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seguenti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soluzioni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ECD43376-A8AE-055A-F3A6-303744077BD3}"/>
                </a:ext>
              </a:extLst>
            </p:cNvPr>
            <p:cNvGrpSpPr/>
            <p:nvPr/>
          </p:nvGrpSpPr>
          <p:grpSpPr>
            <a:xfrm>
              <a:off x="3311099" y="1707037"/>
              <a:ext cx="7470090" cy="1193641"/>
              <a:chOff x="4334538" y="1507503"/>
              <a:chExt cx="6493318" cy="119364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8AB2A-564C-D868-3983-F65259F0E401}"/>
                  </a:ext>
                </a:extLst>
              </p:cNvPr>
              <p:cNvSpPr txBox="1"/>
              <p:nvPr/>
            </p:nvSpPr>
            <p:spPr>
              <a:xfrm>
                <a:off x="5577704" y="1507503"/>
                <a:ext cx="5250152" cy="1193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S.I.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Anatomia</a:t>
                </a:r>
                <a:r>
                  <a:rPr kumimoji="0" lang="en-GB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Patologica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</a:endParaRPr>
              </a:p>
              <a:p>
                <a:pPr marL="285750" indent="-285750">
                  <a:lnSpc>
                    <a:spcPct val="11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it-IT" sz="1500" b="1" dirty="0">
                    <a:solidFill>
                      <a:srgbClr val="003294"/>
                    </a:solidFill>
                    <a:latin typeface="Arial"/>
                  </a:rPr>
                  <a:t>S.I. Digital </a:t>
                </a:r>
                <a:r>
                  <a:rPr lang="it-IT" sz="1500" b="1" dirty="0" err="1">
                    <a:solidFill>
                      <a:srgbClr val="003294"/>
                    </a:solidFill>
                    <a:latin typeface="Arial"/>
                  </a:rPr>
                  <a:t>Pathology</a:t>
                </a:r>
                <a:endParaRPr lang="it-IT" sz="1500" b="1" dirty="0">
                  <a:solidFill>
                    <a:srgbClr val="003294"/>
                  </a:solidFill>
                  <a:latin typeface="Arial"/>
                </a:endParaRPr>
              </a:p>
              <a:p>
                <a:pPr marL="285750" indent="-285750">
                  <a:lnSpc>
                    <a:spcPct val="11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it-IT" sz="1500" b="1" dirty="0" err="1" smtClean="0">
                    <a:solidFill>
                      <a:srgbClr val="003294"/>
                    </a:solidFill>
                    <a:latin typeface="Arial"/>
                  </a:rPr>
                  <a:t>Telepatologia</a:t>
                </a:r>
                <a:endParaRPr lang="it-IT" sz="1500" b="1" dirty="0" smtClean="0">
                  <a:solidFill>
                    <a:srgbClr val="003294"/>
                  </a:solidFill>
                  <a:latin typeface="Arial"/>
                </a:endParaRPr>
              </a:p>
              <a:p>
                <a:pPr marL="285750" indent="-285750">
                  <a:lnSpc>
                    <a:spcPct val="11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it-IT" sz="1500" b="1" dirty="0" smtClean="0">
                    <a:solidFill>
                      <a:srgbClr val="003294"/>
                    </a:solidFill>
                    <a:latin typeface="Arial"/>
                  </a:rPr>
                  <a:t>Integrazione IVD</a:t>
                </a:r>
                <a:endParaRPr lang="en-GB" sz="1500" b="1" dirty="0">
                  <a:solidFill>
                    <a:srgbClr val="003294"/>
                  </a:solidFill>
                  <a:latin typeface="Arial"/>
                </a:endParaRPr>
              </a:p>
            </p:txBody>
          </p:sp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8A052C9-A06F-C078-ABD4-D1F4EFBC0A94}"/>
                  </a:ext>
                </a:extLst>
              </p:cNvPr>
              <p:cNvSpPr/>
              <p:nvPr/>
            </p:nvSpPr>
            <p:spPr>
              <a:xfrm>
                <a:off x="4334538" y="1519616"/>
                <a:ext cx="973995" cy="943994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3D73F712-9B57-56CA-5CC1-6C919B47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856" y="1804756"/>
              <a:ext cx="768634" cy="753363"/>
            </a:xfrm>
            <a:prstGeom prst="rect">
              <a:avLst/>
            </a:prstGeom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5F857A4D-1A1D-8605-C52E-0813A14F8232}"/>
                </a:ext>
              </a:extLst>
            </p:cNvPr>
            <p:cNvGrpSpPr/>
            <p:nvPr/>
          </p:nvGrpSpPr>
          <p:grpSpPr>
            <a:xfrm>
              <a:off x="3311099" y="3334341"/>
              <a:ext cx="7717204" cy="947560"/>
              <a:chOff x="4565135" y="4057769"/>
              <a:chExt cx="8437919" cy="947560"/>
            </a:xfrm>
          </p:grpSpPr>
          <p:sp>
            <p:nvSpPr>
              <p:cNvPr id="22" name="TextBox 49">
                <a:extLst>
                  <a:ext uri="{FF2B5EF4-FFF2-40B4-BE49-F238E27FC236}">
                    <a16:creationId xmlns:a16="http://schemas.microsoft.com/office/drawing/2014/main" id="{5A614EAF-57B6-744C-1B7C-A3D4065D6017}"/>
                  </a:ext>
                </a:extLst>
              </p:cNvPr>
              <p:cNvSpPr txBox="1"/>
              <p:nvPr/>
            </p:nvSpPr>
            <p:spPr>
              <a:xfrm>
                <a:off x="6128872" y="4120249"/>
                <a:ext cx="6874182" cy="885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CCE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Oncologia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lang="en-GB" sz="1500" b="1" dirty="0" err="1">
                    <a:solidFill>
                      <a:srgbClr val="003294"/>
                    </a:solidFill>
                    <a:latin typeface="Arial"/>
                  </a:rPr>
                  <a:t>ed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Onco-Ematologica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</a:endParaRPr>
              </a:p>
              <a:p>
                <a:pPr marL="285750" marR="0" lvl="0" indent="-285750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OOE-Ciclo </a:t>
                </a:r>
                <a:r>
                  <a:rPr lang="en-GB" sz="1500" b="1" dirty="0" err="1">
                    <a:solidFill>
                      <a:srgbClr val="003294"/>
                    </a:solidFill>
                    <a:latin typeface="Arial"/>
                  </a:rPr>
                  <a:t>Farmaco</a:t>
                </a:r>
                <a:endParaRPr lang="en-GB" sz="1500" b="1" dirty="0">
                  <a:solidFill>
                    <a:srgbClr val="003294"/>
                  </a:solidFill>
                  <a:latin typeface="Arial"/>
                </a:endParaRPr>
              </a:p>
              <a:p>
                <a:pPr marL="285750" marR="0" lvl="0" indent="-285750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500" b="1" dirty="0" smtClean="0">
                    <a:solidFill>
                      <a:srgbClr val="003294"/>
                    </a:solidFill>
                    <a:latin typeface="Arial"/>
                  </a:rPr>
                  <a:t>OOE-</a:t>
                </a:r>
                <a:r>
                  <a:rPr lang="en-GB" sz="1500" b="1" dirty="0" err="1" smtClean="0">
                    <a:solidFill>
                      <a:srgbClr val="003294"/>
                    </a:solidFill>
                    <a:latin typeface="Arial"/>
                  </a:rPr>
                  <a:t>Integrazione</a:t>
                </a:r>
                <a:r>
                  <a:rPr lang="en-GB" sz="1500" b="1" dirty="0" smtClean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lang="en-GB" sz="1500" b="1" dirty="0" smtClean="0">
                    <a:solidFill>
                      <a:srgbClr val="003294"/>
                    </a:solidFill>
                    <a:latin typeface="Arial"/>
                  </a:rPr>
                  <a:t>DM</a:t>
                </a:r>
                <a:endParaRPr lang="en-GB" sz="1500" b="1" dirty="0">
                  <a:solidFill>
                    <a:srgbClr val="003294"/>
                  </a:solidFill>
                  <a:latin typeface="Arial"/>
                </a:endParaRPr>
              </a:p>
            </p:txBody>
          </p:sp>
          <p:sp>
            <p:nvSpPr>
              <p:cNvPr id="23" name="Rectangle 51">
                <a:extLst>
                  <a:ext uri="{FF2B5EF4-FFF2-40B4-BE49-F238E27FC236}">
                    <a16:creationId xmlns:a16="http://schemas.microsoft.com/office/drawing/2014/main" id="{C9322904-1424-16AA-98D0-03C14B4EBB0D}"/>
                  </a:ext>
                </a:extLst>
              </p:cNvPr>
              <p:cNvSpPr/>
              <p:nvPr/>
            </p:nvSpPr>
            <p:spPr>
              <a:xfrm>
                <a:off x="4565135" y="4057769"/>
                <a:ext cx="1224160" cy="9439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BD960672-F055-DFD3-E2CC-11411D29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8607" y="3499417"/>
              <a:ext cx="644583" cy="624688"/>
            </a:xfrm>
            <a:prstGeom prst="rect">
              <a:avLst/>
            </a:prstGeom>
          </p:spPr>
        </p:pic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2B30E4F9-36A7-8C36-35D0-9AE7DD815E05}"/>
                </a:ext>
              </a:extLst>
            </p:cNvPr>
            <p:cNvGrpSpPr/>
            <p:nvPr/>
          </p:nvGrpSpPr>
          <p:grpSpPr>
            <a:xfrm>
              <a:off x="3311100" y="4949531"/>
              <a:ext cx="8699602" cy="943994"/>
              <a:chOff x="4198958" y="2445218"/>
              <a:chExt cx="8331780" cy="943994"/>
            </a:xfrm>
          </p:grpSpPr>
          <p:sp>
            <p:nvSpPr>
              <p:cNvPr id="8" name="TextBox 43">
                <a:extLst>
                  <a:ext uri="{FF2B5EF4-FFF2-40B4-BE49-F238E27FC236}">
                    <a16:creationId xmlns:a16="http://schemas.microsoft.com/office/drawing/2014/main" id="{A30BE396-5650-099B-3590-811D6ECB8B61}"/>
                  </a:ext>
                </a:extLst>
              </p:cNvPr>
              <p:cNvSpPr txBox="1"/>
              <p:nvPr/>
            </p:nvSpPr>
            <p:spPr>
              <a:xfrm>
                <a:off x="5656556" y="2486311"/>
                <a:ext cx="6874182" cy="885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CCE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Aree</a:t>
                </a:r>
                <a:r>
                  <a:rPr kumimoji="0" lang="en-GB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 Alta </a:t>
                </a:r>
                <a:r>
                  <a:rPr kumimoji="0" lang="en-GB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Intensità</a:t>
                </a:r>
                <a:r>
                  <a:rPr kumimoji="0" lang="en-GB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 di </a:t>
                </a:r>
                <a:r>
                  <a:rPr kumimoji="0" lang="en-GB" sz="15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3294"/>
                    </a:solidFill>
                    <a:effectLst/>
                    <a:uLnTx/>
                    <a:uFillTx/>
                    <a:latin typeface="Arial"/>
                  </a:rPr>
                  <a:t>Cura</a:t>
                </a:r>
                <a:endParaRPr kumimoji="0" lang="en-GB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500" b="1" dirty="0" smtClean="0">
                    <a:solidFill>
                      <a:srgbClr val="003294"/>
                    </a:solidFill>
                    <a:latin typeface="Arial"/>
                  </a:rPr>
                  <a:t>S.I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. Sale </a:t>
                </a:r>
                <a:r>
                  <a:rPr lang="en-GB" sz="1500" b="1" dirty="0" err="1">
                    <a:solidFill>
                      <a:srgbClr val="003294"/>
                    </a:solidFill>
                    <a:latin typeface="Arial"/>
                  </a:rPr>
                  <a:t>Operatorie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lang="en-GB" sz="1500" b="1" dirty="0" err="1">
                    <a:solidFill>
                      <a:srgbClr val="003294"/>
                    </a:solidFill>
                    <a:latin typeface="Arial"/>
                  </a:rPr>
                  <a:t>ed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lang="en-GB" sz="1500" b="1" dirty="0" err="1">
                    <a:solidFill>
                      <a:srgbClr val="003294"/>
                    </a:solidFill>
                    <a:latin typeface="Arial"/>
                  </a:rPr>
                  <a:t>attività</a:t>
                </a:r>
                <a:r>
                  <a:rPr lang="en-GB" sz="1500" b="1" dirty="0">
                    <a:solidFill>
                      <a:srgbClr val="003294"/>
                    </a:solidFill>
                    <a:latin typeface="Arial"/>
                  </a:rPr>
                  <a:t> </a:t>
                </a:r>
                <a:r>
                  <a:rPr lang="en-GB" sz="1500" b="1" dirty="0" err="1" smtClean="0">
                    <a:solidFill>
                      <a:srgbClr val="003294"/>
                    </a:solidFill>
                    <a:latin typeface="Arial"/>
                  </a:rPr>
                  <a:t>chirurgiche</a:t>
                </a:r>
                <a:endParaRPr lang="en-GB" sz="1500" b="1" dirty="0" smtClean="0">
                  <a:solidFill>
                    <a:srgbClr val="003294"/>
                  </a:solidFill>
                  <a:latin typeface="Arial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500" b="1" dirty="0" err="1" smtClean="0">
                    <a:solidFill>
                      <a:srgbClr val="003294"/>
                    </a:solidFill>
                    <a:latin typeface="Arial"/>
                  </a:rPr>
                  <a:t>Integrazione</a:t>
                </a:r>
                <a:r>
                  <a:rPr lang="en-GB" sz="1500" b="1" dirty="0" smtClean="0">
                    <a:solidFill>
                      <a:srgbClr val="003294"/>
                    </a:solidFill>
                    <a:latin typeface="Arial"/>
                  </a:rPr>
                  <a:t> DM</a:t>
                </a: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4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Rectangle 45">
                <a:extLst>
                  <a:ext uri="{FF2B5EF4-FFF2-40B4-BE49-F238E27FC236}">
                    <a16:creationId xmlns:a16="http://schemas.microsoft.com/office/drawing/2014/main" id="{CB646476-04DF-B49A-AA8E-7CE8EE42BE71}"/>
                  </a:ext>
                </a:extLst>
              </p:cNvPr>
              <p:cNvSpPr/>
              <p:nvPr/>
            </p:nvSpPr>
            <p:spPr>
              <a:xfrm>
                <a:off x="4198958" y="2445218"/>
                <a:ext cx="1073135" cy="943994"/>
              </a:xfrm>
              <a:prstGeom prst="rect">
                <a:avLst/>
              </a:prstGeom>
              <a:solidFill>
                <a:srgbClr val="721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18000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EEB71FED-ABA9-EEAD-214E-6604F67F9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1325" y="5146348"/>
              <a:ext cx="588011" cy="573630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45F650-3AFE-5FFE-12E9-C938B0611458}"/>
              </a:ext>
            </a:extLst>
          </p:cNvPr>
          <p:cNvSpPr txBox="1"/>
          <p:nvPr/>
        </p:nvSpPr>
        <p:spPr>
          <a:xfrm>
            <a:off x="1176237" y="1212236"/>
            <a:ext cx="104495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338D"/>
                </a:solidFill>
              </a:rPr>
              <a:t>I sistemi in oggetto dovranno consentire la consultazione delle informazioni sanitarie costituite presso i vari ES, ovvero la cartella clinica relativa all’episodio clinico in corso, le precedenti, i referti di specialistica ambulatoriale, il patrimonio informativo della diagnostica per immagini, di laboratorio analisi, di Anatomia Patologica e Digital </a:t>
            </a:r>
            <a:r>
              <a:rPr lang="it-IT" sz="1400" dirty="0" err="1">
                <a:solidFill>
                  <a:srgbClr val="00338D"/>
                </a:solidFill>
              </a:rPr>
              <a:t>Pathology</a:t>
            </a:r>
            <a:r>
              <a:rPr lang="it-IT" sz="1400" dirty="0">
                <a:solidFill>
                  <a:srgbClr val="00338D"/>
                </a:solidFill>
              </a:rPr>
              <a:t>, tra le diverse Aziende.</a:t>
            </a:r>
          </a:p>
        </p:txBody>
      </p:sp>
      <p:pic>
        <p:nvPicPr>
          <p:cNvPr id="4" name="Elemento grafico 3" descr="Tiro a segno con riempimento a tinta unita">
            <a:extLst>
              <a:ext uri="{FF2B5EF4-FFF2-40B4-BE49-F238E27FC236}">
                <a16:creationId xmlns:a16="http://schemas.microsoft.com/office/drawing/2014/main" id="{D6B97481-693C-5BCB-A6D5-291A844129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2083" y="1284613"/>
            <a:ext cx="554154" cy="5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9DAA-6A2F-4C48-BC70-2C8B6A93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1" y="451575"/>
            <a:ext cx="11167297" cy="722956"/>
          </a:xfrm>
        </p:spPr>
        <p:txBody>
          <a:bodyPr/>
          <a:lstStyle/>
          <a:p>
            <a:r>
              <a:rPr lang="it-IT" sz="3200" b="1" dirty="0" smtClean="0">
                <a:latin typeface="+mn-lt"/>
              </a:rPr>
              <a:t>AP/Digital </a:t>
            </a:r>
            <a:r>
              <a:rPr lang="it-IT" sz="3200" b="1" dirty="0" err="1" smtClean="0">
                <a:latin typeface="+mn-lt"/>
              </a:rPr>
              <a:t>Path</a:t>
            </a:r>
            <a:r>
              <a:rPr lang="it-IT" sz="3200" b="1" dirty="0" smtClean="0">
                <a:latin typeface="+mn-lt"/>
              </a:rPr>
              <a:t>, OE, TI, SSOO: Perimetro intervento 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 </a:t>
            </a:r>
          </a:p>
        </p:txBody>
      </p:sp>
      <p:pic>
        <p:nvPicPr>
          <p:cNvPr id="39" name="Elemento grafico 38" descr="Tiro a segno con riempimento a tinta unita">
            <a:extLst>
              <a:ext uri="{FF2B5EF4-FFF2-40B4-BE49-F238E27FC236}">
                <a16:creationId xmlns:a16="http://schemas.microsoft.com/office/drawing/2014/main" id="{E8D91769-0897-A9EE-CD4F-32351BDC1F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4420" y="1442545"/>
            <a:ext cx="554154" cy="5541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97" y="1537138"/>
            <a:ext cx="10505866" cy="4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3072D6-2D9A-A396-4EC1-73A08272C6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1ED6B-0A05-44D7-9208-91571559B6FC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7CDF22F-30B2-7128-7C86-F0CEAA9173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5" y="460885"/>
            <a:ext cx="10672390" cy="590550"/>
          </a:xfrm>
        </p:spPr>
        <p:txBody>
          <a:bodyPr/>
          <a:lstStyle/>
          <a:p>
            <a:r>
              <a:rPr lang="it-IT" sz="3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b="1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Sistema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Informativo di Medicina Trasfusionale</a:t>
            </a:r>
            <a:r>
              <a:rPr lang="it-IT" sz="2400" b="1" dirty="0">
                <a:solidFill>
                  <a:schemeClr val="tx2"/>
                </a:solidFill>
                <a:latin typeface="+mn-lt"/>
              </a:rPr>
              <a:t/>
            </a:r>
            <a:br>
              <a:rPr lang="it-IT" sz="2400" b="1" dirty="0">
                <a:solidFill>
                  <a:schemeClr val="tx2"/>
                </a:solidFill>
                <a:latin typeface="+mn-lt"/>
              </a:rPr>
            </a:br>
            <a:endParaRPr lang="it-IT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41AD34-E0D6-704F-6303-0B0D6EC5134C}"/>
              </a:ext>
            </a:extLst>
          </p:cNvPr>
          <p:cNvSpPr/>
          <p:nvPr/>
        </p:nvSpPr>
        <p:spPr>
          <a:xfrm>
            <a:off x="1020169" y="1311963"/>
            <a:ext cx="2450952" cy="4999385"/>
          </a:xfrm>
          <a:prstGeom prst="rect">
            <a:avLst/>
          </a:prstGeom>
          <a:gradFill flip="none" rotWithShape="1">
            <a:gsLst>
              <a:gs pos="0">
                <a:srgbClr val="005CB4">
                  <a:shade val="30000"/>
                  <a:satMod val="115000"/>
                </a:srgbClr>
              </a:gs>
              <a:gs pos="50000">
                <a:srgbClr val="005CB4">
                  <a:shade val="67500"/>
                  <a:satMod val="115000"/>
                </a:srgbClr>
              </a:gs>
              <a:gs pos="100000">
                <a:srgbClr val="005CB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A5B4EF4-7246-446C-1192-9E00212A6B5E}"/>
              </a:ext>
            </a:extLst>
          </p:cNvPr>
          <p:cNvSpPr txBox="1"/>
          <p:nvPr/>
        </p:nvSpPr>
        <p:spPr>
          <a:xfrm>
            <a:off x="1202394" y="1667403"/>
            <a:ext cx="1944937" cy="2629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Prodotti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compresi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fornitura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L’Appalto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specifico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prevede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fornitura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seguenti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soluzioni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8AB2A-564C-D868-3983-F65259F0E401}"/>
              </a:ext>
            </a:extLst>
          </p:cNvPr>
          <p:cNvSpPr txBox="1"/>
          <p:nvPr/>
        </p:nvSpPr>
        <p:spPr>
          <a:xfrm>
            <a:off x="3978096" y="2297372"/>
            <a:ext cx="3111542" cy="171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Portale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donatore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7140AA80-7B43-9F3E-54B7-CAB8890AC7D8}"/>
              </a:ext>
            </a:extLst>
          </p:cNvPr>
          <p:cNvGrpSpPr/>
          <p:nvPr/>
        </p:nvGrpSpPr>
        <p:grpSpPr>
          <a:xfrm>
            <a:off x="3211123" y="2080904"/>
            <a:ext cx="648000" cy="648000"/>
            <a:chOff x="3211123" y="1361222"/>
            <a:chExt cx="788961" cy="693920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8A052C9-A06F-C078-ABD4-D1F4EFBC0A94}"/>
                </a:ext>
              </a:extLst>
            </p:cNvPr>
            <p:cNvSpPr/>
            <p:nvPr/>
          </p:nvSpPr>
          <p:spPr>
            <a:xfrm>
              <a:off x="3211123" y="1361222"/>
              <a:ext cx="788961" cy="6939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1" name="Elemento grafico 40" descr="Cuore con pulsazioni contorno">
              <a:extLst>
                <a:ext uri="{FF2B5EF4-FFF2-40B4-BE49-F238E27FC236}">
                  <a16:creationId xmlns:a16="http://schemas.microsoft.com/office/drawing/2014/main" id="{AFFA7064-B722-23B8-C540-D515D1A2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78597" y="1456884"/>
              <a:ext cx="605371" cy="532446"/>
            </a:xfrm>
            <a:prstGeom prst="rect">
              <a:avLst/>
            </a:prstGeom>
          </p:spPr>
        </p:pic>
      </p:grpSp>
      <p:sp>
        <p:nvSpPr>
          <p:cNvPr id="10" name="TextBox 54">
            <a:extLst>
              <a:ext uri="{FF2B5EF4-FFF2-40B4-BE49-F238E27FC236}">
                <a16:creationId xmlns:a16="http://schemas.microsoft.com/office/drawing/2014/main" id="{DC56C66B-BBD3-3790-E82C-77E8D8B70D91}"/>
              </a:ext>
            </a:extLst>
          </p:cNvPr>
          <p:cNvSpPr txBox="1"/>
          <p:nvPr/>
        </p:nvSpPr>
        <p:spPr>
          <a:xfrm>
            <a:off x="3891648" y="5109838"/>
            <a:ext cx="3111542" cy="544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it-IT" sz="1100" b="1" dirty="0">
                <a:solidFill>
                  <a:srgbClr val="003294"/>
                </a:solidFill>
                <a:latin typeface="Arial"/>
              </a:rPr>
              <a:t>Modulo per la produzione dei flussi verso il SISTRA «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Sistema Informativo dei Servizi Trasfusionali»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0DF2854-D434-0989-B2B5-D7735CFC00F8}"/>
              </a:ext>
            </a:extLst>
          </p:cNvPr>
          <p:cNvGrpSpPr/>
          <p:nvPr/>
        </p:nvGrpSpPr>
        <p:grpSpPr>
          <a:xfrm>
            <a:off x="3211123" y="4940654"/>
            <a:ext cx="648000" cy="648000"/>
            <a:chOff x="3211123" y="5050711"/>
            <a:chExt cx="788961" cy="693920"/>
          </a:xfrm>
        </p:grpSpPr>
        <p:sp>
          <p:nvSpPr>
            <p:cNvPr id="25" name="Rectangle 56">
              <a:extLst>
                <a:ext uri="{FF2B5EF4-FFF2-40B4-BE49-F238E27FC236}">
                  <a16:creationId xmlns:a16="http://schemas.microsoft.com/office/drawing/2014/main" id="{7478B5D9-9AD5-14C9-A6A0-58D98A49BF6A}"/>
                </a:ext>
              </a:extLst>
            </p:cNvPr>
            <p:cNvSpPr/>
            <p:nvPr/>
          </p:nvSpPr>
          <p:spPr>
            <a:xfrm>
              <a:off x="3211123" y="5050711"/>
              <a:ext cx="788961" cy="693920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9" name="Elemento grafico 48" descr="Internet delle cose contorno">
              <a:extLst>
                <a:ext uri="{FF2B5EF4-FFF2-40B4-BE49-F238E27FC236}">
                  <a16:creationId xmlns:a16="http://schemas.microsoft.com/office/drawing/2014/main" id="{5A6B7E27-C0F8-B6F2-EC09-17BEFDF3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03593" y="5143700"/>
              <a:ext cx="616141" cy="541918"/>
            </a:xfrm>
            <a:prstGeom prst="rect">
              <a:avLst/>
            </a:prstGeom>
          </p:spPr>
        </p:pic>
      </p:grpSp>
      <p:sp>
        <p:nvSpPr>
          <p:cNvPr id="8" name="TextBox 43">
            <a:extLst>
              <a:ext uri="{FF2B5EF4-FFF2-40B4-BE49-F238E27FC236}">
                <a16:creationId xmlns:a16="http://schemas.microsoft.com/office/drawing/2014/main" id="{A30BE396-5650-099B-3590-811D6ECB8B61}"/>
              </a:ext>
            </a:extLst>
          </p:cNvPr>
          <p:cNvSpPr txBox="1"/>
          <p:nvPr/>
        </p:nvSpPr>
        <p:spPr>
          <a:xfrm>
            <a:off x="3921228" y="5901006"/>
            <a:ext cx="3111542" cy="171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Integrazioni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Interoperabilità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9E10D9A-4AC8-D73F-23C6-5924C058CD2D}"/>
              </a:ext>
            </a:extLst>
          </p:cNvPr>
          <p:cNvGrpSpPr/>
          <p:nvPr/>
        </p:nvGrpSpPr>
        <p:grpSpPr>
          <a:xfrm>
            <a:off x="3211123" y="5641595"/>
            <a:ext cx="648000" cy="648000"/>
            <a:chOff x="3211123" y="5920989"/>
            <a:chExt cx="789375" cy="719331"/>
          </a:xfrm>
        </p:grpSpPr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CB646476-04DF-B49A-AA8E-7CE8EE42BE71}"/>
                </a:ext>
              </a:extLst>
            </p:cNvPr>
            <p:cNvSpPr/>
            <p:nvPr/>
          </p:nvSpPr>
          <p:spPr>
            <a:xfrm>
              <a:off x="3211123" y="5946400"/>
              <a:ext cx="789375" cy="693920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9" name="Elemento grafico 28" descr="Cicli con persone contorno">
              <a:extLst>
                <a:ext uri="{FF2B5EF4-FFF2-40B4-BE49-F238E27FC236}">
                  <a16:creationId xmlns:a16="http://schemas.microsoft.com/office/drawing/2014/main" id="{5E28E914-C09D-74CC-D89F-8F2241E9C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83469" y="5920989"/>
              <a:ext cx="668040" cy="613183"/>
            </a:xfrm>
            <a:prstGeom prst="rect">
              <a:avLst/>
            </a:prstGeom>
          </p:spPr>
        </p:pic>
      </p:grpSp>
      <p:sp>
        <p:nvSpPr>
          <p:cNvPr id="17" name="TextBox 43">
            <a:extLst>
              <a:ext uri="{FF2B5EF4-FFF2-40B4-BE49-F238E27FC236}">
                <a16:creationId xmlns:a16="http://schemas.microsoft.com/office/drawing/2014/main" id="{B74E0E2A-05C4-8E52-BA2D-2D2FF7814C2C}"/>
              </a:ext>
            </a:extLst>
          </p:cNvPr>
          <p:cNvSpPr txBox="1"/>
          <p:nvPr/>
        </p:nvSpPr>
        <p:spPr>
          <a:xfrm>
            <a:off x="3968935" y="3025723"/>
            <a:ext cx="3111542" cy="357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Modulo per la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gestione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validazioni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sierologica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A7D29598-76F6-7DC8-49B0-F39E6F431BC7}"/>
              </a:ext>
            </a:extLst>
          </p:cNvPr>
          <p:cNvGrpSpPr/>
          <p:nvPr/>
        </p:nvGrpSpPr>
        <p:grpSpPr>
          <a:xfrm>
            <a:off x="3211123" y="2799578"/>
            <a:ext cx="648000" cy="648000"/>
            <a:chOff x="3211123" y="2274631"/>
            <a:chExt cx="788961" cy="693920"/>
          </a:xfrm>
        </p:grpSpPr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C637190B-E1EA-1D67-6693-39281D6AF8D8}"/>
                </a:ext>
              </a:extLst>
            </p:cNvPr>
            <p:cNvSpPr/>
            <p:nvPr/>
          </p:nvSpPr>
          <p:spPr>
            <a:xfrm>
              <a:off x="3211123" y="2274631"/>
              <a:ext cx="788961" cy="693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4743E49D-25C0-1341-3237-03A35CA6F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9066" y="2329786"/>
              <a:ext cx="710528" cy="619482"/>
            </a:xfrm>
            <a:prstGeom prst="rect">
              <a:avLst/>
            </a:prstGeom>
          </p:spPr>
        </p:pic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id="{5C74B078-A4B5-1D91-FEFE-791B288F9E27}"/>
              </a:ext>
            </a:extLst>
          </p:cNvPr>
          <p:cNvSpPr txBox="1"/>
          <p:nvPr/>
        </p:nvSpPr>
        <p:spPr>
          <a:xfrm>
            <a:off x="3976180" y="3692971"/>
            <a:ext cx="3111542" cy="357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Modulo per la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gestione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delle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validazioni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biologiche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NAT “Nucleic Acid Test”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2E43D504-B4CE-FBC4-FEC6-FB0C2C14B27E}"/>
              </a:ext>
            </a:extLst>
          </p:cNvPr>
          <p:cNvGrpSpPr/>
          <p:nvPr/>
        </p:nvGrpSpPr>
        <p:grpSpPr>
          <a:xfrm>
            <a:off x="3211123" y="3513994"/>
            <a:ext cx="648000" cy="648000"/>
            <a:chOff x="3211123" y="3192251"/>
            <a:chExt cx="788961" cy="693920"/>
          </a:xfrm>
        </p:grpSpPr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85F3C18E-5210-6898-BAFE-6F8D79C9B70F}"/>
                </a:ext>
              </a:extLst>
            </p:cNvPr>
            <p:cNvSpPr/>
            <p:nvPr/>
          </p:nvSpPr>
          <p:spPr>
            <a:xfrm>
              <a:off x="3211123" y="3192251"/>
              <a:ext cx="788961" cy="693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A866489A-8DBD-8AFE-4765-A8F14C0C4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1869" y="3254747"/>
              <a:ext cx="679588" cy="605821"/>
            </a:xfrm>
            <a:prstGeom prst="rect">
              <a:avLst/>
            </a:prstGeom>
          </p:spPr>
        </p:pic>
      </p:grpSp>
      <p:sp>
        <p:nvSpPr>
          <p:cNvPr id="22" name="TextBox 49">
            <a:extLst>
              <a:ext uri="{FF2B5EF4-FFF2-40B4-BE49-F238E27FC236}">
                <a16:creationId xmlns:a16="http://schemas.microsoft.com/office/drawing/2014/main" id="{5A614EAF-57B6-744C-1B7C-A3D4065D6017}"/>
              </a:ext>
            </a:extLst>
          </p:cNvPr>
          <p:cNvSpPr txBox="1"/>
          <p:nvPr/>
        </p:nvSpPr>
        <p:spPr>
          <a:xfrm>
            <a:off x="3921228" y="4463949"/>
            <a:ext cx="3111542" cy="357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003294"/>
                </a:solidFill>
                <a:latin typeface="Arial"/>
              </a:rPr>
              <a:t>Modulo per la produzione dei flussi verso la SRC «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32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Struttura Regionale di Coordinamento»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4A028BAE-4645-DBDC-34E1-5C06DEDED037}"/>
              </a:ext>
            </a:extLst>
          </p:cNvPr>
          <p:cNvGrpSpPr/>
          <p:nvPr/>
        </p:nvGrpSpPr>
        <p:grpSpPr>
          <a:xfrm>
            <a:off x="3213039" y="4231967"/>
            <a:ext cx="648000" cy="648000"/>
            <a:chOff x="3213039" y="4138822"/>
            <a:chExt cx="788961" cy="693920"/>
          </a:xfrm>
        </p:grpSpPr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C9322904-1424-16AA-98D0-03C14B4EBB0D}"/>
                </a:ext>
              </a:extLst>
            </p:cNvPr>
            <p:cNvSpPr/>
            <p:nvPr/>
          </p:nvSpPr>
          <p:spPr>
            <a:xfrm>
              <a:off x="3213039" y="4138822"/>
              <a:ext cx="788961" cy="693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793D7B76-964E-2A30-59D4-28FC0D9F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3785" y="4202969"/>
              <a:ext cx="647865" cy="607317"/>
            </a:xfrm>
            <a:prstGeom prst="rect">
              <a:avLst/>
            </a:prstGeom>
          </p:spPr>
        </p:pic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03CFFE62-BCBF-5E26-1E38-C334BEFD8D3F}"/>
              </a:ext>
            </a:extLst>
          </p:cNvPr>
          <p:cNvGrpSpPr/>
          <p:nvPr/>
        </p:nvGrpSpPr>
        <p:grpSpPr>
          <a:xfrm>
            <a:off x="7113002" y="1340515"/>
            <a:ext cx="3908063" cy="2710439"/>
            <a:chOff x="7801802" y="1672457"/>
            <a:chExt cx="5401903" cy="1988040"/>
          </a:xfrm>
        </p:grpSpPr>
        <p:sp>
          <p:nvSpPr>
            <p:cNvPr id="27" name="Rectangle: Diagonal Corners Rounded 56">
              <a:extLst>
                <a:ext uri="{FF2B5EF4-FFF2-40B4-BE49-F238E27FC236}">
                  <a16:creationId xmlns:a16="http://schemas.microsoft.com/office/drawing/2014/main" id="{898B6B20-70EC-11B1-A18E-4A02AC7010AE}"/>
                </a:ext>
              </a:extLst>
            </p:cNvPr>
            <p:cNvSpPr/>
            <p:nvPr/>
          </p:nvSpPr>
          <p:spPr>
            <a:xfrm>
              <a:off x="7941032" y="2230490"/>
              <a:ext cx="5262673" cy="143000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10800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sng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: Diagonal Corners Rounded 57">
              <a:extLst>
                <a:ext uri="{FF2B5EF4-FFF2-40B4-BE49-F238E27FC236}">
                  <a16:creationId xmlns:a16="http://schemas.microsoft.com/office/drawing/2014/main" id="{D459BC78-AC59-D1AD-9DFA-3053CFFF9598}"/>
                </a:ext>
              </a:extLst>
            </p:cNvPr>
            <p:cNvSpPr/>
            <p:nvPr/>
          </p:nvSpPr>
          <p:spPr>
            <a:xfrm>
              <a:off x="7801802" y="1672457"/>
              <a:ext cx="5262673" cy="1903281"/>
            </a:xfrm>
            <a:prstGeom prst="round2DiagRect">
              <a:avLst>
                <a:gd name="adj1" fmla="val 33735"/>
                <a:gd name="adj2" fmla="val 0"/>
              </a:avLst>
            </a:prstGeom>
            <a:solidFill>
              <a:schemeClr val="bg1"/>
            </a:solidFill>
            <a:ln w="12700"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L'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obiettivo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della fornitura è ottenere un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unico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strumento che faciliti il lavoro del personale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sanitario, amministrativo e tecnico, fornendo le funzionalità necessarie per gestire in modo efficiente i dati dei pazienti e delle donazioni/trasfusioni di sangue in modo da garantire la completa 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interoperabilità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 l’</a:t>
              </a: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interscambio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dei dati sull’intero territorio regionale.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E50FF66A-C62C-CEC2-E647-26DAF4DC6779}"/>
              </a:ext>
            </a:extLst>
          </p:cNvPr>
          <p:cNvGrpSpPr/>
          <p:nvPr/>
        </p:nvGrpSpPr>
        <p:grpSpPr>
          <a:xfrm>
            <a:off x="6646740" y="1330325"/>
            <a:ext cx="900000" cy="826096"/>
            <a:chOff x="7316823" y="2755536"/>
            <a:chExt cx="900000" cy="826096"/>
          </a:xfrm>
        </p:grpSpPr>
        <p:sp>
          <p:nvSpPr>
            <p:cNvPr id="32" name="Oval 60">
              <a:extLst>
                <a:ext uri="{FF2B5EF4-FFF2-40B4-BE49-F238E27FC236}">
                  <a16:creationId xmlns:a16="http://schemas.microsoft.com/office/drawing/2014/main" id="{4C93A7FD-6211-0D69-06C3-037D871BC8B5}"/>
                </a:ext>
              </a:extLst>
            </p:cNvPr>
            <p:cNvSpPr/>
            <p:nvPr/>
          </p:nvSpPr>
          <p:spPr>
            <a:xfrm>
              <a:off x="7316823" y="2755536"/>
              <a:ext cx="900000" cy="826096"/>
            </a:xfrm>
            <a:prstGeom prst="ellipse">
              <a:avLst/>
            </a:prstGeom>
            <a:solidFill>
              <a:srgbClr val="00338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61">
              <a:extLst>
                <a:ext uri="{FF2B5EF4-FFF2-40B4-BE49-F238E27FC236}">
                  <a16:creationId xmlns:a16="http://schemas.microsoft.com/office/drawing/2014/main" id="{233E1A98-8493-C5A2-BEBC-3255B6827522}"/>
                </a:ext>
              </a:extLst>
            </p:cNvPr>
            <p:cNvSpPr/>
            <p:nvPr/>
          </p:nvSpPr>
          <p:spPr>
            <a:xfrm>
              <a:off x="7366755" y="2801298"/>
              <a:ext cx="792001" cy="72696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2" name="Elemento grafico 41" descr="Tiro a segno con riempimento a tinta unita">
              <a:extLst>
                <a:ext uri="{FF2B5EF4-FFF2-40B4-BE49-F238E27FC236}">
                  <a16:creationId xmlns:a16="http://schemas.microsoft.com/office/drawing/2014/main" id="{46C1AE86-62B0-BBAB-83DA-D65C5FF0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485677" y="2874277"/>
              <a:ext cx="554154" cy="554154"/>
            </a:xfrm>
            <a:prstGeom prst="rect">
              <a:avLst/>
            </a:prstGeom>
          </p:spPr>
        </p:pic>
      </p:grpSp>
      <p:sp>
        <p:nvSpPr>
          <p:cNvPr id="46" name="Rectangle 51">
            <a:extLst>
              <a:ext uri="{FF2B5EF4-FFF2-40B4-BE49-F238E27FC236}">
                <a16:creationId xmlns:a16="http://schemas.microsoft.com/office/drawing/2014/main" id="{7A01855C-25C7-3DA8-3E5B-F6AAB76AA31A}"/>
              </a:ext>
            </a:extLst>
          </p:cNvPr>
          <p:cNvSpPr/>
          <p:nvPr/>
        </p:nvSpPr>
        <p:spPr>
          <a:xfrm>
            <a:off x="3239018" y="1338566"/>
            <a:ext cx="648000" cy="648000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" name="Group 229">
            <a:extLst>
              <a:ext uri="{FF2B5EF4-FFF2-40B4-BE49-F238E27FC236}">
                <a16:creationId xmlns:a16="http://schemas.microsoft.com/office/drawing/2014/main" id="{CE9F1251-C776-8C9C-50F5-D1DF332AEF99}"/>
              </a:ext>
            </a:extLst>
          </p:cNvPr>
          <p:cNvGrpSpPr>
            <a:grpSpLocks noChangeAspect="1"/>
          </p:cNvGrpSpPr>
          <p:nvPr/>
        </p:nvGrpSpPr>
        <p:grpSpPr>
          <a:xfrm>
            <a:off x="3459620" y="1492642"/>
            <a:ext cx="216000" cy="359630"/>
            <a:chOff x="4856163" y="1944924"/>
            <a:chExt cx="307975" cy="512763"/>
          </a:xfrm>
          <a:solidFill>
            <a:schemeClr val="bg1"/>
          </a:solidFill>
        </p:grpSpPr>
        <p:sp>
          <p:nvSpPr>
            <p:cNvPr id="48" name="Freeform 96">
              <a:extLst>
                <a:ext uri="{FF2B5EF4-FFF2-40B4-BE49-F238E27FC236}">
                  <a16:creationId xmlns:a16="http://schemas.microsoft.com/office/drawing/2014/main" id="{EB37D669-661B-1873-0F6E-43320FE6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1944924"/>
              <a:ext cx="307975" cy="512763"/>
            </a:xfrm>
            <a:custGeom>
              <a:avLst/>
              <a:gdLst/>
              <a:ahLst/>
              <a:cxnLst>
                <a:cxn ang="0">
                  <a:pos x="97" y="112"/>
                </a:cxn>
                <a:cxn ang="0">
                  <a:pos x="48" y="161"/>
                </a:cxn>
                <a:cxn ang="0">
                  <a:pos x="0" y="112"/>
                </a:cxn>
                <a:cxn ang="0">
                  <a:pos x="48" y="0"/>
                </a:cxn>
                <a:cxn ang="0">
                  <a:pos x="97" y="112"/>
                </a:cxn>
              </a:cxnLst>
              <a:rect l="0" t="0" r="r" b="b"/>
              <a:pathLst>
                <a:path w="97" h="161">
                  <a:moveTo>
                    <a:pt x="97" y="112"/>
                  </a:moveTo>
                  <a:cubicBezTo>
                    <a:pt x="97" y="139"/>
                    <a:pt x="75" y="161"/>
                    <a:pt x="48" y="161"/>
                  </a:cubicBezTo>
                  <a:cubicBezTo>
                    <a:pt x="21" y="161"/>
                    <a:pt x="0" y="139"/>
                    <a:pt x="0" y="112"/>
                  </a:cubicBezTo>
                  <a:cubicBezTo>
                    <a:pt x="0" y="86"/>
                    <a:pt x="36" y="65"/>
                    <a:pt x="48" y="0"/>
                  </a:cubicBezTo>
                  <a:cubicBezTo>
                    <a:pt x="62" y="66"/>
                    <a:pt x="97" y="82"/>
                    <a:pt x="97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D8E7C9EB-1FC4-5FF0-8BB5-CBBF7A58F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2294174"/>
              <a:ext cx="95250" cy="1031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8" y="24"/>
                </a:cxn>
                <a:cxn ang="0">
                  <a:pos x="25" y="32"/>
                </a:cxn>
                <a:cxn ang="0">
                  <a:pos x="30" y="28"/>
                </a:cxn>
                <a:cxn ang="0">
                  <a:pos x="26" y="23"/>
                </a:cxn>
                <a:cxn ang="0">
                  <a:pos x="14" y="18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5" y="1"/>
                </a:cxn>
                <a:cxn ang="0">
                  <a:pos x="0" y="5"/>
                </a:cxn>
              </a:cxnLst>
              <a:rect l="0" t="0" r="r" b="b"/>
              <a:pathLst>
                <a:path w="30" h="32">
                  <a:moveTo>
                    <a:pt x="0" y="5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14"/>
                    <a:pt x="3" y="20"/>
                    <a:pt x="8" y="24"/>
                  </a:cubicBezTo>
                  <a:cubicBezTo>
                    <a:pt x="12" y="29"/>
                    <a:pt x="18" y="31"/>
                    <a:pt x="25" y="32"/>
                  </a:cubicBezTo>
                  <a:cubicBezTo>
                    <a:pt x="28" y="32"/>
                    <a:pt x="30" y="30"/>
                    <a:pt x="30" y="28"/>
                  </a:cubicBezTo>
                  <a:cubicBezTo>
                    <a:pt x="30" y="25"/>
                    <a:pt x="28" y="23"/>
                    <a:pt x="26" y="23"/>
                  </a:cubicBezTo>
                  <a:cubicBezTo>
                    <a:pt x="21" y="23"/>
                    <a:pt x="17" y="21"/>
                    <a:pt x="14" y="18"/>
                  </a:cubicBezTo>
                  <a:cubicBezTo>
                    <a:pt x="11" y="15"/>
                    <a:pt x="9" y="11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TextBox 6">
            <a:extLst>
              <a:ext uri="{FF2B5EF4-FFF2-40B4-BE49-F238E27FC236}">
                <a16:creationId xmlns:a16="http://schemas.microsoft.com/office/drawing/2014/main" id="{3164DF40-F1A0-4BFE-431A-2DDCADD540A0}"/>
              </a:ext>
            </a:extLst>
          </p:cNvPr>
          <p:cNvSpPr txBox="1"/>
          <p:nvPr/>
        </p:nvSpPr>
        <p:spPr>
          <a:xfrm>
            <a:off x="3968935" y="1644230"/>
            <a:ext cx="3111542" cy="171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3294"/>
                </a:solidFill>
                <a:latin typeface="Arial"/>
              </a:rPr>
              <a:t>S.I. </a:t>
            </a:r>
            <a:r>
              <a:rPr lang="en-GB" sz="1100" b="1" dirty="0" err="1">
                <a:solidFill>
                  <a:srgbClr val="003294"/>
                </a:solidFill>
                <a:latin typeface="Arial"/>
              </a:rPr>
              <a:t>Medicina</a:t>
            </a:r>
            <a:r>
              <a:rPr lang="en-GB" sz="1100" b="1" dirty="0">
                <a:solidFill>
                  <a:srgbClr val="003294"/>
                </a:solidFill>
                <a:latin typeface="Arial"/>
              </a:rPr>
              <a:t> </a:t>
            </a:r>
            <a:r>
              <a:rPr lang="en-GB" sz="1100" b="1" dirty="0" err="1">
                <a:solidFill>
                  <a:srgbClr val="003294"/>
                </a:solidFill>
                <a:latin typeface="Arial"/>
              </a:rPr>
              <a:t>Trasfusionale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32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50FD4-B213-4E68-9609-8AAB5D42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60145"/>
            <a:ext cx="11223624" cy="886049"/>
          </a:xfrm>
        </p:spPr>
        <p:txBody>
          <a:bodyPr/>
          <a:lstStyle/>
          <a:p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Cronoprogramma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CCE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(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ricovero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e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</a:rPr>
              <a:t>ambulatoriale), </a:t>
            </a:r>
            <a:r>
              <a:rPr lang="it-IT" sz="3200" b="1" dirty="0">
                <a:solidFill>
                  <a:schemeClr val="tx2"/>
                </a:solidFill>
              </a:rPr>
              <a:t>RIS-CIS-EIS-PACS e </a:t>
            </a:r>
            <a:r>
              <a:rPr lang="it-IT" sz="3200" b="1" dirty="0" smtClean="0">
                <a:solidFill>
                  <a:schemeClr val="tx2"/>
                </a:solidFill>
              </a:rPr>
              <a:t>LIS, </a:t>
            </a:r>
            <a:r>
              <a:rPr lang="it-IT" sz="3200" b="1" dirty="0">
                <a:solidFill>
                  <a:schemeClr val="tx2"/>
                </a:solidFill>
              </a:rPr>
              <a:t>AP/Digital </a:t>
            </a:r>
            <a:r>
              <a:rPr lang="it-IT" sz="3200" b="1" dirty="0" err="1" smtClean="0">
                <a:solidFill>
                  <a:schemeClr val="tx2"/>
                </a:solidFill>
              </a:rPr>
              <a:t>Path</a:t>
            </a:r>
            <a:r>
              <a:rPr lang="it-IT" sz="3200" b="1" dirty="0" smtClean="0">
                <a:solidFill>
                  <a:schemeClr val="tx2"/>
                </a:solidFill>
              </a:rPr>
              <a:t>, OE,TI</a:t>
            </a:r>
            <a:r>
              <a:rPr lang="it-IT" sz="3200" b="1" dirty="0">
                <a:solidFill>
                  <a:schemeClr val="tx2"/>
                </a:solidFill>
              </a:rPr>
              <a:t>, </a:t>
            </a:r>
            <a:r>
              <a:rPr lang="it-IT" sz="3200" b="1" dirty="0" smtClean="0">
                <a:solidFill>
                  <a:schemeClr val="tx2"/>
                </a:solidFill>
              </a:rPr>
              <a:t>SSOO, MT</a:t>
            </a:r>
            <a:endParaRPr lang="it-IT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3209C6E5-FF90-23A0-9C78-0EA452EE6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43869"/>
              </p:ext>
            </p:extLst>
          </p:nvPr>
        </p:nvGraphicFramePr>
        <p:xfrm>
          <a:off x="2697814" y="1874856"/>
          <a:ext cx="74161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30">
                  <a:extLst>
                    <a:ext uri="{9D8B030D-6E8A-4147-A177-3AD203B41FA5}">
                      <a16:colId xmlns:a16="http://schemas.microsoft.com/office/drawing/2014/main" val="124371255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53431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243770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51549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7226866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001034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5384759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14126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687211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1959117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955748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481815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749186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00409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829031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5322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069092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569864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57862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099554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5111162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087561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430862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7982123"/>
                    </a:ext>
                  </a:extLst>
                </a:gridCol>
              </a:tblGrid>
              <a:tr h="385406"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chemeClr val="tx2"/>
                          </a:solidFill>
                        </a:rPr>
                        <a:t>Attività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spc="-15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17883"/>
                  </a:ext>
                </a:extLst>
              </a:tr>
            </a:tbl>
          </a:graphicData>
        </a:graphic>
      </p:graphicFrame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F48A869B-92BE-61FE-2F98-271D0FAB2714}"/>
              </a:ext>
            </a:extLst>
          </p:cNvPr>
          <p:cNvSpPr txBox="1">
            <a:spLocks/>
          </p:cNvSpPr>
          <p:nvPr/>
        </p:nvSpPr>
        <p:spPr>
          <a:xfrm>
            <a:off x="1751410" y="3206949"/>
            <a:ext cx="1698940" cy="2054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Dispiegamento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73F46340-C8EA-66A3-9CD4-BD64758C3C31}"/>
              </a:ext>
            </a:extLst>
          </p:cNvPr>
          <p:cNvSpPr txBox="1">
            <a:spLocks/>
          </p:cNvSpPr>
          <p:nvPr/>
        </p:nvSpPr>
        <p:spPr>
          <a:xfrm>
            <a:off x="1744937" y="2323292"/>
            <a:ext cx="1711886" cy="33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Assessment, Progetto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esecutivo</a:t>
            </a: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804B93A-0966-DB7D-9BCD-B7A28F77CCF0}"/>
              </a:ext>
            </a:extLst>
          </p:cNvPr>
          <p:cNvSpPr txBox="1">
            <a:spLocks/>
          </p:cNvSpPr>
          <p:nvPr/>
        </p:nvSpPr>
        <p:spPr>
          <a:xfrm>
            <a:off x="1744937" y="2719608"/>
            <a:ext cx="1711886" cy="33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Ambiente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test/ prod., piano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collaudo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prog.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aziendali</a:t>
            </a: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F1C5F6-CA02-79B1-3D2D-7885E80D0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00853"/>
              </p:ext>
            </p:extLst>
          </p:nvPr>
        </p:nvGraphicFramePr>
        <p:xfrm>
          <a:off x="3525968" y="2322222"/>
          <a:ext cx="1145275" cy="1634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6FE99ED-C5EC-0ADF-2C4F-0FD594778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22617"/>
              </p:ext>
            </p:extLst>
          </p:nvPr>
        </p:nvGraphicFramePr>
        <p:xfrm>
          <a:off x="4671154" y="2322222"/>
          <a:ext cx="1431590" cy="1634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8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20748281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057C8B8-7E0A-8B8E-7B89-847D440A0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14199"/>
              </p:ext>
            </p:extLst>
          </p:nvPr>
        </p:nvGraphicFramePr>
        <p:xfrm>
          <a:off x="6107918" y="2320941"/>
          <a:ext cx="1431594" cy="1634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852977014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281F640-2F03-AF9C-EF92-6D5944F7B576}"/>
              </a:ext>
            </a:extLst>
          </p:cNvPr>
          <p:cNvGraphicFramePr>
            <a:graphicFrameLocks noGrp="1"/>
          </p:cNvGraphicFramePr>
          <p:nvPr/>
        </p:nvGraphicFramePr>
        <p:xfrm>
          <a:off x="7544686" y="2319660"/>
          <a:ext cx="1431594" cy="1634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232104183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965E4E-A97A-020F-84BB-6A82624B547E}"/>
              </a:ext>
            </a:extLst>
          </p:cNvPr>
          <p:cNvSpPr txBox="1"/>
          <p:nvPr/>
        </p:nvSpPr>
        <p:spPr>
          <a:xfrm>
            <a:off x="6514485" y="1161229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9653D3-784B-97D5-2E7F-5DF270425FA8}"/>
              </a:ext>
            </a:extLst>
          </p:cNvPr>
          <p:cNvSpPr/>
          <p:nvPr/>
        </p:nvSpPr>
        <p:spPr>
          <a:xfrm>
            <a:off x="3200967" y="1602228"/>
            <a:ext cx="3388225" cy="1956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7AB7C-314B-303E-55B6-F6E5F962720C}"/>
              </a:ext>
            </a:extLst>
          </p:cNvPr>
          <p:cNvSpPr txBox="1"/>
          <p:nvPr/>
        </p:nvSpPr>
        <p:spPr>
          <a:xfrm>
            <a:off x="4675649" y="1621955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graphicFrame>
        <p:nvGraphicFramePr>
          <p:cNvPr id="4" name="Table 22">
            <a:extLst>
              <a:ext uri="{FF2B5EF4-FFF2-40B4-BE49-F238E27FC236}">
                <a16:creationId xmlns:a16="http://schemas.microsoft.com/office/drawing/2014/main" id="{1BA1E0FC-9ADB-8D9C-01A2-648527A2C6AE}"/>
              </a:ext>
            </a:extLst>
          </p:cNvPr>
          <p:cNvGraphicFramePr>
            <a:graphicFrameLocks noGrp="1"/>
          </p:cNvGraphicFramePr>
          <p:nvPr/>
        </p:nvGraphicFramePr>
        <p:xfrm>
          <a:off x="8976187" y="2319660"/>
          <a:ext cx="1145276" cy="1634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8E48EE72-02B2-5054-5818-FB8E0C9D4265}"/>
              </a:ext>
            </a:extLst>
          </p:cNvPr>
          <p:cNvGraphicFramePr>
            <a:graphicFrameLocks noGrp="1"/>
          </p:cNvGraphicFramePr>
          <p:nvPr/>
        </p:nvGraphicFramePr>
        <p:xfrm>
          <a:off x="3513021" y="3957142"/>
          <a:ext cx="1145275" cy="1226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133D4B54-FEF7-B159-3E26-815E0D8846E6}"/>
              </a:ext>
            </a:extLst>
          </p:cNvPr>
          <p:cNvGraphicFramePr>
            <a:graphicFrameLocks noGrp="1"/>
          </p:cNvGraphicFramePr>
          <p:nvPr/>
        </p:nvGraphicFramePr>
        <p:xfrm>
          <a:off x="4664197" y="3957142"/>
          <a:ext cx="1431594" cy="1226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</a:tbl>
          </a:graphicData>
        </a:graphic>
      </p:graphicFrame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D3E4DA32-1D50-ED32-18D9-FC3E0226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84978"/>
              </p:ext>
            </p:extLst>
          </p:nvPr>
        </p:nvGraphicFramePr>
        <p:xfrm>
          <a:off x="6096000" y="3957142"/>
          <a:ext cx="1431594" cy="1226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</a:tbl>
          </a:graphicData>
        </a:graphic>
      </p:graphicFrame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0562C5AB-7FE8-949F-EF92-FC39DF09B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25348"/>
              </p:ext>
            </p:extLst>
          </p:nvPr>
        </p:nvGraphicFramePr>
        <p:xfrm>
          <a:off x="7527803" y="3957142"/>
          <a:ext cx="1431594" cy="1226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</a:tbl>
          </a:graphicData>
        </a:graphic>
      </p:graphicFrame>
      <p:graphicFrame>
        <p:nvGraphicFramePr>
          <p:cNvPr id="17" name="Table 22">
            <a:extLst>
              <a:ext uri="{FF2B5EF4-FFF2-40B4-BE49-F238E27FC236}">
                <a16:creationId xmlns:a16="http://schemas.microsoft.com/office/drawing/2014/main" id="{1D5E0D4E-9F32-42FD-090D-B6FDED90D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69313"/>
              </p:ext>
            </p:extLst>
          </p:nvPr>
        </p:nvGraphicFramePr>
        <p:xfrm>
          <a:off x="8959010" y="3957142"/>
          <a:ext cx="1145276" cy="1226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57748"/>
                  </a:ext>
                </a:extLst>
              </a:tr>
            </a:tbl>
          </a:graphicData>
        </a:graphic>
      </p:graphicFrame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91863B10-05FE-45F6-5C65-78BD1D86108F}"/>
              </a:ext>
            </a:extLst>
          </p:cNvPr>
          <p:cNvSpPr/>
          <p:nvPr/>
        </p:nvSpPr>
        <p:spPr>
          <a:xfrm>
            <a:off x="6736383" y="1595936"/>
            <a:ext cx="3338086" cy="1956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913F6BA8-6A2E-5736-594E-1477DBC44EE4}"/>
              </a:ext>
            </a:extLst>
          </p:cNvPr>
          <p:cNvSpPr txBox="1"/>
          <p:nvPr/>
        </p:nvSpPr>
        <p:spPr>
          <a:xfrm>
            <a:off x="8185996" y="1621955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19A0874-9CEB-C721-3D6F-3DB7E68A6D8E}"/>
              </a:ext>
            </a:extLst>
          </p:cNvPr>
          <p:cNvSpPr txBox="1">
            <a:spLocks/>
          </p:cNvSpPr>
          <p:nvPr/>
        </p:nvSpPr>
        <p:spPr>
          <a:xfrm>
            <a:off x="1751410" y="3613260"/>
            <a:ext cx="1698940" cy="2054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Dispiegamento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C9A1D40-E7D0-0ED7-6B5E-76F3B23EA89E}"/>
              </a:ext>
            </a:extLst>
          </p:cNvPr>
          <p:cNvSpPr txBox="1">
            <a:spLocks/>
          </p:cNvSpPr>
          <p:nvPr/>
        </p:nvSpPr>
        <p:spPr>
          <a:xfrm>
            <a:off x="1751410" y="4029509"/>
            <a:ext cx="1698940" cy="20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Dispiegamento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III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A01792F6-E55E-6054-DC80-FF0764E76FD2}"/>
              </a:ext>
            </a:extLst>
          </p:cNvPr>
          <p:cNvSpPr txBox="1">
            <a:spLocks/>
          </p:cNvSpPr>
          <p:nvPr/>
        </p:nvSpPr>
        <p:spPr>
          <a:xfrm>
            <a:off x="1751410" y="4403508"/>
            <a:ext cx="1698940" cy="33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Consolidamento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collaudo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9ED631E-2160-63D3-89B1-B667556975D8}"/>
              </a:ext>
            </a:extLst>
          </p:cNvPr>
          <p:cNvSpPr txBox="1">
            <a:spLocks/>
          </p:cNvSpPr>
          <p:nvPr/>
        </p:nvSpPr>
        <p:spPr>
          <a:xfrm>
            <a:off x="1751410" y="4830523"/>
            <a:ext cx="1698940" cy="241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Termine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contratto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24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mesi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0389ACB-B3F1-4917-B43B-C9E07262F137}"/>
              </a:ext>
            </a:extLst>
          </p:cNvPr>
          <p:cNvSpPr txBox="1"/>
          <p:nvPr/>
        </p:nvSpPr>
        <p:spPr>
          <a:xfrm>
            <a:off x="603212" y="488318"/>
            <a:ext cx="10987126" cy="746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schemeClr val="tx2"/>
                </a:solidFill>
                <a:ea typeface="+mj-ea"/>
                <a:cs typeface="+mj-cs"/>
              </a:rPr>
              <a:t>M1C2 - 3.1.4 Digitalizzazione, innovazione e competitività del sistema produttivo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2AC043A-B93A-482E-9F1C-6C938AFB5AF3}"/>
              </a:ext>
            </a:extLst>
          </p:cNvPr>
          <p:cNvSpPr/>
          <p:nvPr/>
        </p:nvSpPr>
        <p:spPr>
          <a:xfrm>
            <a:off x="1523899" y="1901957"/>
            <a:ext cx="3613353" cy="286785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Fornitura di servizi di connettività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banda ultra-larga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presso strutture del servizio sanitario pubblico sul territorio italiano, compresa la fornitura e posa in opera della rete di accesso e di servizi di gestione e manutenzione. L’intervento ha lo scopo di fornire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connettività con velocità simmetrica, a partire da 1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Gbit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 fino a 10Gbit/s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 tutte le strutture del servizio sanitario </a:t>
            </a:r>
            <a:r>
              <a:rPr kumimoji="0" lang="it-IT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nazionale.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F4CB8E-3F66-43EE-9DB5-1EFE6AD783EA}"/>
              </a:ext>
            </a:extLst>
          </p:cNvPr>
          <p:cNvGrpSpPr/>
          <p:nvPr/>
        </p:nvGrpSpPr>
        <p:grpSpPr>
          <a:xfrm>
            <a:off x="6130907" y="1473018"/>
            <a:ext cx="5459431" cy="720000"/>
            <a:chOff x="6170721" y="1473018"/>
            <a:chExt cx="5459431" cy="720000"/>
          </a:xfrm>
        </p:grpSpPr>
        <p:sp>
          <p:nvSpPr>
            <p:cNvPr id="27" name="Rettangolo con angoli arrotondati 6">
              <a:extLst>
                <a:ext uri="{FF2B5EF4-FFF2-40B4-BE49-F238E27FC236}">
                  <a16:creationId xmlns:a16="http://schemas.microsoft.com/office/drawing/2014/main" id="{4D7D779D-64D0-48A3-BB9B-E09ECAD3722A}"/>
                </a:ext>
              </a:extLst>
            </p:cNvPr>
            <p:cNvSpPr/>
            <p:nvPr/>
          </p:nvSpPr>
          <p:spPr>
            <a:xfrm>
              <a:off x="6427423" y="1547267"/>
              <a:ext cx="5202729" cy="571501"/>
            </a:xfrm>
            <a:prstGeom prst="roundRect">
              <a:avLst/>
            </a:prstGeom>
            <a:solidFill>
              <a:srgbClr val="1E49E2">
                <a:alpha val="35000"/>
              </a:srgbClr>
            </a:solidFill>
            <a:ln w="25400">
              <a:solidFill>
                <a:srgbClr val="1E49E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539750">
                <a:defRPr/>
              </a:pPr>
              <a:r>
                <a:rPr lang="it-IT" sz="1200" b="1" dirty="0">
                  <a:solidFill>
                    <a:prstClr val="white"/>
                  </a:solidFill>
                  <a:latin typeface="Arial"/>
                </a:rPr>
                <a:t>Servizi di connettività dati (VPN e accesso ad Internet) e di collegamento punto-punto tra sedi</a:t>
              </a:r>
            </a:p>
          </p:txBody>
        </p:sp>
        <p:sp>
          <p:nvSpPr>
            <p:cNvPr id="28" name="Ovale 7">
              <a:extLst>
                <a:ext uri="{FF2B5EF4-FFF2-40B4-BE49-F238E27FC236}">
                  <a16:creationId xmlns:a16="http://schemas.microsoft.com/office/drawing/2014/main" id="{C69E85E4-62E4-4068-87BC-A6556D5C57F9}"/>
                </a:ext>
              </a:extLst>
            </p:cNvPr>
            <p:cNvSpPr/>
            <p:nvPr/>
          </p:nvSpPr>
          <p:spPr>
            <a:xfrm>
              <a:off x="6170721" y="1473018"/>
              <a:ext cx="684811" cy="72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47B19A1-90FC-412B-8CAF-FD1F96CDDA75}"/>
              </a:ext>
            </a:extLst>
          </p:cNvPr>
          <p:cNvGrpSpPr/>
          <p:nvPr/>
        </p:nvGrpSpPr>
        <p:grpSpPr>
          <a:xfrm>
            <a:off x="6130907" y="2430111"/>
            <a:ext cx="5450738" cy="720000"/>
            <a:chOff x="1931598" y="2412156"/>
            <a:chExt cx="573082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707F0C09-FA6C-4007-8980-DE5CB847D443}"/>
                </a:ext>
              </a:extLst>
            </p:cNvPr>
            <p:cNvSpPr/>
            <p:nvPr/>
          </p:nvSpPr>
          <p:spPr>
            <a:xfrm>
              <a:off x="2192351" y="2486406"/>
              <a:ext cx="5470071" cy="571501"/>
            </a:xfrm>
            <a:prstGeom prst="roundRect">
              <a:avLst/>
            </a:prstGeom>
            <a:solidFill>
              <a:srgbClr val="1E49E2">
                <a:alpha val="35000"/>
              </a:srgbClr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539750">
                <a:defRPr/>
              </a:pPr>
              <a:r>
                <a:rPr lang="it-IT" sz="1200" b="1" dirty="0">
                  <a:solidFill>
                    <a:prstClr val="white"/>
                  </a:solidFill>
                  <a:latin typeface="Arial"/>
                </a:rPr>
                <a:t>Fornitura in opera di apparati di utente e del cablaggio interno alla struttura sanitaria fino alla CPE, compresa la fornitura in opera dei cavi, tubi e materiali di posa; 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E784D91-D7FE-49A5-A169-DE312D00A5EB}"/>
                </a:ext>
              </a:extLst>
            </p:cNvPr>
            <p:cNvSpPr/>
            <p:nvPr/>
          </p:nvSpPr>
          <p:spPr>
            <a:xfrm>
              <a:off x="1931598" y="2412156"/>
              <a:ext cx="720000" cy="72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uppo 16">
            <a:extLst>
              <a:ext uri="{FF2B5EF4-FFF2-40B4-BE49-F238E27FC236}">
                <a16:creationId xmlns:a16="http://schemas.microsoft.com/office/drawing/2014/main" id="{D20712B9-A072-4F1E-8B91-2648C4326E8D}"/>
              </a:ext>
            </a:extLst>
          </p:cNvPr>
          <p:cNvGrpSpPr/>
          <p:nvPr/>
        </p:nvGrpSpPr>
        <p:grpSpPr>
          <a:xfrm>
            <a:off x="6130907" y="3387204"/>
            <a:ext cx="5450739" cy="720000"/>
            <a:chOff x="1931598" y="2412156"/>
            <a:chExt cx="5730825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Rettangolo con angoli arrotondati 6">
              <a:extLst>
                <a:ext uri="{FF2B5EF4-FFF2-40B4-BE49-F238E27FC236}">
                  <a16:creationId xmlns:a16="http://schemas.microsoft.com/office/drawing/2014/main" id="{CD2D0AD8-B8CC-4DFB-BABA-25904F811A77}"/>
                </a:ext>
              </a:extLst>
            </p:cNvPr>
            <p:cNvSpPr/>
            <p:nvPr/>
          </p:nvSpPr>
          <p:spPr>
            <a:xfrm>
              <a:off x="2217910" y="2486406"/>
              <a:ext cx="5444513" cy="571501"/>
            </a:xfrm>
            <a:prstGeom prst="roundRect">
              <a:avLst/>
            </a:prstGeom>
            <a:solidFill>
              <a:srgbClr val="1E49E2">
                <a:alpha val="35000"/>
              </a:srgbClr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539750">
                <a:defRPr/>
              </a:pPr>
              <a:r>
                <a:rPr lang="it-IT" sz="1200" b="1">
                  <a:solidFill>
                    <a:prstClr val="white"/>
                  </a:solidFill>
                  <a:latin typeface="Arial"/>
                </a:rPr>
                <a:t>Fornitura della rete di accesso in modalità di cessione di proprietà o di diritto d’uso in favore di </a:t>
              </a:r>
              <a:r>
                <a:rPr lang="it-IT" sz="1200" b="1" err="1">
                  <a:solidFill>
                    <a:prstClr val="white"/>
                  </a:solidFill>
                  <a:latin typeface="Arial"/>
                </a:rPr>
                <a:t>Infratel</a:t>
              </a:r>
              <a:r>
                <a:rPr lang="it-IT" sz="1200" b="1">
                  <a:solidFill>
                    <a:prstClr val="white"/>
                  </a:solidFill>
                  <a:latin typeface="Arial"/>
                </a:rPr>
                <a:t> Italia per almeno venti anni</a:t>
              </a:r>
            </a:p>
          </p:txBody>
        </p:sp>
        <p:sp>
          <p:nvSpPr>
            <p:cNvPr id="38" name="Ovale 7">
              <a:extLst>
                <a:ext uri="{FF2B5EF4-FFF2-40B4-BE49-F238E27FC236}">
                  <a16:creationId xmlns:a16="http://schemas.microsoft.com/office/drawing/2014/main" id="{6E59533F-273D-43D5-A583-7814C5B428C5}"/>
                </a:ext>
              </a:extLst>
            </p:cNvPr>
            <p:cNvSpPr/>
            <p:nvPr/>
          </p:nvSpPr>
          <p:spPr>
            <a:xfrm>
              <a:off x="1931598" y="2412156"/>
              <a:ext cx="720000" cy="72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ruppo 16">
            <a:extLst>
              <a:ext uri="{FF2B5EF4-FFF2-40B4-BE49-F238E27FC236}">
                <a16:creationId xmlns:a16="http://schemas.microsoft.com/office/drawing/2014/main" id="{AD7A7272-3D47-4B1A-8B85-736BB0DC4024}"/>
              </a:ext>
            </a:extLst>
          </p:cNvPr>
          <p:cNvGrpSpPr/>
          <p:nvPr/>
        </p:nvGrpSpPr>
        <p:grpSpPr>
          <a:xfrm>
            <a:off x="6139600" y="4344297"/>
            <a:ext cx="5450738" cy="720000"/>
            <a:chOff x="1931598" y="2412156"/>
            <a:chExt cx="5730824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ttangolo con angoli arrotondati 6">
              <a:extLst>
                <a:ext uri="{FF2B5EF4-FFF2-40B4-BE49-F238E27FC236}">
                  <a16:creationId xmlns:a16="http://schemas.microsoft.com/office/drawing/2014/main" id="{2A56F9BA-EA1A-489B-9F9C-1D856E807018}"/>
                </a:ext>
              </a:extLst>
            </p:cNvPr>
            <p:cNvSpPr/>
            <p:nvPr/>
          </p:nvSpPr>
          <p:spPr>
            <a:xfrm>
              <a:off x="2192351" y="2486406"/>
              <a:ext cx="5470071" cy="571501"/>
            </a:xfrm>
            <a:prstGeom prst="roundRect">
              <a:avLst/>
            </a:prstGeom>
            <a:solidFill>
              <a:srgbClr val="1E49E2">
                <a:alpha val="35000"/>
              </a:srgbClr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539750">
                <a:defRPr/>
              </a:pPr>
              <a:r>
                <a:rPr lang="it-IT" sz="1200" b="1">
                  <a:solidFill>
                    <a:prstClr val="white"/>
                  </a:solidFill>
                  <a:latin typeface="Arial"/>
                </a:rPr>
                <a:t>Servizi di gestione e manutenzione per una durata di 5 anni dall’attivazione della struttura</a:t>
              </a:r>
            </a:p>
          </p:txBody>
        </p:sp>
        <p:sp>
          <p:nvSpPr>
            <p:cNvPr id="43" name="Ovale 7">
              <a:extLst>
                <a:ext uri="{FF2B5EF4-FFF2-40B4-BE49-F238E27FC236}">
                  <a16:creationId xmlns:a16="http://schemas.microsoft.com/office/drawing/2014/main" id="{2E29C9D7-196D-42EE-A91B-7D8181A21422}"/>
                </a:ext>
              </a:extLst>
            </p:cNvPr>
            <p:cNvSpPr/>
            <p:nvPr/>
          </p:nvSpPr>
          <p:spPr>
            <a:xfrm>
              <a:off x="1931598" y="2412156"/>
              <a:ext cx="720000" cy="72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F37469-D9C6-49BB-88C4-96A144383CDB}"/>
              </a:ext>
            </a:extLst>
          </p:cNvPr>
          <p:cNvCxnSpPr>
            <a:cxnSpLocks/>
          </p:cNvCxnSpPr>
          <p:nvPr/>
        </p:nvCxnSpPr>
        <p:spPr>
          <a:xfrm>
            <a:off x="5636171" y="1792513"/>
            <a:ext cx="1549" cy="286785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AF5FB1-2E01-4717-A6C6-DE20FBF508DF}"/>
              </a:ext>
            </a:extLst>
          </p:cNvPr>
          <p:cNvCxnSpPr>
            <a:cxnSpLocks/>
          </p:cNvCxnSpPr>
          <p:nvPr/>
        </p:nvCxnSpPr>
        <p:spPr>
          <a:xfrm flipH="1">
            <a:off x="5137252" y="3235171"/>
            <a:ext cx="50252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C1ED32-2524-4AB7-8AD2-BA77C28B0B0A}"/>
              </a:ext>
            </a:extLst>
          </p:cNvPr>
          <p:cNvCxnSpPr>
            <a:cxnSpLocks/>
          </p:cNvCxnSpPr>
          <p:nvPr/>
        </p:nvCxnSpPr>
        <p:spPr>
          <a:xfrm rot="-60000">
            <a:off x="5630333" y="1784559"/>
            <a:ext cx="430761" cy="61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83C0D1C-2493-4E5B-92E0-008400E670B7}"/>
              </a:ext>
            </a:extLst>
          </p:cNvPr>
          <p:cNvCxnSpPr>
            <a:cxnSpLocks/>
          </p:cNvCxnSpPr>
          <p:nvPr/>
        </p:nvCxnSpPr>
        <p:spPr>
          <a:xfrm rot="-60000">
            <a:off x="5633818" y="2744415"/>
            <a:ext cx="430761" cy="61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2A218A3-D6FE-4106-81F7-F8C2D413B9B4}"/>
              </a:ext>
            </a:extLst>
          </p:cNvPr>
          <p:cNvCxnSpPr>
            <a:cxnSpLocks/>
          </p:cNvCxnSpPr>
          <p:nvPr/>
        </p:nvCxnSpPr>
        <p:spPr>
          <a:xfrm rot="-60000">
            <a:off x="5637741" y="3704271"/>
            <a:ext cx="430761" cy="61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D9D552F-DAB7-460A-A295-31959FB2947E}"/>
              </a:ext>
            </a:extLst>
          </p:cNvPr>
          <p:cNvCxnSpPr>
            <a:cxnSpLocks/>
          </p:cNvCxnSpPr>
          <p:nvPr/>
        </p:nvCxnSpPr>
        <p:spPr>
          <a:xfrm rot="-60000">
            <a:off x="5630312" y="4664127"/>
            <a:ext cx="430761" cy="61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Elemento grafico 2" descr="Wireless con riempimento a tinta unita">
            <a:extLst>
              <a:ext uri="{FF2B5EF4-FFF2-40B4-BE49-F238E27FC236}">
                <a16:creationId xmlns:a16="http://schemas.microsoft.com/office/drawing/2014/main" id="{EED6041E-C86F-3973-FAE6-618747E4DD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375" y="1967100"/>
            <a:ext cx="988256" cy="988256"/>
          </a:xfrm>
          <a:prstGeom prst="rect">
            <a:avLst/>
          </a:prstGeom>
        </p:spPr>
      </p:pic>
      <p:pic>
        <p:nvPicPr>
          <p:cNvPr id="2" name="Elemento grafico 1" descr="USB con riempimento a tinta unita">
            <a:extLst>
              <a:ext uri="{FF2B5EF4-FFF2-40B4-BE49-F238E27FC236}">
                <a16:creationId xmlns:a16="http://schemas.microsoft.com/office/drawing/2014/main" id="{74087821-98C7-3DDA-1605-3F391A2F3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96254" y="2495061"/>
            <a:ext cx="571501" cy="571501"/>
          </a:xfrm>
          <a:prstGeom prst="rect">
            <a:avLst/>
          </a:prstGeom>
        </p:spPr>
      </p:pic>
      <p:pic>
        <p:nvPicPr>
          <p:cNvPr id="10" name="Elemento grafico 9" descr="Strumenti con riempimento a tinta unita">
            <a:extLst>
              <a:ext uri="{FF2B5EF4-FFF2-40B4-BE49-F238E27FC236}">
                <a16:creationId xmlns:a16="http://schemas.microsoft.com/office/drawing/2014/main" id="{1903AD39-835D-1D3E-D87A-BF0637DA13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11888" y="4455480"/>
            <a:ext cx="536262" cy="536262"/>
          </a:xfrm>
          <a:prstGeom prst="rect">
            <a:avLst/>
          </a:prstGeom>
        </p:spPr>
      </p:pic>
      <p:pic>
        <p:nvPicPr>
          <p:cNvPr id="5" name="Elemento grafico 4" descr="Segnale con riempimento a tinta unita">
            <a:extLst>
              <a:ext uri="{FF2B5EF4-FFF2-40B4-BE49-F238E27FC236}">
                <a16:creationId xmlns:a16="http://schemas.microsoft.com/office/drawing/2014/main" id="{34836EDF-FE62-67B5-2C58-07C7957BAC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72675" y="1508255"/>
            <a:ext cx="572400" cy="572400"/>
          </a:xfrm>
          <a:prstGeom prst="rect">
            <a:avLst/>
          </a:prstGeom>
        </p:spPr>
      </p:pic>
      <p:pic>
        <p:nvPicPr>
          <p:cNvPr id="6" name="Elemento grafico 5" descr="Vendesi con riempimento a tinta unita">
            <a:extLst>
              <a:ext uri="{FF2B5EF4-FFF2-40B4-BE49-F238E27FC236}">
                <a16:creationId xmlns:a16="http://schemas.microsoft.com/office/drawing/2014/main" id="{5C97DA8F-6CD6-2D4C-5956-92DD2DDD65F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87112" y="3391094"/>
            <a:ext cx="572400" cy="572400"/>
          </a:xfrm>
          <a:prstGeom prst="rect">
            <a:avLst/>
          </a:prstGeom>
        </p:spPr>
      </p:pic>
      <p:grpSp>
        <p:nvGrpSpPr>
          <p:cNvPr id="12" name="Gruppo 16">
            <a:extLst>
              <a:ext uri="{FF2B5EF4-FFF2-40B4-BE49-F238E27FC236}">
                <a16:creationId xmlns:a16="http://schemas.microsoft.com/office/drawing/2014/main" id="{85B0DA4B-92D9-8C1D-CC19-1CA651E545E1}"/>
              </a:ext>
            </a:extLst>
          </p:cNvPr>
          <p:cNvGrpSpPr/>
          <p:nvPr/>
        </p:nvGrpSpPr>
        <p:grpSpPr>
          <a:xfrm>
            <a:off x="985682" y="5235575"/>
            <a:ext cx="10307000" cy="720000"/>
            <a:chOff x="1931598" y="2412156"/>
            <a:chExt cx="5736946" cy="720000"/>
          </a:xfrm>
          <a:effectLst/>
        </p:grpSpPr>
        <p:sp>
          <p:nvSpPr>
            <p:cNvPr id="13" name="Rettangolo con angoli arrotondati 6">
              <a:extLst>
                <a:ext uri="{FF2B5EF4-FFF2-40B4-BE49-F238E27FC236}">
                  <a16:creationId xmlns:a16="http://schemas.microsoft.com/office/drawing/2014/main" id="{9854057D-B48D-F13B-C063-9DBD08468579}"/>
                </a:ext>
              </a:extLst>
            </p:cNvPr>
            <p:cNvSpPr/>
            <p:nvPr/>
          </p:nvSpPr>
          <p:spPr>
            <a:xfrm>
              <a:off x="2198473" y="2455662"/>
              <a:ext cx="5470071" cy="571501"/>
            </a:xfrm>
            <a:prstGeom prst="roundRect">
              <a:avLst/>
            </a:prstGeom>
            <a:noFill/>
            <a:ln w="25400">
              <a:solidFill>
                <a:srgbClr val="1E49E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539750">
                <a:defRPr/>
              </a:pPr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Completamento di 9 piani tecnici. Su 128 sedi previste per i 9 piani tecnici, 120 sono in attesa di rilascio circuito, 2 pianificate, 1 programmata e 5 in attesa di piano </a:t>
              </a:r>
              <a:r>
                <a:rPr lang="it-IT" sz="1400" b="1" dirty="0" err="1">
                  <a:solidFill>
                    <a:srgbClr val="00338D"/>
                  </a:solidFill>
                  <a:latin typeface="Arial"/>
                </a:rPr>
                <a:t>ip</a:t>
              </a:r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 </a:t>
              </a:r>
              <a:r>
                <a:rPr lang="it-IT" sz="1400" b="1" dirty="0" err="1">
                  <a:solidFill>
                    <a:srgbClr val="00338D"/>
                  </a:solidFill>
                  <a:latin typeface="Arial"/>
                </a:rPr>
                <a:t>Lan</a:t>
              </a:r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.</a:t>
              </a:r>
            </a:p>
          </p:txBody>
        </p:sp>
        <p:sp>
          <p:nvSpPr>
            <p:cNvPr id="14" name="Ovale 7">
              <a:extLst>
                <a:ext uri="{FF2B5EF4-FFF2-40B4-BE49-F238E27FC236}">
                  <a16:creationId xmlns:a16="http://schemas.microsoft.com/office/drawing/2014/main" id="{2EC29E71-F182-F3E0-7E16-CC61BEB8A10B}"/>
                </a:ext>
              </a:extLst>
            </p:cNvPr>
            <p:cNvSpPr/>
            <p:nvPr/>
          </p:nvSpPr>
          <p:spPr>
            <a:xfrm>
              <a:off x="1931598" y="2412156"/>
              <a:ext cx="409931" cy="72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E49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B95D462A-BAA2-DED2-590F-5B14FD24D9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224" y="5383112"/>
            <a:ext cx="436857" cy="3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8594" y="1330452"/>
            <a:ext cx="10864645" cy="866140"/>
          </a:xfrm>
          <a:custGeom>
            <a:avLst/>
            <a:gdLst/>
            <a:ahLst/>
            <a:cxnLst/>
            <a:rect l="l" t="t" r="r" b="b"/>
            <a:pathLst>
              <a:path w="12192000" h="866139">
                <a:moveTo>
                  <a:pt x="12192000" y="0"/>
                </a:moveTo>
                <a:lnTo>
                  <a:pt x="0" y="0"/>
                </a:lnTo>
                <a:lnTo>
                  <a:pt x="0" y="865632"/>
                </a:lnTo>
                <a:lnTo>
                  <a:pt x="12192000" y="8656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5D0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5661" y="1406652"/>
            <a:ext cx="730885" cy="730885"/>
          </a:xfrm>
          <a:custGeom>
            <a:avLst/>
            <a:gdLst/>
            <a:ahLst/>
            <a:cxnLst/>
            <a:rect l="l" t="t" r="r" b="b"/>
            <a:pathLst>
              <a:path w="730885" h="730885">
                <a:moveTo>
                  <a:pt x="365378" y="0"/>
                </a:moveTo>
                <a:lnTo>
                  <a:pt x="315799" y="3335"/>
                </a:lnTo>
                <a:lnTo>
                  <a:pt x="268247" y="13051"/>
                </a:lnTo>
                <a:lnTo>
                  <a:pt x="223158" y="28711"/>
                </a:lnTo>
                <a:lnTo>
                  <a:pt x="180966" y="49882"/>
                </a:lnTo>
                <a:lnTo>
                  <a:pt x="142108" y="76128"/>
                </a:lnTo>
                <a:lnTo>
                  <a:pt x="107018" y="107013"/>
                </a:lnTo>
                <a:lnTo>
                  <a:pt x="76132" y="142102"/>
                </a:lnTo>
                <a:lnTo>
                  <a:pt x="49885" y="180960"/>
                </a:lnTo>
                <a:lnTo>
                  <a:pt x="28713" y="223152"/>
                </a:lnTo>
                <a:lnTo>
                  <a:pt x="13051" y="268243"/>
                </a:lnTo>
                <a:lnTo>
                  <a:pt x="3335" y="315797"/>
                </a:lnTo>
                <a:lnTo>
                  <a:pt x="0" y="365378"/>
                </a:lnTo>
                <a:lnTo>
                  <a:pt x="3335" y="414960"/>
                </a:lnTo>
                <a:lnTo>
                  <a:pt x="13051" y="462514"/>
                </a:lnTo>
                <a:lnTo>
                  <a:pt x="28713" y="507605"/>
                </a:lnTo>
                <a:lnTo>
                  <a:pt x="49885" y="549797"/>
                </a:lnTo>
                <a:lnTo>
                  <a:pt x="76132" y="588655"/>
                </a:lnTo>
                <a:lnTo>
                  <a:pt x="107018" y="623744"/>
                </a:lnTo>
                <a:lnTo>
                  <a:pt x="142108" y="654629"/>
                </a:lnTo>
                <a:lnTo>
                  <a:pt x="180966" y="680875"/>
                </a:lnTo>
                <a:lnTo>
                  <a:pt x="223158" y="702046"/>
                </a:lnTo>
                <a:lnTo>
                  <a:pt x="268247" y="717706"/>
                </a:lnTo>
                <a:lnTo>
                  <a:pt x="315799" y="727422"/>
                </a:lnTo>
                <a:lnTo>
                  <a:pt x="365378" y="730758"/>
                </a:lnTo>
                <a:lnTo>
                  <a:pt x="414960" y="727422"/>
                </a:lnTo>
                <a:lnTo>
                  <a:pt x="462514" y="717706"/>
                </a:lnTo>
                <a:lnTo>
                  <a:pt x="507605" y="702046"/>
                </a:lnTo>
                <a:lnTo>
                  <a:pt x="549797" y="680875"/>
                </a:lnTo>
                <a:lnTo>
                  <a:pt x="588655" y="654629"/>
                </a:lnTo>
                <a:lnTo>
                  <a:pt x="623744" y="623744"/>
                </a:lnTo>
                <a:lnTo>
                  <a:pt x="654629" y="588655"/>
                </a:lnTo>
                <a:lnTo>
                  <a:pt x="680875" y="549797"/>
                </a:lnTo>
                <a:lnTo>
                  <a:pt x="702046" y="507605"/>
                </a:lnTo>
                <a:lnTo>
                  <a:pt x="717706" y="462514"/>
                </a:lnTo>
                <a:lnTo>
                  <a:pt x="727422" y="414960"/>
                </a:lnTo>
                <a:lnTo>
                  <a:pt x="730757" y="365378"/>
                </a:lnTo>
                <a:lnTo>
                  <a:pt x="727422" y="315797"/>
                </a:lnTo>
                <a:lnTo>
                  <a:pt x="717706" y="268243"/>
                </a:lnTo>
                <a:lnTo>
                  <a:pt x="702046" y="223152"/>
                </a:lnTo>
                <a:lnTo>
                  <a:pt x="680875" y="180960"/>
                </a:lnTo>
                <a:lnTo>
                  <a:pt x="654629" y="142102"/>
                </a:lnTo>
                <a:lnTo>
                  <a:pt x="623744" y="107013"/>
                </a:lnTo>
                <a:lnTo>
                  <a:pt x="588655" y="76128"/>
                </a:lnTo>
                <a:lnTo>
                  <a:pt x="549797" y="49882"/>
                </a:lnTo>
                <a:lnTo>
                  <a:pt x="507605" y="28711"/>
                </a:lnTo>
                <a:lnTo>
                  <a:pt x="462514" y="13051"/>
                </a:lnTo>
                <a:lnTo>
                  <a:pt x="414960" y="3335"/>
                </a:lnTo>
                <a:lnTo>
                  <a:pt x="36537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528706"/>
            <a:ext cx="11727561" cy="36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70000"/>
              </a:lnSpc>
              <a:spcBef>
                <a:spcPct val="0"/>
              </a:spcBef>
            </a:pPr>
            <a:r>
              <a:rPr lang="it-IT" sz="32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M6C1 – 1.2.2 Centrali Operative Territoriali (COT)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56383" y="1498854"/>
            <a:ext cx="895985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Gli</a:t>
            </a:r>
            <a:r>
              <a:rPr kumimoji="0" sz="1400" b="0" i="0" u="none" strike="noStrike" kern="0" cap="none" spc="-4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interventi</a:t>
            </a:r>
            <a:r>
              <a:rPr kumimoji="0" sz="1400" b="0" i="0" u="none" strike="noStrike" kern="0" cap="none" spc="-5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mirano</a:t>
            </a:r>
            <a:r>
              <a:rPr kumimoji="0" sz="1400" b="0" i="0" u="none" strike="noStrike" kern="0" cap="none" spc="-5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a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rafforzare</a:t>
            </a:r>
            <a:r>
              <a:rPr kumimoji="0" sz="1600" b="1" i="0" u="none" strike="noStrike" kern="0" cap="none" spc="-4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le</a:t>
            </a:r>
            <a:r>
              <a:rPr kumimoji="0" sz="1600" b="1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prestazioni</a:t>
            </a:r>
            <a:r>
              <a:rPr kumimoji="0" sz="1600" b="1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erogate</a:t>
            </a:r>
            <a:r>
              <a:rPr kumimoji="0" sz="1600" b="1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sul</a:t>
            </a:r>
            <a:r>
              <a:rPr kumimoji="0" sz="1600" b="1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territorio</a:t>
            </a:r>
            <a:r>
              <a:rPr kumimoji="0" sz="1600" b="1" i="0" u="none" strike="noStrike" kern="0" cap="none" spc="-2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attraverso</a:t>
            </a:r>
            <a:r>
              <a:rPr kumimoji="0" sz="1400" b="0" i="0" u="none" strike="noStrike" kern="0" cap="none" spc="-5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l’allineamento</a:t>
            </a:r>
            <a:r>
              <a:rPr kumimoji="0" sz="1400" b="0" i="0" u="none" strike="noStrike" kern="0" cap="none" spc="-5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dei</a:t>
            </a:r>
            <a:r>
              <a:rPr kumimoji="0" sz="1400" b="0" i="0" u="none" strike="noStrike" kern="0" cap="none" spc="-4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-1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servizi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sanitari</a:t>
            </a:r>
            <a:r>
              <a:rPr kumimoji="0" sz="1400" b="0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ai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bisogni</a:t>
            </a:r>
            <a:r>
              <a:rPr kumimoji="0" sz="1400" b="0" i="0" u="none" strike="noStrike" kern="0" cap="none" spc="-3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delle</a:t>
            </a:r>
            <a:r>
              <a:rPr kumimoji="0" sz="1400" b="0" i="0" u="none" strike="noStrike" kern="0" cap="none" spc="-3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comunità</a:t>
            </a:r>
            <a:r>
              <a:rPr kumimoji="0" sz="1400" b="0" i="0" u="none" strike="noStrike" kern="0" cap="none" spc="-4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e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dei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it-IT" sz="1400" b="0" i="0" u="none" strike="noStrike" kern="0" cap="none" spc="-1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 MT"/>
                <a:cs typeface="Arial MT"/>
              </a:rPr>
              <a:t>pazienti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511808"/>
            <a:ext cx="488441" cy="52120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48788" y="2562405"/>
            <a:ext cx="3124342" cy="492443"/>
          </a:xfrm>
          <a:prstGeom prst="rect">
            <a:avLst/>
          </a:prstGeom>
          <a:ln w="508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9539" marR="28765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1E48E1"/>
                </a:solidFill>
                <a:effectLst/>
                <a:uLnTx/>
                <a:uFillTx/>
                <a:latin typeface="Arial"/>
                <a:cs typeface="Arial"/>
              </a:rPr>
              <a:t>Interconnessione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57969" y="2560336"/>
            <a:ext cx="2884411" cy="492443"/>
          </a:xfrm>
          <a:prstGeom prst="rect">
            <a:avLst/>
          </a:prstGeom>
          <a:ln w="508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2750E1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86995" marR="84137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0" cap="none" spc="0" normalizeH="0" baseline="0" noProof="0" dirty="0">
                <a:ln>
                  <a:noFill/>
                </a:ln>
                <a:solidFill>
                  <a:srgbClr val="2750E1"/>
                </a:solidFill>
                <a:effectLst/>
                <a:uLnTx/>
                <a:uFillTx/>
                <a:latin typeface="Arial"/>
                <a:cs typeface="Arial"/>
              </a:rPr>
              <a:t>Device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2750E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Elemento grafico 8" descr="Lavoro in remoto contorno">
            <a:extLst>
              <a:ext uri="{FF2B5EF4-FFF2-40B4-BE49-F238E27FC236}">
                <a16:creationId xmlns:a16="http://schemas.microsoft.com/office/drawing/2014/main" id="{E07AE7A3-5D77-F9C0-3E13-1F448AE1B1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96556" y="2364994"/>
            <a:ext cx="1015987" cy="1015987"/>
          </a:xfrm>
          <a:prstGeom prst="rect">
            <a:avLst/>
          </a:prstGeom>
        </p:spPr>
      </p:pic>
      <p:pic>
        <p:nvPicPr>
          <p:cNvPr id="23" name="Elemento grafico 22" descr="Stetoscopio con riempimento a tinta unita">
            <a:extLst>
              <a:ext uri="{FF2B5EF4-FFF2-40B4-BE49-F238E27FC236}">
                <a16:creationId xmlns:a16="http://schemas.microsoft.com/office/drawing/2014/main" id="{D444122D-003A-605B-AF78-356532C3EE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518480">
            <a:off x="9091829" y="2487844"/>
            <a:ext cx="894321" cy="89432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F35486-4004-0797-7CF1-2F4A91396C13}"/>
              </a:ext>
            </a:extLst>
          </p:cNvPr>
          <p:cNvSpPr txBox="1"/>
          <p:nvPr/>
        </p:nvSpPr>
        <p:spPr>
          <a:xfrm>
            <a:off x="982724" y="3582026"/>
            <a:ext cx="482172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400"/>
          </a:p>
        </p:txBody>
      </p:sp>
      <p:grpSp>
        <p:nvGrpSpPr>
          <p:cNvPr id="8" name="Gruppo 23">
            <a:extLst>
              <a:ext uri="{FF2B5EF4-FFF2-40B4-BE49-F238E27FC236}">
                <a16:creationId xmlns:a16="http://schemas.microsoft.com/office/drawing/2014/main" id="{536B8462-78BF-9EB5-BA0D-3064638A0B16}"/>
              </a:ext>
            </a:extLst>
          </p:cNvPr>
          <p:cNvGrpSpPr/>
          <p:nvPr/>
        </p:nvGrpSpPr>
        <p:grpSpPr>
          <a:xfrm>
            <a:off x="747252" y="3376813"/>
            <a:ext cx="5147513" cy="2952480"/>
            <a:chOff x="1416649" y="2323039"/>
            <a:chExt cx="2607372" cy="3698349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71E7C485-79E1-CE6F-2CE1-982BF27A6BE4}"/>
                </a:ext>
              </a:extLst>
            </p:cNvPr>
            <p:cNvSpPr/>
            <p:nvPr/>
          </p:nvSpPr>
          <p:spPr>
            <a:xfrm>
              <a:off x="1416649" y="2323039"/>
              <a:ext cx="2607372" cy="36983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t"/>
            <a:lstStyle/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Garantire il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raccordo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 i diversi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servizi e soggetti coinvolti nel processo assistenziale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Garantire il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raccordo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 le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attività territoriali sanitarie.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Migliorare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appropriatezza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delle prestazioni.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Migliorare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riconoscibilità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l’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accessibilità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dei servizi.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Permettere, attraverso l’integrazione con le piattaforme nazionali e regionali di telemedicina, il supporto alle attività di tele-controllo e tele-monitoraggio.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Permettere la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collaborazione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 il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Unico d’accesso (PUA)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</a:t>
              </a: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l"/>
              <a:endParaRPr lang="it-IT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822BE555-1D0F-655C-2FDD-C7884B3B2E5A}"/>
                </a:ext>
              </a:extLst>
            </p:cNvPr>
            <p:cNvSpPr/>
            <p:nvPr/>
          </p:nvSpPr>
          <p:spPr>
            <a:xfrm>
              <a:off x="1416649" y="5447387"/>
              <a:ext cx="2607372" cy="574001"/>
            </a:xfrm>
            <a:custGeom>
              <a:avLst/>
              <a:gdLst>
                <a:gd name="connsiteX0" fmla="*/ 0 w 2607372"/>
                <a:gd name="connsiteY0" fmla="*/ 0 h 574001"/>
                <a:gd name="connsiteX1" fmla="*/ 434571 w 2607372"/>
                <a:gd name="connsiteY1" fmla="*/ 434571 h 574001"/>
                <a:gd name="connsiteX2" fmla="*/ 2172801 w 2607372"/>
                <a:gd name="connsiteY2" fmla="*/ 434571 h 574001"/>
                <a:gd name="connsiteX3" fmla="*/ 2607372 w 2607372"/>
                <a:gd name="connsiteY3" fmla="*/ 0 h 574001"/>
                <a:gd name="connsiteX4" fmla="*/ 2607372 w 2607372"/>
                <a:gd name="connsiteY4" fmla="*/ 139430 h 574001"/>
                <a:gd name="connsiteX5" fmla="*/ 2172801 w 2607372"/>
                <a:gd name="connsiteY5" fmla="*/ 574001 h 574001"/>
                <a:gd name="connsiteX6" fmla="*/ 434571 w 2607372"/>
                <a:gd name="connsiteY6" fmla="*/ 574001 h 574001"/>
                <a:gd name="connsiteX7" fmla="*/ 0 w 2607372"/>
                <a:gd name="connsiteY7" fmla="*/ 139430 h 57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7372" h="574001">
                  <a:moveTo>
                    <a:pt x="0" y="0"/>
                  </a:moveTo>
                  <a:cubicBezTo>
                    <a:pt x="0" y="240007"/>
                    <a:pt x="194564" y="434571"/>
                    <a:pt x="434571" y="434571"/>
                  </a:cubicBezTo>
                  <a:lnTo>
                    <a:pt x="2172801" y="434571"/>
                  </a:lnTo>
                  <a:cubicBezTo>
                    <a:pt x="2412808" y="434571"/>
                    <a:pt x="2607372" y="240007"/>
                    <a:pt x="2607372" y="0"/>
                  </a:cubicBezTo>
                  <a:lnTo>
                    <a:pt x="2607372" y="139430"/>
                  </a:lnTo>
                  <a:cubicBezTo>
                    <a:pt x="2607372" y="379437"/>
                    <a:pt x="2412808" y="574001"/>
                    <a:pt x="2172801" y="574001"/>
                  </a:cubicBezTo>
                  <a:lnTo>
                    <a:pt x="434571" y="574001"/>
                  </a:lnTo>
                  <a:cubicBezTo>
                    <a:pt x="194564" y="574001"/>
                    <a:pt x="0" y="379437"/>
                    <a:pt x="0" y="1394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1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288000" rIns="0" bIns="0" rtlCol="0" anchor="t">
              <a:noAutofit/>
            </a:bodyPr>
            <a:lstStyle/>
            <a:p>
              <a:pPr algn="l"/>
              <a:endParaRPr lang="it-IT" sz="15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o 23">
            <a:extLst>
              <a:ext uri="{FF2B5EF4-FFF2-40B4-BE49-F238E27FC236}">
                <a16:creationId xmlns:a16="http://schemas.microsoft.com/office/drawing/2014/main" id="{835A728E-3348-CA3C-AF85-ACF11DB5EC1D}"/>
              </a:ext>
            </a:extLst>
          </p:cNvPr>
          <p:cNvGrpSpPr/>
          <p:nvPr/>
        </p:nvGrpSpPr>
        <p:grpSpPr>
          <a:xfrm>
            <a:off x="6096000" y="3376812"/>
            <a:ext cx="5742039" cy="2952481"/>
            <a:chOff x="1416649" y="2179888"/>
            <a:chExt cx="2607372" cy="3841500"/>
          </a:xfrm>
        </p:grpSpPr>
        <p:sp>
          <p:nvSpPr>
            <p:cNvPr id="27" name="Rectangle: Rounded Corners 17">
              <a:extLst>
                <a:ext uri="{FF2B5EF4-FFF2-40B4-BE49-F238E27FC236}">
                  <a16:creationId xmlns:a16="http://schemas.microsoft.com/office/drawing/2014/main" id="{31E638F8-01EB-3B93-33EE-ED453705B7FB}"/>
                </a:ext>
              </a:extLst>
            </p:cNvPr>
            <p:cNvSpPr/>
            <p:nvPr/>
          </p:nvSpPr>
          <p:spPr>
            <a:xfrm>
              <a:off x="1501056" y="2179888"/>
              <a:ext cx="2438557" cy="3841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t"/>
            <a:lstStyle/>
            <a:p>
              <a:pPr marL="342900" lvl="0" indent="-342900" algn="just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onitoraggio continuo dei parametri clinici 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attraverso l'utilizzo di una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piattaforma di telemedicina integrata 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 gli applicativi aziendali.</a:t>
              </a:r>
            </a:p>
            <a:p>
              <a:pPr marL="342900" lvl="0" indent="-342900" algn="just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overno dei PDTA 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modalità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esclusivamente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informatica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integrata con la piattaforma di Telemedicina.</a:t>
              </a:r>
            </a:p>
            <a:p>
              <a:pPr marL="342900" lvl="0" indent="-342900" algn="just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iglioramento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della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continuità assistenziale domiciliare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342900" lvl="0" indent="-342900" algn="just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it-IT" sz="1400" b="1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iduzione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delle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disparità territoriali 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 maggiore integrazione tra i servizi sanitari regionali e le piattaforme nazionali.</a:t>
              </a:r>
              <a:endParaRPr lang="it-IT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 algn="just">
                <a:lnSpc>
                  <a:spcPct val="107000"/>
                </a:lnSpc>
                <a:buFont typeface="Wingdings" panose="05000000000000000000" pitchFamily="2" charset="2"/>
                <a:buChar char="ü"/>
              </a:pPr>
              <a:r>
                <a:rPr lang="it-IT" sz="14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voluzione verso una completa 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digitalizzazione 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del</a:t>
              </a:r>
              <a:r>
                <a:rPr lang="it-IT" sz="14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patrimonio informativo sanitario regionale</a:t>
              </a:r>
              <a:r>
                <a:rPr lang="it-IT" sz="1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algn="l"/>
              <a:endParaRPr lang="it-IT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: Shape 44">
              <a:extLst>
                <a:ext uri="{FF2B5EF4-FFF2-40B4-BE49-F238E27FC236}">
                  <a16:creationId xmlns:a16="http://schemas.microsoft.com/office/drawing/2014/main" id="{27F3F5C2-F568-20FE-4B55-2C751B136583}"/>
                </a:ext>
              </a:extLst>
            </p:cNvPr>
            <p:cNvSpPr/>
            <p:nvPr/>
          </p:nvSpPr>
          <p:spPr>
            <a:xfrm>
              <a:off x="1416649" y="5447387"/>
              <a:ext cx="2607372" cy="574001"/>
            </a:xfrm>
            <a:custGeom>
              <a:avLst/>
              <a:gdLst>
                <a:gd name="connsiteX0" fmla="*/ 0 w 2607372"/>
                <a:gd name="connsiteY0" fmla="*/ 0 h 574001"/>
                <a:gd name="connsiteX1" fmla="*/ 434571 w 2607372"/>
                <a:gd name="connsiteY1" fmla="*/ 434571 h 574001"/>
                <a:gd name="connsiteX2" fmla="*/ 2172801 w 2607372"/>
                <a:gd name="connsiteY2" fmla="*/ 434571 h 574001"/>
                <a:gd name="connsiteX3" fmla="*/ 2607372 w 2607372"/>
                <a:gd name="connsiteY3" fmla="*/ 0 h 574001"/>
                <a:gd name="connsiteX4" fmla="*/ 2607372 w 2607372"/>
                <a:gd name="connsiteY4" fmla="*/ 139430 h 574001"/>
                <a:gd name="connsiteX5" fmla="*/ 2172801 w 2607372"/>
                <a:gd name="connsiteY5" fmla="*/ 574001 h 574001"/>
                <a:gd name="connsiteX6" fmla="*/ 434571 w 2607372"/>
                <a:gd name="connsiteY6" fmla="*/ 574001 h 574001"/>
                <a:gd name="connsiteX7" fmla="*/ 0 w 2607372"/>
                <a:gd name="connsiteY7" fmla="*/ 139430 h 57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7372" h="574001">
                  <a:moveTo>
                    <a:pt x="0" y="0"/>
                  </a:moveTo>
                  <a:cubicBezTo>
                    <a:pt x="0" y="240007"/>
                    <a:pt x="194564" y="434571"/>
                    <a:pt x="434571" y="434571"/>
                  </a:cubicBezTo>
                  <a:lnTo>
                    <a:pt x="2172801" y="434571"/>
                  </a:lnTo>
                  <a:cubicBezTo>
                    <a:pt x="2412808" y="434571"/>
                    <a:pt x="2607372" y="240007"/>
                    <a:pt x="2607372" y="0"/>
                  </a:cubicBezTo>
                  <a:lnTo>
                    <a:pt x="2607372" y="139430"/>
                  </a:lnTo>
                  <a:cubicBezTo>
                    <a:pt x="2607372" y="379437"/>
                    <a:pt x="2412808" y="574001"/>
                    <a:pt x="2172801" y="574001"/>
                  </a:cubicBezTo>
                  <a:lnTo>
                    <a:pt x="434571" y="574001"/>
                  </a:lnTo>
                  <a:cubicBezTo>
                    <a:pt x="194564" y="574001"/>
                    <a:pt x="0" y="379437"/>
                    <a:pt x="0" y="1394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1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288000" rIns="0" bIns="0" rtlCol="0" anchor="t">
              <a:noAutofit/>
            </a:bodyPr>
            <a:lstStyle/>
            <a:p>
              <a:pPr algn="l"/>
              <a:endParaRPr lang="it-IT" sz="15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98790-9DA9-4FC8-83AF-F4F357D712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it-IT" spc="-50" smtClean="0">
                <a:solidFill>
                  <a:srgbClr val="FFFFFF"/>
                </a:solidFill>
              </a:rPr>
              <a:t>17</a:t>
            </a:fld>
            <a:endParaRPr lang="it-IT" spc="-5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73BB67-C72B-048E-1626-40A2D153DB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457200"/>
            <a:fld id="{4D41ED6B-0A05-44D7-9208-91571559B6FC}" type="slidenum">
              <a:rPr lang="en-GB" smtClean="0"/>
              <a:pPr algn="r" defTabSz="457200"/>
              <a:t>18</a:t>
            </a:fld>
            <a:endParaRPr lang="en-GB"/>
          </a:p>
        </p:txBody>
      </p:sp>
      <p:sp>
        <p:nvSpPr>
          <p:cNvPr id="134" name="Titolo 2">
            <a:extLst>
              <a:ext uri="{FF2B5EF4-FFF2-40B4-BE49-F238E27FC236}">
                <a16:creationId xmlns:a16="http://schemas.microsoft.com/office/drawing/2014/main" id="{A23D77A8-594A-4D30-B648-DC705DAC7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5" y="508111"/>
            <a:ext cx="11244189" cy="592137"/>
          </a:xfrm>
        </p:spPr>
        <p:txBody>
          <a:bodyPr/>
          <a:lstStyle/>
          <a:p>
            <a:pPr defTabSz="914400"/>
            <a:r>
              <a:rPr lang="it-IT" sz="3200" b="1" dirty="0">
                <a:solidFill>
                  <a:schemeClr val="tx2"/>
                </a:solidFill>
              </a:rPr>
              <a:t>M6C1 – 1.2.2 Milestone &amp; Target – Centrali Operative Territoriali (COT)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8369ADA-3BDF-A0DA-F06B-89ABEB087E9E}"/>
              </a:ext>
            </a:extLst>
          </p:cNvPr>
          <p:cNvGrpSpPr/>
          <p:nvPr/>
        </p:nvGrpSpPr>
        <p:grpSpPr>
          <a:xfrm>
            <a:off x="980693" y="1348301"/>
            <a:ext cx="10622699" cy="3177932"/>
            <a:chOff x="425356" y="2049637"/>
            <a:chExt cx="10890515" cy="3177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7C080B-3AE2-49E8-B92B-9194794B8692}"/>
                </a:ext>
              </a:extLst>
            </p:cNvPr>
            <p:cNvSpPr/>
            <p:nvPr/>
          </p:nvSpPr>
          <p:spPr>
            <a:xfrm>
              <a:off x="425356" y="2377115"/>
              <a:ext cx="2584788" cy="266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GB" sz="1500" b="1" i="1">
                  <a:solidFill>
                    <a:schemeClr val="bg1"/>
                  </a:solidFill>
                </a:rPr>
                <a:t>Target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C7CA6FF-ABC3-402C-A9F6-009E6AF75D59}"/>
                </a:ext>
              </a:extLst>
            </p:cNvPr>
            <p:cNvSpPr txBox="1"/>
            <p:nvPr/>
          </p:nvSpPr>
          <p:spPr>
            <a:xfrm>
              <a:off x="438529" y="2651729"/>
              <a:ext cx="2584788" cy="1483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Assegnazione codici CUP (Codice Unico di Progetto) per la realizzazione delle Centrali Operative Territoriali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Assegnazione codici CUP (Codice Unico di Progetto) per l'interconnessione aziendale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5B0A77-954B-4BF8-B90F-4B16849AC812}"/>
                </a:ext>
              </a:extLst>
            </p:cNvPr>
            <p:cNvSpPr txBox="1"/>
            <p:nvPr/>
          </p:nvSpPr>
          <p:spPr>
            <a:xfrm>
              <a:off x="1144836" y="2053128"/>
              <a:ext cx="1040349" cy="3447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70000"/>
                </a:lnSpc>
                <a:defRPr sz="32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T2 - 2022</a:t>
              </a:r>
            </a:p>
          </p:txBody>
        </p:sp>
        <p:sp>
          <p:nvSpPr>
            <p:cNvPr id="10" name="Rectangle 43">
              <a:extLst>
                <a:ext uri="{FF2B5EF4-FFF2-40B4-BE49-F238E27FC236}">
                  <a16:creationId xmlns:a16="http://schemas.microsoft.com/office/drawing/2014/main" id="{5D7068D3-117A-4125-BCD6-869686B4D38C}"/>
                </a:ext>
              </a:extLst>
            </p:cNvPr>
            <p:cNvSpPr/>
            <p:nvPr/>
          </p:nvSpPr>
          <p:spPr>
            <a:xfrm>
              <a:off x="3173962" y="2385316"/>
              <a:ext cx="2584788" cy="266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GB" sz="1500" b="1" i="1">
                  <a:solidFill>
                    <a:schemeClr val="bg1"/>
                  </a:solidFill>
                </a:rPr>
                <a:t>Target</a:t>
              </a:r>
            </a:p>
          </p:txBody>
        </p:sp>
        <p:sp>
          <p:nvSpPr>
            <p:cNvPr id="12" name="TextBox 45">
              <a:extLst>
                <a:ext uri="{FF2B5EF4-FFF2-40B4-BE49-F238E27FC236}">
                  <a16:creationId xmlns:a16="http://schemas.microsoft.com/office/drawing/2014/main" id="{3D80554A-7137-442D-A19C-BCBF071F5F23}"/>
                </a:ext>
              </a:extLst>
            </p:cNvPr>
            <p:cNvSpPr txBox="1"/>
            <p:nvPr/>
          </p:nvSpPr>
          <p:spPr>
            <a:xfrm>
              <a:off x="3138758" y="2662212"/>
              <a:ext cx="2619992" cy="19663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Assegnazione dei progetti idonei per indizione della gara per l’implementazione delle COT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Assegnazione codici CIG/provvedimento di convenzione per la realizzazione delle COT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Assegnazione codici CIG/provvedimento di convenzione per l'interconnessione aziendale</a:t>
              </a:r>
            </a:p>
          </p:txBody>
        </p:sp>
        <p:sp>
          <p:nvSpPr>
            <p:cNvPr id="13" name="TextBox 46">
              <a:extLst>
                <a:ext uri="{FF2B5EF4-FFF2-40B4-BE49-F238E27FC236}">
                  <a16:creationId xmlns:a16="http://schemas.microsoft.com/office/drawing/2014/main" id="{A511B444-9B78-44DC-A1FA-D1076EA9BFE1}"/>
                </a:ext>
              </a:extLst>
            </p:cNvPr>
            <p:cNvSpPr txBox="1"/>
            <p:nvPr/>
          </p:nvSpPr>
          <p:spPr>
            <a:xfrm>
              <a:off x="3793692" y="2049637"/>
              <a:ext cx="1096455" cy="3447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70000"/>
                </a:lnSpc>
                <a:defRPr sz="32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 T4 - 2022</a:t>
              </a:r>
            </a:p>
          </p:txBody>
        </p:sp>
        <p:sp>
          <p:nvSpPr>
            <p:cNvPr id="30" name="Rectangle 53">
              <a:extLst>
                <a:ext uri="{FF2B5EF4-FFF2-40B4-BE49-F238E27FC236}">
                  <a16:creationId xmlns:a16="http://schemas.microsoft.com/office/drawing/2014/main" id="{B90BA978-95B5-4F00-97DF-F18473701E79}"/>
                </a:ext>
              </a:extLst>
            </p:cNvPr>
            <p:cNvSpPr/>
            <p:nvPr/>
          </p:nvSpPr>
          <p:spPr>
            <a:xfrm>
              <a:off x="8731083" y="2384310"/>
              <a:ext cx="2584788" cy="266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GB" sz="1500" b="1" i="1">
                  <a:solidFill>
                    <a:schemeClr val="bg1"/>
                  </a:solidFill>
                </a:rPr>
                <a:t>Target</a:t>
              </a:r>
            </a:p>
          </p:txBody>
        </p:sp>
        <p:sp>
          <p:nvSpPr>
            <p:cNvPr id="32" name="TextBox 55">
              <a:extLst>
                <a:ext uri="{FF2B5EF4-FFF2-40B4-BE49-F238E27FC236}">
                  <a16:creationId xmlns:a16="http://schemas.microsoft.com/office/drawing/2014/main" id="{7590ED62-BBB2-4732-A806-649E2162E5A3}"/>
                </a:ext>
              </a:extLst>
            </p:cNvPr>
            <p:cNvSpPr txBox="1"/>
            <p:nvPr/>
          </p:nvSpPr>
          <p:spPr>
            <a:xfrm>
              <a:off x="8731082" y="2673344"/>
              <a:ext cx="2584787" cy="25542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>
                  <a:solidFill>
                    <a:srgbClr val="00338D"/>
                  </a:solidFill>
                </a:rPr>
                <a:t>Centrali operative pienamente funzionanti</a:t>
              </a: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>
                  <a:solidFill>
                    <a:srgbClr val="00338D"/>
                  </a:solidFill>
                </a:rPr>
                <a:t>Completamento interventi per interconnessione aziendale</a:t>
              </a:r>
              <a:endParaRPr lang="en-GB" sz="1200">
                <a:solidFill>
                  <a:srgbClr val="00338D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GB" sz="1200">
                <a:solidFill>
                  <a:srgbClr val="00338D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GB" sz="1200">
                <a:solidFill>
                  <a:srgbClr val="00338D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GB" sz="1200">
                <a:solidFill>
                  <a:srgbClr val="00338D"/>
                </a:solidFill>
              </a:endParaRPr>
            </a:p>
            <a:p>
              <a:pPr marL="0" marR="0" lvl="0" indent="0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TextBox 56">
              <a:extLst>
                <a:ext uri="{FF2B5EF4-FFF2-40B4-BE49-F238E27FC236}">
                  <a16:creationId xmlns:a16="http://schemas.microsoft.com/office/drawing/2014/main" id="{586BD2F9-1852-4B08-85DB-D452049191B4}"/>
                </a:ext>
              </a:extLst>
            </p:cNvPr>
            <p:cNvSpPr txBox="1"/>
            <p:nvPr/>
          </p:nvSpPr>
          <p:spPr>
            <a:xfrm>
              <a:off x="8531863" y="2081751"/>
              <a:ext cx="1905312" cy="3447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GB" sz="32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3200" dirty="0" smtClean="0">
                  <a:solidFill>
                    <a:schemeClr val="accent1"/>
                  </a:solidFill>
                  <a:latin typeface="+mj-lt"/>
                </a:rPr>
                <a:t>T2 </a:t>
              </a:r>
              <a:r>
                <a:rPr lang="en-GB" sz="3200" dirty="0">
                  <a:solidFill>
                    <a:schemeClr val="accent1"/>
                  </a:solidFill>
                  <a:latin typeface="+mj-lt"/>
                </a:rPr>
                <a:t>- 2024</a:t>
              </a:r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767CE3D8-2146-44F2-9167-AC26ED7042DD}"/>
                </a:ext>
              </a:extLst>
            </p:cNvPr>
            <p:cNvSpPr/>
            <p:nvPr/>
          </p:nvSpPr>
          <p:spPr>
            <a:xfrm>
              <a:off x="5925137" y="2384311"/>
              <a:ext cx="2584788" cy="2664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en-GB" sz="1500" b="1" i="1">
                  <a:solidFill>
                    <a:schemeClr val="bg1"/>
                  </a:solidFill>
                </a:rPr>
                <a:t>Target</a:t>
              </a:r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767DCE14-7215-41BD-975F-13446D5A64E4}"/>
                </a:ext>
              </a:extLst>
            </p:cNvPr>
            <p:cNvSpPr txBox="1"/>
            <p:nvPr/>
          </p:nvSpPr>
          <p:spPr>
            <a:xfrm>
              <a:off x="5932946" y="2651729"/>
              <a:ext cx="2219882" cy="1076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Stipula dei contratti per la realizzazione delle Centrali Operative Territoriali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it-IT" sz="1200">
                  <a:solidFill>
                    <a:srgbClr val="00338D"/>
                  </a:solidFill>
                </a:rPr>
                <a:t>Stipula dei contratti per l’interconnessione aziendale</a:t>
              </a:r>
            </a:p>
          </p:txBody>
        </p:sp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90AC861B-58AD-4B20-A933-DCCA4C6CA15B}"/>
                </a:ext>
              </a:extLst>
            </p:cNvPr>
            <p:cNvSpPr txBox="1"/>
            <p:nvPr/>
          </p:nvSpPr>
          <p:spPr>
            <a:xfrm>
              <a:off x="6755564" y="2060324"/>
              <a:ext cx="1048364" cy="3447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70000"/>
                </a:lnSpc>
                <a:defRPr sz="32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r>
                <a:rPr lang="en-GB"/>
                <a:t>T2 - 2023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B7AF8C-AAF5-9330-CFB3-53750970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41186" y="2632479"/>
              <a:ext cx="426634" cy="3155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5F3011-A5F2-0CAB-C138-3E9AEE2BA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6004" y="2083944"/>
              <a:ext cx="428685" cy="33342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3A2650-2981-9DD4-A011-CB72DB68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2146" y="2064644"/>
              <a:ext cx="428685" cy="3334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1EEB63-75EA-BE49-1745-42E74C75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40160" y="3203735"/>
              <a:ext cx="428685" cy="333422"/>
            </a:xfrm>
            <a:prstGeom prst="rect">
              <a:avLst/>
            </a:prstGeom>
          </p:spPr>
        </p:pic>
      </p:grp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956D4A2-913A-32D8-9DFA-16E79A381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65013"/>
              </p:ext>
            </p:extLst>
          </p:nvPr>
        </p:nvGraphicFramePr>
        <p:xfrm>
          <a:off x="6182931" y="3547508"/>
          <a:ext cx="5648633" cy="275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19">
                  <a:extLst>
                    <a:ext uri="{9D8B030D-6E8A-4147-A177-3AD203B41FA5}">
                      <a16:colId xmlns:a16="http://schemas.microsoft.com/office/drawing/2014/main" val="4002986484"/>
                    </a:ext>
                  </a:extLst>
                </a:gridCol>
                <a:gridCol w="1751564">
                  <a:extLst>
                    <a:ext uri="{9D8B030D-6E8A-4147-A177-3AD203B41FA5}">
                      <a16:colId xmlns:a16="http://schemas.microsoft.com/office/drawing/2014/main" val="167088484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30354626"/>
                    </a:ext>
                  </a:extLst>
                </a:gridCol>
                <a:gridCol w="892306">
                  <a:extLst>
                    <a:ext uri="{9D8B030D-6E8A-4147-A177-3AD203B41FA5}">
                      <a16:colId xmlns:a16="http://schemas.microsoft.com/office/drawing/2014/main" val="1356807281"/>
                    </a:ext>
                  </a:extLst>
                </a:gridCol>
                <a:gridCol w="898635">
                  <a:extLst>
                    <a:ext uri="{9D8B030D-6E8A-4147-A177-3AD203B41FA5}">
                      <a16:colId xmlns:a16="http://schemas.microsoft.com/office/drawing/2014/main" val="2676211464"/>
                    </a:ext>
                  </a:extLst>
                </a:gridCol>
                <a:gridCol w="945474">
                  <a:extLst>
                    <a:ext uri="{9D8B030D-6E8A-4147-A177-3AD203B41FA5}">
                      <a16:colId xmlns:a16="http://schemas.microsoft.com/office/drawing/2014/main" val="67826222"/>
                    </a:ext>
                  </a:extLst>
                </a:gridCol>
              </a:tblGrid>
              <a:tr h="460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ID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Descrizione sub-attività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Importo Totale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Stato avanzamento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Erogato 2023 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Proiezione SAL 2024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2423567453"/>
                  </a:ext>
                </a:extLst>
              </a:tr>
              <a:tr h="460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Fornitura in acquisto di n. 16 HP Switch </a:t>
                      </a:r>
                      <a:r>
                        <a:rPr lang="it-IT" sz="100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Ent</a:t>
                      </a: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Aruba </a:t>
                      </a:r>
                      <a:r>
                        <a:rPr lang="it-IT" sz="100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iON</a:t>
                      </a: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1830 48G </a:t>
                      </a:r>
                      <a:r>
                        <a:rPr lang="it-IT" sz="100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PoE</a:t>
                      </a: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370W + 4SFP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16.104,00 €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Concluso</a:t>
                      </a:r>
                      <a:endParaRPr lang="it-IT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16.104,00 €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2154277853"/>
                  </a:ext>
                </a:extLst>
              </a:tr>
              <a:tr h="460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Fornitura in acquisto di n. 160 Workstation Grafiche per le n. 16 COT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209.303,20 €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Concluso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209.303,20 €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2700918210"/>
                  </a:ext>
                </a:extLst>
              </a:tr>
              <a:tr h="460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Configurazione e Personalizzazione Piattaforma applicativa COT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395.852,73 € (stima)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395.852,73 €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724783949"/>
                  </a:ext>
                </a:extLst>
              </a:tr>
              <a:tr h="304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Conduzione Tecnica Piattaforma COT</a:t>
                      </a:r>
                      <a:endParaRPr lang="it-IT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124.358,49 € (stima)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124.358,49 €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1369865359"/>
                  </a:ext>
                </a:extLst>
              </a:tr>
              <a:tr h="331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Supporto Specialistico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391.524,91 € (stima)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391.524,91 €</a:t>
                      </a:r>
                      <a:endParaRPr lang="it-IT" sz="1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1395736120"/>
                  </a:ext>
                </a:extLst>
              </a:tr>
              <a:tr h="16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1.137.143,33 €</a:t>
                      </a:r>
                      <a:endParaRPr lang="it-IT" sz="1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225.407,20 €</a:t>
                      </a:r>
                      <a:endParaRPr lang="it-IT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911.736,13 €</a:t>
                      </a:r>
                      <a:endParaRPr lang="it-IT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2" marR="36372" marT="0" marB="0" anchor="ctr"/>
                </a:tc>
                <a:extLst>
                  <a:ext uri="{0D108BD9-81ED-4DB2-BD59-A6C34878D82A}">
                    <a16:rowId xmlns:a16="http://schemas.microsoft.com/office/drawing/2014/main" val="2316786637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1BB7F3-B0D7-D93C-F9B4-2C370DCF3CC8}"/>
              </a:ext>
            </a:extLst>
          </p:cNvPr>
          <p:cNvSpPr txBox="1"/>
          <p:nvPr/>
        </p:nvSpPr>
        <p:spPr>
          <a:xfrm>
            <a:off x="9103186" y="2881825"/>
            <a:ext cx="2521222" cy="259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Proroga al </a:t>
            </a:r>
            <a:r>
              <a:rPr lang="it-IT" sz="1200" b="1" dirty="0" smtClean="0">
                <a:solidFill>
                  <a:schemeClr val="tx2"/>
                </a:solidFill>
              </a:rPr>
              <a:t>T4 </a:t>
            </a:r>
            <a:r>
              <a:rPr lang="it-IT" sz="1200" b="1" dirty="0">
                <a:solidFill>
                  <a:schemeClr val="tx2"/>
                </a:solidFill>
              </a:rPr>
              <a:t>2024 </a:t>
            </a:r>
            <a:r>
              <a:rPr lang="it-IT" sz="1200" b="1" dirty="0" smtClean="0">
                <a:solidFill>
                  <a:schemeClr val="tx2"/>
                </a:solidFill>
              </a:rPr>
              <a:t>da autorizzare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FEBEEE-1C7B-33B7-29E8-FD68DA4649EB}"/>
              </a:ext>
            </a:extLst>
          </p:cNvPr>
          <p:cNvSpPr txBox="1"/>
          <p:nvPr/>
        </p:nvSpPr>
        <p:spPr>
          <a:xfrm>
            <a:off x="1558316" y="3872822"/>
            <a:ext cx="4138104" cy="25193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just"/>
            <a:r>
              <a:rPr lang="it-IT" sz="3200" b="1">
                <a:solidFill>
                  <a:schemeClr val="tx2"/>
                </a:solidFill>
              </a:rPr>
              <a:t>16</a:t>
            </a:r>
            <a:r>
              <a:rPr lang="it-IT" sz="2000" b="1">
                <a:solidFill>
                  <a:schemeClr val="tx2"/>
                </a:solidFill>
              </a:rPr>
              <a:t> COT previste per la Regione Sardegna.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2000" b="1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2000" b="1">
              <a:solidFill>
                <a:schemeClr val="tx2"/>
              </a:solidFill>
            </a:endParaRPr>
          </a:p>
        </p:txBody>
      </p:sp>
      <p:pic>
        <p:nvPicPr>
          <p:cNvPr id="18" name="Elemento grafico 17" descr="Bandiera da corsa con riempimento a tinta unita">
            <a:extLst>
              <a:ext uri="{FF2B5EF4-FFF2-40B4-BE49-F238E27FC236}">
                <a16:creationId xmlns:a16="http://schemas.microsoft.com/office/drawing/2014/main" id="{B2C4513A-4A3A-B3B1-FDF1-F6C8384D72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27546" y="4757773"/>
            <a:ext cx="762107" cy="76210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F51571-C480-B9FD-4DC9-9E7649C757E9}"/>
              </a:ext>
            </a:extLst>
          </p:cNvPr>
          <p:cNvSpPr txBox="1"/>
          <p:nvPr/>
        </p:nvSpPr>
        <p:spPr>
          <a:xfrm>
            <a:off x="2262325" y="4866648"/>
            <a:ext cx="3822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solidFill>
                  <a:schemeClr val="tx2"/>
                </a:solidFill>
              </a:rPr>
              <a:t>Completata la sperimentazione della piattaforma applicativa su 1 COT dell’ASL Cagliari.</a:t>
            </a: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id="{5EB7AF8C-AAF5-9330-CFB3-53750970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1813" y="1322062"/>
            <a:ext cx="416142" cy="3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1F43BC4-D48F-0939-5E3E-59E5D564DA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457200"/>
            <a:fld id="{4D41ED6B-0A05-44D7-9208-91571559B6FC}" type="slidenum">
              <a:rPr lang="en-GB" smtClean="0"/>
              <a:pPr algn="r" defTabSz="457200"/>
              <a:t>19</a:t>
            </a:fld>
            <a:endParaRPr lang="en-GB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A6EED9F-0623-625C-742D-982124FA36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5" y="499854"/>
            <a:ext cx="10613768" cy="590550"/>
          </a:xfrm>
        </p:spPr>
        <p:txBody>
          <a:bodyPr/>
          <a:lstStyle/>
          <a:p>
            <a:pPr defTabSz="914400"/>
            <a:r>
              <a:rPr lang="it-IT" sz="3200" b="1" dirty="0">
                <a:solidFill>
                  <a:schemeClr val="tx2"/>
                </a:solidFill>
              </a:rPr>
              <a:t>M6C1 – 1.2.2 Milestone &amp; Target – Centrali Operative Territoriali (COT)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64678B2-771F-1CED-8596-D741F76F3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40522"/>
              </p:ext>
            </p:extLst>
          </p:nvPr>
        </p:nvGraphicFramePr>
        <p:xfrm>
          <a:off x="1000918" y="1497387"/>
          <a:ext cx="10190163" cy="46311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17411">
                  <a:extLst>
                    <a:ext uri="{9D8B030D-6E8A-4147-A177-3AD203B41FA5}">
                      <a16:colId xmlns:a16="http://schemas.microsoft.com/office/drawing/2014/main" val="2397518643"/>
                    </a:ext>
                  </a:extLst>
                </a:gridCol>
                <a:gridCol w="1830130">
                  <a:extLst>
                    <a:ext uri="{9D8B030D-6E8A-4147-A177-3AD203B41FA5}">
                      <a16:colId xmlns:a16="http://schemas.microsoft.com/office/drawing/2014/main" val="1629928900"/>
                    </a:ext>
                  </a:extLst>
                </a:gridCol>
                <a:gridCol w="1830130">
                  <a:extLst>
                    <a:ext uri="{9D8B030D-6E8A-4147-A177-3AD203B41FA5}">
                      <a16:colId xmlns:a16="http://schemas.microsoft.com/office/drawing/2014/main" val="1498663431"/>
                    </a:ext>
                  </a:extLst>
                </a:gridCol>
                <a:gridCol w="2122950">
                  <a:extLst>
                    <a:ext uri="{9D8B030D-6E8A-4147-A177-3AD203B41FA5}">
                      <a16:colId xmlns:a16="http://schemas.microsoft.com/office/drawing/2014/main" val="386023130"/>
                    </a:ext>
                  </a:extLst>
                </a:gridCol>
                <a:gridCol w="2122950">
                  <a:extLst>
                    <a:ext uri="{9D8B030D-6E8A-4147-A177-3AD203B41FA5}">
                      <a16:colId xmlns:a16="http://schemas.microsoft.com/office/drawing/2014/main" val="2376582906"/>
                    </a:ext>
                  </a:extLst>
                </a:gridCol>
                <a:gridCol w="1566592">
                  <a:extLst>
                    <a:ext uri="{9D8B030D-6E8A-4147-A177-3AD203B41FA5}">
                      <a16:colId xmlns:a16="http://schemas.microsoft.com/office/drawing/2014/main" val="4256370219"/>
                    </a:ext>
                  </a:extLst>
                </a:gridCol>
              </a:tblGrid>
              <a:tr h="3564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ASL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SEDE COT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LAVORI EDILI IMPIANTISTICI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ARREDI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INTERCONNESSIONE DATI/FONIA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338D"/>
                          </a:solidFill>
                          <a:effectLst/>
                        </a:rPr>
                        <a:t>POSTAZIONI DI LAVORO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2197767"/>
                  </a:ext>
                </a:extLst>
              </a:tr>
              <a:tr h="262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 1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Sassari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7814612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Ittiri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4541958"/>
                  </a:ext>
                </a:extLst>
              </a:tr>
              <a:tr h="262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ASL2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Olbia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it-IT" sz="1400" u="none" strike="noStrike" kern="1200">
                          <a:solidFill>
                            <a:srgbClr val="0033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Completati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44210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Tempio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it-IT" sz="1400" u="none" strike="noStrike" kern="1200">
                          <a:solidFill>
                            <a:srgbClr val="0033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Completati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999"/>
                  </a:ext>
                </a:extLst>
              </a:tr>
              <a:tr h="262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ASL3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Nuoro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it-IT" sz="1400" u="none" strike="noStrike" kern="1200">
                          <a:solidFill>
                            <a:srgbClr val="0033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Completati</a:t>
                      </a: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86934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Macomer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1503799"/>
                  </a:ext>
                </a:extLst>
              </a:tr>
              <a:tr h="2623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ASL4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Tortolì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916357"/>
                  </a:ext>
                </a:extLst>
              </a:tr>
              <a:tr h="262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ASL5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Oristano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1008278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Ghilarza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1452422"/>
                  </a:ext>
                </a:extLst>
              </a:tr>
              <a:tr h="2623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ASL6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Samassi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Completati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4087440"/>
                  </a:ext>
                </a:extLst>
              </a:tr>
              <a:tr h="262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ASL7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Carbonia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3531465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Iglesias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98133039"/>
                  </a:ext>
                </a:extLst>
              </a:tr>
              <a:tr h="2623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ASL8</a:t>
                      </a:r>
                      <a:endParaRPr lang="it-IT" sz="1400" b="1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Cagliari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29900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Assemini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3425467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Isili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8959723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Muravera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338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098489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D481CE-864B-185F-5A3A-58EC4E5F9C22}"/>
              </a:ext>
            </a:extLst>
          </p:cNvPr>
          <p:cNvSpPr txBox="1"/>
          <p:nvPr/>
        </p:nvSpPr>
        <p:spPr>
          <a:xfrm>
            <a:off x="587375" y="1130160"/>
            <a:ext cx="10602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Di seguito si riporta lo Stato di Avanzamento delle 16 COT: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67E9C2-634C-5873-DFAD-D890CCDA7C32}"/>
              </a:ext>
            </a:extLst>
          </p:cNvPr>
          <p:cNvSpPr txBox="1"/>
          <p:nvPr/>
        </p:nvSpPr>
        <p:spPr>
          <a:xfrm>
            <a:off x="1010981" y="6146148"/>
            <a:ext cx="10246575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900" kern="0" dirty="0">
                <a:solidFill>
                  <a:srgbClr val="00338D"/>
                </a:solidFill>
                <a:latin typeface="+mj-lt"/>
                <a:cs typeface="Times New Roman" panose="02020603050405020304" pitchFamily="18" charset="0"/>
              </a:rPr>
              <a:t>NOTA: Aggiornamento lavori al 20/01/2024</a:t>
            </a:r>
            <a:endParaRPr lang="it-IT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curva 4">
            <a:extLst>
              <a:ext uri="{FF2B5EF4-FFF2-40B4-BE49-F238E27FC236}">
                <a16:creationId xmlns:a16="http://schemas.microsoft.com/office/drawing/2014/main" id="{4EA2B42E-771F-EAD9-2B90-3BEA036F77C8}"/>
              </a:ext>
            </a:extLst>
          </p:cNvPr>
          <p:cNvSpPr/>
          <p:nvPr/>
        </p:nvSpPr>
        <p:spPr>
          <a:xfrm rot="5400000">
            <a:off x="7973739" y="2383341"/>
            <a:ext cx="850455" cy="1667281"/>
          </a:xfrm>
          <a:prstGeom prst="bentArrow">
            <a:avLst>
              <a:gd name="adj1" fmla="val 13439"/>
              <a:gd name="adj2" fmla="val 18344"/>
              <a:gd name="adj3" fmla="val 26156"/>
              <a:gd name="adj4" fmla="val 576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587375" y="442913"/>
            <a:ext cx="10613770" cy="36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it-IT" sz="3200" b="1" dirty="0">
                <a:latin typeface="+mj-lt"/>
              </a:rPr>
              <a:t>Le risorse del PNRR destinate alla Regione Sardegna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48053A-7888-3A2C-A57B-07893517DB12}"/>
              </a:ext>
            </a:extLst>
          </p:cNvPr>
          <p:cNvSpPr txBox="1"/>
          <p:nvPr/>
        </p:nvSpPr>
        <p:spPr>
          <a:xfrm>
            <a:off x="954570" y="5452371"/>
            <a:ext cx="10246575" cy="97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NOTE: L’importo della Missione 1 è la somma di M1C2 – 3.1.4 Digitalizzazione, innovazione e competitività del sistema produttivo, M1C1 – 1.1 Infrastrutture digitali 1.2 Abilitazione al cloud per le PA locali.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L’importo della Missione 6 è la somma di: M6C1 - 1.2.2 Centrali Operative Territoriali (COT) – Device, M6C1 - 1.2.2 Centrali Operative Territoriali (COT) – Interconnessione, M6C2 - 1.1.1.1 Digitalizzazione DEA I e II livello, M6C2 - 1.1.2 Grandi Apparecchiature Sanitarie, M6C2 - 1.3.1 Rafforzamento dell'infrastruttura tecnologica e degli strumenti per la raccolta, l’elaborazione, l’analisi dei dati e la simulazione (FSE) – integrazioni &amp; formazione, M6C1 – 1.2.3.2 Telemedicina per un migliore supporto ai pazienti cronici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kern="0" dirty="0">
                <a:solidFill>
                  <a:srgbClr val="00338D"/>
                </a:solidFill>
                <a:latin typeface="Arial"/>
                <a:cs typeface="Times New Roman" panose="02020603050405020304" pitchFamily="18" charset="0"/>
              </a:rPr>
              <a:t>Altri importi non PNRR: </a:t>
            </a:r>
            <a:r>
              <a:rPr lang="it-IT" sz="900" kern="0" dirty="0" err="1">
                <a:solidFill>
                  <a:srgbClr val="00338D"/>
                </a:solidFill>
                <a:latin typeface="Arial"/>
                <a:cs typeface="Times New Roman" panose="02020603050405020304" pitchFamily="18" charset="0"/>
              </a:rPr>
              <a:t>c.a</a:t>
            </a:r>
            <a:r>
              <a:rPr lang="it-IT" sz="900" kern="0" dirty="0">
                <a:solidFill>
                  <a:srgbClr val="00338D"/>
                </a:solidFill>
                <a:latin typeface="Arial"/>
                <a:cs typeface="Times New Roman" panose="02020603050405020304" pitchFamily="18" charset="0"/>
              </a:rPr>
              <a:t> 19,9 €/mln (Fondi regionali totali M6C2 1.1.2), </a:t>
            </a:r>
            <a:r>
              <a:rPr lang="it-IT" sz="900" kern="0" dirty="0" err="1">
                <a:solidFill>
                  <a:srgbClr val="00338D"/>
                </a:solidFill>
                <a:latin typeface="Arial"/>
                <a:cs typeface="Times New Roman" panose="02020603050405020304" pitchFamily="18" charset="0"/>
              </a:rPr>
              <a:t>c.a</a:t>
            </a:r>
            <a:r>
              <a:rPr lang="it-IT" sz="900" kern="0" dirty="0">
                <a:solidFill>
                  <a:srgbClr val="00338D"/>
                </a:solidFill>
                <a:latin typeface="Arial"/>
                <a:cs typeface="Times New Roman" panose="02020603050405020304" pitchFamily="18" charset="0"/>
              </a:rPr>
              <a:t> 9,3 €/mln (Fondi Sardegna IT M6C2 1.3.1).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E6588-4C45-FB92-0726-191D4296FC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Freccia curva 61">
            <a:extLst>
              <a:ext uri="{FF2B5EF4-FFF2-40B4-BE49-F238E27FC236}">
                <a16:creationId xmlns:a16="http://schemas.microsoft.com/office/drawing/2014/main" id="{287A47F8-658B-CD09-E590-3067E66AE788}"/>
              </a:ext>
            </a:extLst>
          </p:cNvPr>
          <p:cNvSpPr/>
          <p:nvPr/>
        </p:nvSpPr>
        <p:spPr>
          <a:xfrm rot="16200000" flipH="1">
            <a:off x="2958012" y="2377480"/>
            <a:ext cx="850455" cy="1667281"/>
          </a:xfrm>
          <a:prstGeom prst="bentArrow">
            <a:avLst>
              <a:gd name="adj1" fmla="val 13439"/>
              <a:gd name="adj2" fmla="val 18344"/>
              <a:gd name="adj3" fmla="val 26156"/>
              <a:gd name="adj4" fmla="val 5762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6933" y="2995556"/>
            <a:ext cx="204678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c.a.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 </a:t>
            </a:r>
            <a:r>
              <a:rPr kumimoji="0" lang="it-IT" sz="48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142,3</a:t>
            </a:r>
            <a:r>
              <a:rPr lang="it-IT" sz="3600" b="1" kern="0" dirty="0">
                <a:solidFill>
                  <a:srgbClr val="00338D"/>
                </a:solidFill>
                <a:latin typeface="KPMG Bold" panose="020B0803030202040204" pitchFamily="34" charset="0"/>
                <a:cs typeface="Trebuchet MS"/>
              </a:rPr>
              <a:t> 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€/mln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Trebuchet MS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AEABFBEC-6C4A-B3D4-5D30-72B7974FDBF0}"/>
              </a:ext>
            </a:extLst>
          </p:cNvPr>
          <p:cNvSpPr/>
          <p:nvPr/>
        </p:nvSpPr>
        <p:spPr>
          <a:xfrm>
            <a:off x="2123524" y="3939973"/>
            <a:ext cx="2351045" cy="464995"/>
          </a:xfrm>
          <a:custGeom>
            <a:avLst/>
            <a:gdLst/>
            <a:ahLst/>
            <a:cxnLst/>
            <a:rect l="l" t="t" r="r" b="b"/>
            <a:pathLst>
              <a:path w="3296920" h="1380489">
                <a:moveTo>
                  <a:pt x="3066415" y="0"/>
                </a:moveTo>
                <a:lnTo>
                  <a:pt x="229997" y="0"/>
                </a:lnTo>
                <a:lnTo>
                  <a:pt x="183651" y="4673"/>
                </a:lnTo>
                <a:lnTo>
                  <a:pt x="140481" y="18077"/>
                </a:lnTo>
                <a:lnTo>
                  <a:pt x="101413" y="39286"/>
                </a:lnTo>
                <a:lnTo>
                  <a:pt x="67373" y="67373"/>
                </a:lnTo>
                <a:lnTo>
                  <a:pt x="39286" y="101413"/>
                </a:lnTo>
                <a:lnTo>
                  <a:pt x="18077" y="140481"/>
                </a:lnTo>
                <a:lnTo>
                  <a:pt x="4673" y="183651"/>
                </a:lnTo>
                <a:lnTo>
                  <a:pt x="0" y="229996"/>
                </a:lnTo>
                <a:lnTo>
                  <a:pt x="0" y="1149984"/>
                </a:lnTo>
                <a:lnTo>
                  <a:pt x="4673" y="1196330"/>
                </a:lnTo>
                <a:lnTo>
                  <a:pt x="18077" y="1239500"/>
                </a:lnTo>
                <a:lnTo>
                  <a:pt x="39286" y="1278568"/>
                </a:lnTo>
                <a:lnTo>
                  <a:pt x="67373" y="1312608"/>
                </a:lnTo>
                <a:lnTo>
                  <a:pt x="101413" y="1340695"/>
                </a:lnTo>
                <a:lnTo>
                  <a:pt x="140481" y="1361904"/>
                </a:lnTo>
                <a:lnTo>
                  <a:pt x="183651" y="1375308"/>
                </a:lnTo>
                <a:lnTo>
                  <a:pt x="229997" y="1379981"/>
                </a:lnTo>
                <a:lnTo>
                  <a:pt x="3066415" y="1379981"/>
                </a:lnTo>
                <a:lnTo>
                  <a:pt x="3112760" y="1375308"/>
                </a:lnTo>
                <a:lnTo>
                  <a:pt x="3155930" y="1361904"/>
                </a:lnTo>
                <a:lnTo>
                  <a:pt x="3194998" y="1340695"/>
                </a:lnTo>
                <a:lnTo>
                  <a:pt x="3229038" y="1312608"/>
                </a:lnTo>
                <a:lnTo>
                  <a:pt x="3257125" y="1278568"/>
                </a:lnTo>
                <a:lnTo>
                  <a:pt x="3278334" y="1239500"/>
                </a:lnTo>
                <a:lnTo>
                  <a:pt x="3291738" y="1196330"/>
                </a:lnTo>
                <a:lnTo>
                  <a:pt x="3296412" y="1149984"/>
                </a:lnTo>
                <a:lnTo>
                  <a:pt x="3296412" y="229996"/>
                </a:lnTo>
                <a:lnTo>
                  <a:pt x="3291738" y="183651"/>
                </a:lnTo>
                <a:lnTo>
                  <a:pt x="3278334" y="140481"/>
                </a:lnTo>
                <a:lnTo>
                  <a:pt x="3257125" y="101413"/>
                </a:lnTo>
                <a:lnTo>
                  <a:pt x="3229038" y="67373"/>
                </a:lnTo>
                <a:lnTo>
                  <a:pt x="3194998" y="39286"/>
                </a:lnTo>
                <a:lnTo>
                  <a:pt x="3155930" y="18077"/>
                </a:lnTo>
                <a:lnTo>
                  <a:pt x="3112760" y="4673"/>
                </a:lnTo>
                <a:lnTo>
                  <a:pt x="3066415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Digitalizzazione, innovazione, competitività e cultura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BB04A542-26BE-9BB5-0FE2-0F778FF69D16}"/>
              </a:ext>
            </a:extLst>
          </p:cNvPr>
          <p:cNvGrpSpPr/>
          <p:nvPr/>
        </p:nvGrpSpPr>
        <p:grpSpPr>
          <a:xfrm>
            <a:off x="4123248" y="2590371"/>
            <a:ext cx="3454079" cy="568009"/>
            <a:chOff x="4361848" y="1930117"/>
            <a:chExt cx="3454079" cy="568009"/>
          </a:xfrm>
        </p:grpSpPr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EA08F263-B0C9-547D-0D2A-4DE9EE48E010}"/>
                </a:ext>
              </a:extLst>
            </p:cNvPr>
            <p:cNvSpPr/>
            <p:nvPr/>
          </p:nvSpPr>
          <p:spPr>
            <a:xfrm>
              <a:off x="4731156" y="2039223"/>
              <a:ext cx="3084771" cy="307846"/>
            </a:xfrm>
            <a:custGeom>
              <a:avLst/>
              <a:gdLst/>
              <a:ahLst/>
              <a:cxnLst/>
              <a:rect l="l" t="t" r="r" b="b"/>
              <a:pathLst>
                <a:path w="3296920" h="1380489">
                  <a:moveTo>
                    <a:pt x="3066415" y="0"/>
                  </a:moveTo>
                  <a:lnTo>
                    <a:pt x="229997" y="0"/>
                  </a:lnTo>
                  <a:lnTo>
                    <a:pt x="183651" y="4673"/>
                  </a:lnTo>
                  <a:lnTo>
                    <a:pt x="140481" y="18077"/>
                  </a:lnTo>
                  <a:lnTo>
                    <a:pt x="101413" y="39286"/>
                  </a:lnTo>
                  <a:lnTo>
                    <a:pt x="67373" y="67373"/>
                  </a:lnTo>
                  <a:lnTo>
                    <a:pt x="39286" y="101413"/>
                  </a:lnTo>
                  <a:lnTo>
                    <a:pt x="18077" y="140481"/>
                  </a:lnTo>
                  <a:lnTo>
                    <a:pt x="4673" y="183651"/>
                  </a:lnTo>
                  <a:lnTo>
                    <a:pt x="0" y="229996"/>
                  </a:lnTo>
                  <a:lnTo>
                    <a:pt x="0" y="1149984"/>
                  </a:lnTo>
                  <a:lnTo>
                    <a:pt x="4673" y="1196330"/>
                  </a:lnTo>
                  <a:lnTo>
                    <a:pt x="18077" y="1239500"/>
                  </a:lnTo>
                  <a:lnTo>
                    <a:pt x="39286" y="1278568"/>
                  </a:lnTo>
                  <a:lnTo>
                    <a:pt x="67373" y="1312608"/>
                  </a:lnTo>
                  <a:lnTo>
                    <a:pt x="101413" y="1340695"/>
                  </a:lnTo>
                  <a:lnTo>
                    <a:pt x="140481" y="1361904"/>
                  </a:lnTo>
                  <a:lnTo>
                    <a:pt x="183651" y="1375308"/>
                  </a:lnTo>
                  <a:lnTo>
                    <a:pt x="229997" y="1379981"/>
                  </a:lnTo>
                  <a:lnTo>
                    <a:pt x="3066415" y="1379981"/>
                  </a:lnTo>
                  <a:lnTo>
                    <a:pt x="3112760" y="1375308"/>
                  </a:lnTo>
                  <a:lnTo>
                    <a:pt x="3155930" y="1361904"/>
                  </a:lnTo>
                  <a:lnTo>
                    <a:pt x="3194998" y="1340695"/>
                  </a:lnTo>
                  <a:lnTo>
                    <a:pt x="3229038" y="1312608"/>
                  </a:lnTo>
                  <a:lnTo>
                    <a:pt x="3257125" y="1278568"/>
                  </a:lnTo>
                  <a:lnTo>
                    <a:pt x="3278334" y="1239500"/>
                  </a:lnTo>
                  <a:lnTo>
                    <a:pt x="3291738" y="1196330"/>
                  </a:lnTo>
                  <a:lnTo>
                    <a:pt x="3296412" y="1149984"/>
                  </a:lnTo>
                  <a:lnTo>
                    <a:pt x="3296412" y="229996"/>
                  </a:lnTo>
                  <a:lnTo>
                    <a:pt x="3291738" y="183651"/>
                  </a:lnTo>
                  <a:lnTo>
                    <a:pt x="3278334" y="140481"/>
                  </a:lnTo>
                  <a:lnTo>
                    <a:pt x="3257125" y="101413"/>
                  </a:lnTo>
                  <a:lnTo>
                    <a:pt x="3229038" y="67373"/>
                  </a:lnTo>
                  <a:lnTo>
                    <a:pt x="3194998" y="39286"/>
                  </a:lnTo>
                  <a:lnTo>
                    <a:pt x="3155930" y="18077"/>
                  </a:lnTo>
                  <a:lnTo>
                    <a:pt x="3112760" y="4673"/>
                  </a:lnTo>
                  <a:lnTo>
                    <a:pt x="3066415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 trasformare la sanità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85A9A0DA-AA9D-BF2F-F83A-596D75BFA2B3}"/>
                </a:ext>
              </a:extLst>
            </p:cNvPr>
            <p:cNvGrpSpPr/>
            <p:nvPr/>
          </p:nvGrpSpPr>
          <p:grpSpPr>
            <a:xfrm>
              <a:off x="4361848" y="1930117"/>
              <a:ext cx="568009" cy="568009"/>
              <a:chOff x="5792974" y="4235839"/>
              <a:chExt cx="568009" cy="568009"/>
            </a:xfrm>
          </p:grpSpPr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9A0C5B2B-CE75-F08B-4BC7-25D441E72FA4}"/>
                  </a:ext>
                </a:extLst>
              </p:cNvPr>
              <p:cNvSpPr/>
              <p:nvPr/>
            </p:nvSpPr>
            <p:spPr>
              <a:xfrm>
                <a:off x="5792974" y="4235839"/>
                <a:ext cx="568009" cy="56800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Elemento grafico 15" descr="Monete con riempimento a tinta unita">
                <a:extLst>
                  <a:ext uri="{FF2B5EF4-FFF2-40B4-BE49-F238E27FC236}">
                    <a16:creationId xmlns:a16="http://schemas.microsoft.com/office/drawing/2014/main" id="{5AD644D1-CBB7-D1F9-CE34-692B7F5E3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869555" y="4317002"/>
                <a:ext cx="414846" cy="414846"/>
              </a:xfrm>
              <a:prstGeom prst="rect">
                <a:avLst/>
              </a:prstGeom>
            </p:spPr>
          </p:pic>
        </p:grp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F3E2F130-A4DC-15CD-306A-D7CC693A5B6E}"/>
              </a:ext>
            </a:extLst>
          </p:cNvPr>
          <p:cNvGrpSpPr/>
          <p:nvPr/>
        </p:nvGrpSpPr>
        <p:grpSpPr>
          <a:xfrm>
            <a:off x="1564540" y="3484331"/>
            <a:ext cx="2718057" cy="568009"/>
            <a:chOff x="4365793" y="1942285"/>
            <a:chExt cx="2718057" cy="568009"/>
          </a:xfrm>
        </p:grpSpPr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13F425EE-E654-CF3A-EF10-365B1CC02B6E}"/>
                </a:ext>
              </a:extLst>
            </p:cNvPr>
            <p:cNvSpPr/>
            <p:nvPr/>
          </p:nvSpPr>
          <p:spPr>
            <a:xfrm>
              <a:off x="4743850" y="2090003"/>
              <a:ext cx="2340000" cy="255183"/>
            </a:xfrm>
            <a:custGeom>
              <a:avLst/>
              <a:gdLst/>
              <a:ahLst/>
              <a:cxnLst/>
              <a:rect l="l" t="t" r="r" b="b"/>
              <a:pathLst>
                <a:path w="3296920" h="1380489">
                  <a:moveTo>
                    <a:pt x="3066415" y="0"/>
                  </a:moveTo>
                  <a:lnTo>
                    <a:pt x="229997" y="0"/>
                  </a:lnTo>
                  <a:lnTo>
                    <a:pt x="183651" y="4673"/>
                  </a:lnTo>
                  <a:lnTo>
                    <a:pt x="140481" y="18077"/>
                  </a:lnTo>
                  <a:lnTo>
                    <a:pt x="101413" y="39286"/>
                  </a:lnTo>
                  <a:lnTo>
                    <a:pt x="67373" y="67373"/>
                  </a:lnTo>
                  <a:lnTo>
                    <a:pt x="39286" y="101413"/>
                  </a:lnTo>
                  <a:lnTo>
                    <a:pt x="18077" y="140481"/>
                  </a:lnTo>
                  <a:lnTo>
                    <a:pt x="4673" y="183651"/>
                  </a:lnTo>
                  <a:lnTo>
                    <a:pt x="0" y="229996"/>
                  </a:lnTo>
                  <a:lnTo>
                    <a:pt x="0" y="1149984"/>
                  </a:lnTo>
                  <a:lnTo>
                    <a:pt x="4673" y="1196330"/>
                  </a:lnTo>
                  <a:lnTo>
                    <a:pt x="18077" y="1239500"/>
                  </a:lnTo>
                  <a:lnTo>
                    <a:pt x="39286" y="1278568"/>
                  </a:lnTo>
                  <a:lnTo>
                    <a:pt x="67373" y="1312608"/>
                  </a:lnTo>
                  <a:lnTo>
                    <a:pt x="101413" y="1340695"/>
                  </a:lnTo>
                  <a:lnTo>
                    <a:pt x="140481" y="1361904"/>
                  </a:lnTo>
                  <a:lnTo>
                    <a:pt x="183651" y="1375308"/>
                  </a:lnTo>
                  <a:lnTo>
                    <a:pt x="229997" y="1379981"/>
                  </a:lnTo>
                  <a:lnTo>
                    <a:pt x="3066415" y="1379981"/>
                  </a:lnTo>
                  <a:lnTo>
                    <a:pt x="3112760" y="1375308"/>
                  </a:lnTo>
                  <a:lnTo>
                    <a:pt x="3155930" y="1361904"/>
                  </a:lnTo>
                  <a:lnTo>
                    <a:pt x="3194998" y="1340695"/>
                  </a:lnTo>
                  <a:lnTo>
                    <a:pt x="3229038" y="1312608"/>
                  </a:lnTo>
                  <a:lnTo>
                    <a:pt x="3257125" y="1278568"/>
                  </a:lnTo>
                  <a:lnTo>
                    <a:pt x="3278334" y="1239500"/>
                  </a:lnTo>
                  <a:lnTo>
                    <a:pt x="3291738" y="1196330"/>
                  </a:lnTo>
                  <a:lnTo>
                    <a:pt x="3296412" y="1149984"/>
                  </a:lnTo>
                  <a:lnTo>
                    <a:pt x="3296412" y="229996"/>
                  </a:lnTo>
                  <a:lnTo>
                    <a:pt x="3291738" y="183651"/>
                  </a:lnTo>
                  <a:lnTo>
                    <a:pt x="3278334" y="140481"/>
                  </a:lnTo>
                  <a:lnTo>
                    <a:pt x="3257125" y="101413"/>
                  </a:lnTo>
                  <a:lnTo>
                    <a:pt x="3229038" y="67373"/>
                  </a:lnTo>
                  <a:lnTo>
                    <a:pt x="3194998" y="39286"/>
                  </a:lnTo>
                  <a:lnTo>
                    <a:pt x="3155930" y="18077"/>
                  </a:lnTo>
                  <a:lnTo>
                    <a:pt x="3112760" y="4673"/>
                  </a:lnTo>
                  <a:lnTo>
                    <a:pt x="3066415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</a:t>
              </a:r>
              <a:r>
                <a:rPr kumimoji="0" lang="it-IT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Missione 1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D566C585-2186-7CC1-0FA4-2493364226D1}"/>
                </a:ext>
              </a:extLst>
            </p:cNvPr>
            <p:cNvSpPr/>
            <p:nvPr/>
          </p:nvSpPr>
          <p:spPr>
            <a:xfrm>
              <a:off x="4365793" y="1942285"/>
              <a:ext cx="568009" cy="5680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8903" y="3597755"/>
            <a:ext cx="309865" cy="369961"/>
          </a:xfrm>
          <a:prstGeom prst="rect">
            <a:avLst/>
          </a:prstGeom>
        </p:spPr>
      </p:pic>
      <p:sp>
        <p:nvSpPr>
          <p:cNvPr id="47" name="object 14">
            <a:extLst>
              <a:ext uri="{FF2B5EF4-FFF2-40B4-BE49-F238E27FC236}">
                <a16:creationId xmlns:a16="http://schemas.microsoft.com/office/drawing/2014/main" id="{CDA0CFEF-14B5-0F1F-A4B5-B7C9B107F9A4}"/>
              </a:ext>
            </a:extLst>
          </p:cNvPr>
          <p:cNvSpPr txBox="1"/>
          <p:nvPr/>
        </p:nvSpPr>
        <p:spPr>
          <a:xfrm>
            <a:off x="2123524" y="4240025"/>
            <a:ext cx="16300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c.a. </a:t>
            </a:r>
            <a:r>
              <a:rPr kumimoji="0" lang="it-IT" sz="3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25,9</a:t>
            </a: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   €/mln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Trebuchet MS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048A6694-18FB-0C1C-F920-E1825AF66E05}"/>
              </a:ext>
            </a:extLst>
          </p:cNvPr>
          <p:cNvSpPr/>
          <p:nvPr/>
        </p:nvSpPr>
        <p:spPr>
          <a:xfrm>
            <a:off x="8302710" y="4021271"/>
            <a:ext cx="2351045" cy="464995"/>
          </a:xfrm>
          <a:custGeom>
            <a:avLst/>
            <a:gdLst/>
            <a:ahLst/>
            <a:cxnLst/>
            <a:rect l="l" t="t" r="r" b="b"/>
            <a:pathLst>
              <a:path w="3296920" h="1380489">
                <a:moveTo>
                  <a:pt x="3066415" y="0"/>
                </a:moveTo>
                <a:lnTo>
                  <a:pt x="229997" y="0"/>
                </a:lnTo>
                <a:lnTo>
                  <a:pt x="183651" y="4673"/>
                </a:lnTo>
                <a:lnTo>
                  <a:pt x="140481" y="18077"/>
                </a:lnTo>
                <a:lnTo>
                  <a:pt x="101413" y="39286"/>
                </a:lnTo>
                <a:lnTo>
                  <a:pt x="67373" y="67373"/>
                </a:lnTo>
                <a:lnTo>
                  <a:pt x="39286" y="101413"/>
                </a:lnTo>
                <a:lnTo>
                  <a:pt x="18077" y="140481"/>
                </a:lnTo>
                <a:lnTo>
                  <a:pt x="4673" y="183651"/>
                </a:lnTo>
                <a:lnTo>
                  <a:pt x="0" y="229996"/>
                </a:lnTo>
                <a:lnTo>
                  <a:pt x="0" y="1149984"/>
                </a:lnTo>
                <a:lnTo>
                  <a:pt x="4673" y="1196330"/>
                </a:lnTo>
                <a:lnTo>
                  <a:pt x="18077" y="1239500"/>
                </a:lnTo>
                <a:lnTo>
                  <a:pt x="39286" y="1278568"/>
                </a:lnTo>
                <a:lnTo>
                  <a:pt x="67373" y="1312608"/>
                </a:lnTo>
                <a:lnTo>
                  <a:pt x="101413" y="1340695"/>
                </a:lnTo>
                <a:lnTo>
                  <a:pt x="140481" y="1361904"/>
                </a:lnTo>
                <a:lnTo>
                  <a:pt x="183651" y="1375308"/>
                </a:lnTo>
                <a:lnTo>
                  <a:pt x="229997" y="1379981"/>
                </a:lnTo>
                <a:lnTo>
                  <a:pt x="3066415" y="1379981"/>
                </a:lnTo>
                <a:lnTo>
                  <a:pt x="3112760" y="1375308"/>
                </a:lnTo>
                <a:lnTo>
                  <a:pt x="3155930" y="1361904"/>
                </a:lnTo>
                <a:lnTo>
                  <a:pt x="3194998" y="1340695"/>
                </a:lnTo>
                <a:lnTo>
                  <a:pt x="3229038" y="1312608"/>
                </a:lnTo>
                <a:lnTo>
                  <a:pt x="3257125" y="1278568"/>
                </a:lnTo>
                <a:lnTo>
                  <a:pt x="3278334" y="1239500"/>
                </a:lnTo>
                <a:lnTo>
                  <a:pt x="3291738" y="1196330"/>
                </a:lnTo>
                <a:lnTo>
                  <a:pt x="3296412" y="1149984"/>
                </a:lnTo>
                <a:lnTo>
                  <a:pt x="3296412" y="229996"/>
                </a:lnTo>
                <a:lnTo>
                  <a:pt x="3291738" y="183651"/>
                </a:lnTo>
                <a:lnTo>
                  <a:pt x="3278334" y="140481"/>
                </a:lnTo>
                <a:lnTo>
                  <a:pt x="3257125" y="101413"/>
                </a:lnTo>
                <a:lnTo>
                  <a:pt x="3229038" y="67373"/>
                </a:lnTo>
                <a:lnTo>
                  <a:pt x="3194998" y="39286"/>
                </a:lnTo>
                <a:lnTo>
                  <a:pt x="3155930" y="18077"/>
                </a:lnTo>
                <a:lnTo>
                  <a:pt x="3112760" y="4673"/>
                </a:lnTo>
                <a:lnTo>
                  <a:pt x="3066415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Salute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1A8F5CAC-EB4F-9E98-2B72-C80CDBA5BCA4}"/>
              </a:ext>
            </a:extLst>
          </p:cNvPr>
          <p:cNvGrpSpPr/>
          <p:nvPr/>
        </p:nvGrpSpPr>
        <p:grpSpPr>
          <a:xfrm>
            <a:off x="7752369" y="3482904"/>
            <a:ext cx="2715122" cy="568009"/>
            <a:chOff x="4364388" y="1944494"/>
            <a:chExt cx="2715122" cy="568009"/>
          </a:xfrm>
        </p:grpSpPr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4B0A7993-6BA1-8B21-48A5-E57945E99E8D}"/>
                </a:ext>
              </a:extLst>
            </p:cNvPr>
            <p:cNvSpPr/>
            <p:nvPr/>
          </p:nvSpPr>
          <p:spPr>
            <a:xfrm>
              <a:off x="4739510" y="2094042"/>
              <a:ext cx="2340000" cy="283725"/>
            </a:xfrm>
            <a:custGeom>
              <a:avLst/>
              <a:gdLst/>
              <a:ahLst/>
              <a:cxnLst/>
              <a:rect l="l" t="t" r="r" b="b"/>
              <a:pathLst>
                <a:path w="3296920" h="1380489">
                  <a:moveTo>
                    <a:pt x="3066415" y="0"/>
                  </a:moveTo>
                  <a:lnTo>
                    <a:pt x="229997" y="0"/>
                  </a:lnTo>
                  <a:lnTo>
                    <a:pt x="183651" y="4673"/>
                  </a:lnTo>
                  <a:lnTo>
                    <a:pt x="140481" y="18077"/>
                  </a:lnTo>
                  <a:lnTo>
                    <a:pt x="101413" y="39286"/>
                  </a:lnTo>
                  <a:lnTo>
                    <a:pt x="67373" y="67373"/>
                  </a:lnTo>
                  <a:lnTo>
                    <a:pt x="39286" y="101413"/>
                  </a:lnTo>
                  <a:lnTo>
                    <a:pt x="18077" y="140481"/>
                  </a:lnTo>
                  <a:lnTo>
                    <a:pt x="4673" y="183651"/>
                  </a:lnTo>
                  <a:lnTo>
                    <a:pt x="0" y="229996"/>
                  </a:lnTo>
                  <a:lnTo>
                    <a:pt x="0" y="1149984"/>
                  </a:lnTo>
                  <a:lnTo>
                    <a:pt x="4673" y="1196330"/>
                  </a:lnTo>
                  <a:lnTo>
                    <a:pt x="18077" y="1239500"/>
                  </a:lnTo>
                  <a:lnTo>
                    <a:pt x="39286" y="1278568"/>
                  </a:lnTo>
                  <a:lnTo>
                    <a:pt x="67373" y="1312608"/>
                  </a:lnTo>
                  <a:lnTo>
                    <a:pt x="101413" y="1340695"/>
                  </a:lnTo>
                  <a:lnTo>
                    <a:pt x="140481" y="1361904"/>
                  </a:lnTo>
                  <a:lnTo>
                    <a:pt x="183651" y="1375308"/>
                  </a:lnTo>
                  <a:lnTo>
                    <a:pt x="229997" y="1379981"/>
                  </a:lnTo>
                  <a:lnTo>
                    <a:pt x="3066415" y="1379981"/>
                  </a:lnTo>
                  <a:lnTo>
                    <a:pt x="3112760" y="1375308"/>
                  </a:lnTo>
                  <a:lnTo>
                    <a:pt x="3155930" y="1361904"/>
                  </a:lnTo>
                  <a:lnTo>
                    <a:pt x="3194998" y="1340695"/>
                  </a:lnTo>
                  <a:lnTo>
                    <a:pt x="3229038" y="1312608"/>
                  </a:lnTo>
                  <a:lnTo>
                    <a:pt x="3257125" y="1278568"/>
                  </a:lnTo>
                  <a:lnTo>
                    <a:pt x="3278334" y="1239500"/>
                  </a:lnTo>
                  <a:lnTo>
                    <a:pt x="3291738" y="1196330"/>
                  </a:lnTo>
                  <a:lnTo>
                    <a:pt x="3296412" y="1149984"/>
                  </a:lnTo>
                  <a:lnTo>
                    <a:pt x="3296412" y="229996"/>
                  </a:lnTo>
                  <a:lnTo>
                    <a:pt x="3291738" y="183651"/>
                  </a:lnTo>
                  <a:lnTo>
                    <a:pt x="3278334" y="140481"/>
                  </a:lnTo>
                  <a:lnTo>
                    <a:pt x="3257125" y="101413"/>
                  </a:lnTo>
                  <a:lnTo>
                    <a:pt x="3229038" y="67373"/>
                  </a:lnTo>
                  <a:lnTo>
                    <a:pt x="3194998" y="39286"/>
                  </a:lnTo>
                  <a:lnTo>
                    <a:pt x="3155930" y="18077"/>
                  </a:lnTo>
                  <a:lnTo>
                    <a:pt x="3112760" y="4673"/>
                  </a:lnTo>
                  <a:lnTo>
                    <a:pt x="3066415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</a:t>
              </a:r>
              <a:r>
                <a:rPr kumimoji="0" lang="it-IT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Missione 6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D215C728-E6A2-4D4B-5181-8E2E36D9664F}"/>
                </a:ext>
              </a:extLst>
            </p:cNvPr>
            <p:cNvSpPr/>
            <p:nvPr/>
          </p:nvSpPr>
          <p:spPr>
            <a:xfrm>
              <a:off x="4364388" y="1944494"/>
              <a:ext cx="568009" cy="5680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object 14">
            <a:extLst>
              <a:ext uri="{FF2B5EF4-FFF2-40B4-BE49-F238E27FC236}">
                <a16:creationId xmlns:a16="http://schemas.microsoft.com/office/drawing/2014/main" id="{95344EBE-500C-0B23-F670-F24FAA3DF10B}"/>
              </a:ext>
            </a:extLst>
          </p:cNvPr>
          <p:cNvSpPr txBox="1"/>
          <p:nvPr/>
        </p:nvSpPr>
        <p:spPr>
          <a:xfrm>
            <a:off x="8302710" y="4271075"/>
            <a:ext cx="16300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c.a. </a:t>
            </a:r>
            <a:r>
              <a:rPr kumimoji="0" lang="it-IT" sz="36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116,3</a:t>
            </a: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 panose="020B0803030202040204" pitchFamily="34" charset="0"/>
                <a:ea typeface="+mn-ea"/>
                <a:cs typeface="Trebuchet MS"/>
              </a:rPr>
              <a:t>  €/mln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Trebuchet MS"/>
            </a:endParaRPr>
          </a:p>
        </p:txBody>
      </p:sp>
      <p:pic>
        <p:nvPicPr>
          <p:cNvPr id="27" name="object 5">
            <a:extLst>
              <a:ext uri="{FF2B5EF4-FFF2-40B4-BE49-F238E27FC236}">
                <a16:creationId xmlns:a16="http://schemas.microsoft.com/office/drawing/2014/main" id="{22EA5584-A5E4-297F-3602-00CD73EE7E5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51784" y="3591550"/>
            <a:ext cx="405144" cy="41619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B04B34E0-6322-447F-6F2F-16FAF31D3DAA}"/>
              </a:ext>
            </a:extLst>
          </p:cNvPr>
          <p:cNvSpPr txBox="1"/>
          <p:nvPr/>
        </p:nvSpPr>
        <p:spPr>
          <a:xfrm>
            <a:off x="587375" y="1333389"/>
            <a:ext cx="11017250" cy="6595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42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Uno</a:t>
            </a:r>
            <a:r>
              <a:rPr kumimoji="0" lang="it-IT" sz="1400" b="1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degli</a:t>
            </a:r>
            <a:r>
              <a:rPr kumimoji="0" lang="it-IT" sz="1400" b="1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obiettivi</a:t>
            </a:r>
            <a:r>
              <a:rPr kumimoji="0" lang="it-IT" sz="1400" b="1" i="0" u="none" strike="noStrike" kern="0" cap="none" spc="-1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principali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lang="it-IT" sz="1400" b="1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PNRR</a:t>
            </a:r>
            <a:r>
              <a:rPr kumimoji="0" lang="it-IT" sz="1400" b="1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consiste</a:t>
            </a:r>
            <a:r>
              <a:rPr kumimoji="0" lang="it-IT" sz="1400" b="1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nella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creazione</a:t>
            </a:r>
            <a:r>
              <a:rPr kumimoji="0" lang="it-IT" sz="1400" b="1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lang="it-IT" sz="1400" b="1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Servizio</a:t>
            </a:r>
            <a:r>
              <a:rPr kumimoji="0" lang="it-IT" sz="1400" b="1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Sanitario</a:t>
            </a:r>
            <a:r>
              <a:rPr kumimoji="0" lang="it-IT" sz="1400" b="1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Nazionale</a:t>
            </a:r>
            <a:r>
              <a:rPr kumimoji="0" lang="it-IT" sz="1400" b="1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(SSN)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rinnovato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pronto</a:t>
            </a:r>
            <a:r>
              <a:rPr kumimoji="0" lang="it-IT" sz="1400" b="1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it-IT" sz="1400" b="1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soddisfare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it-IT" sz="1400" b="1" i="0" u="none" strike="noStrike" kern="0" cap="none" spc="-1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bisogni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lang="it-IT" sz="1400" b="1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salute</a:t>
            </a:r>
            <a:r>
              <a:rPr kumimoji="0" lang="it-IT" sz="1400" b="1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anche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delle</a:t>
            </a:r>
            <a:r>
              <a:rPr kumimoji="0" lang="it-IT" sz="1400" b="1" i="0" u="none" strike="noStrike" kern="0" cap="none" spc="-1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future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generazioni.</a:t>
            </a:r>
            <a:r>
              <a:rPr kumimoji="0" lang="it-IT" sz="1400" b="1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La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maggior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parte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delle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risorse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destinate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alla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sanità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deriva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dalla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Missione</a:t>
            </a:r>
            <a:r>
              <a:rPr kumimoji="0" lang="it-IT" sz="1400" b="1" i="0" u="none" strike="noStrike" kern="0" cap="none" spc="-1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lang="it-IT" sz="1400" b="1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«Salute»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,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anche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se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nel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Piano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vi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sono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ulteriori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interventi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trasversali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più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missioni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che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ricadono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nel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perimetro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sanità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 MT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B2F9E-EA52-4481-8D40-EB3579B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50850"/>
            <a:ext cx="11002963" cy="723900"/>
          </a:xfrm>
        </p:spPr>
        <p:txBody>
          <a:bodyPr/>
          <a:lstStyle/>
          <a:p>
            <a:r>
              <a:rPr lang="it-IT" sz="3200" b="1" dirty="0">
                <a:latin typeface="+mn-lt"/>
              </a:rPr>
              <a:t>M6C2 - 1.1.2 Grandi Apparecchiature Sanitarie</a:t>
            </a:r>
          </a:p>
        </p:txBody>
      </p:sp>
      <p:grpSp>
        <p:nvGrpSpPr>
          <p:cNvPr id="55" name="Group 3">
            <a:extLst>
              <a:ext uri="{FF2B5EF4-FFF2-40B4-BE49-F238E27FC236}">
                <a16:creationId xmlns:a16="http://schemas.microsoft.com/office/drawing/2014/main" id="{2D12C32E-B09F-7517-E4EC-C68586EFF108}"/>
              </a:ext>
            </a:extLst>
          </p:cNvPr>
          <p:cNvGrpSpPr/>
          <p:nvPr/>
        </p:nvGrpSpPr>
        <p:grpSpPr>
          <a:xfrm>
            <a:off x="651738" y="2376950"/>
            <a:ext cx="5141227" cy="3913010"/>
            <a:chOff x="624336" y="-246676"/>
            <a:chExt cx="9921994" cy="7556075"/>
          </a:xfrm>
        </p:grpSpPr>
        <p:sp>
          <p:nvSpPr>
            <p:cNvPr id="56" name="Hexagon 4">
              <a:extLst>
                <a:ext uri="{FF2B5EF4-FFF2-40B4-BE49-F238E27FC236}">
                  <a16:creationId xmlns:a16="http://schemas.microsoft.com/office/drawing/2014/main" id="{6772B42F-90BF-6020-80C4-E9D0B466C023}"/>
                </a:ext>
              </a:extLst>
            </p:cNvPr>
            <p:cNvSpPr/>
            <p:nvPr/>
          </p:nvSpPr>
          <p:spPr>
            <a:xfrm>
              <a:off x="3275342" y="-246676"/>
              <a:ext cx="4649917" cy="2519188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it-IT" sz="3600">
                  <a:solidFill>
                    <a:srgbClr val="00338D"/>
                  </a:solidFill>
                  <a:effectLst/>
                  <a:ea typeface="Calibri" panose="020F0502020204030204" pitchFamily="34" charset="0"/>
                </a:rPr>
                <a:t>81 </a:t>
              </a:r>
            </a:p>
            <a:p>
              <a:pPr algn="ctr"/>
              <a:r>
                <a:rPr lang="it-IT" sz="1100">
                  <a:solidFill>
                    <a:srgbClr val="00338D"/>
                  </a:solidFill>
                  <a:effectLst/>
                  <a:ea typeface="Calibri" panose="020F0502020204030204" pitchFamily="34" charset="0"/>
                </a:rPr>
                <a:t>Gestiti dal</a:t>
              </a:r>
            </a:p>
            <a:p>
              <a:pPr algn="ctr"/>
              <a:r>
                <a:rPr lang="it-IT" sz="1100" b="1">
                  <a:solidFill>
                    <a:srgbClr val="00338D"/>
                  </a:solidFill>
                  <a:ea typeface="Calibri" panose="020F0502020204030204" pitchFamily="34" charset="0"/>
                </a:rPr>
                <a:t>Dip. </a:t>
              </a:r>
              <a:r>
                <a:rPr lang="it-IT" sz="1100" b="1" err="1">
                  <a:solidFill>
                    <a:srgbClr val="00338D"/>
                  </a:solidFill>
                  <a:ea typeface="Calibri" panose="020F0502020204030204" pitchFamily="34" charset="0"/>
                </a:rPr>
                <a:t>SaDIT</a:t>
              </a:r>
              <a:r>
                <a:rPr lang="it-IT" sz="1100" b="1">
                  <a:solidFill>
                    <a:srgbClr val="00338D"/>
                  </a:solidFill>
                  <a:ea typeface="Calibri" panose="020F0502020204030204" pitchFamily="34" charset="0"/>
                </a:rPr>
                <a:t> </a:t>
              </a:r>
              <a:r>
                <a:rPr lang="it-IT" sz="1100">
                  <a:solidFill>
                    <a:srgbClr val="00338D"/>
                  </a:solidFill>
                  <a:ea typeface="Calibri" panose="020F0502020204030204" pitchFamily="34" charset="0"/>
                </a:rPr>
                <a:t>(S.C. Governo delle Tecnologie Sanitarie)</a:t>
              </a:r>
              <a:endParaRPr lang="it-IT" sz="1100">
                <a:solidFill>
                  <a:srgbClr val="00338D"/>
                </a:solidFill>
              </a:endParaRPr>
            </a:p>
          </p:txBody>
        </p:sp>
        <p:sp>
          <p:nvSpPr>
            <p:cNvPr id="59" name="Hexagon 5">
              <a:extLst>
                <a:ext uri="{FF2B5EF4-FFF2-40B4-BE49-F238E27FC236}">
                  <a16:creationId xmlns:a16="http://schemas.microsoft.com/office/drawing/2014/main" id="{F7878FFD-24A6-3E1F-04DD-6503D140033E}"/>
                </a:ext>
              </a:extLst>
            </p:cNvPr>
            <p:cNvSpPr/>
            <p:nvPr/>
          </p:nvSpPr>
          <p:spPr>
            <a:xfrm>
              <a:off x="3773827" y="5067535"/>
              <a:ext cx="3623012" cy="2241864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it-IT" sz="3600">
                  <a:solidFill>
                    <a:srgbClr val="00338D"/>
                  </a:solidFill>
                  <a:effectLst/>
                  <a:ea typeface="Arial Unicode MS" panose="020B0604020202020204"/>
                </a:rPr>
                <a:t>3 </a:t>
              </a:r>
            </a:p>
            <a:p>
              <a:pPr algn="ctr"/>
              <a:r>
                <a:rPr lang="it-IT" sz="1100">
                  <a:solidFill>
                    <a:srgbClr val="00338D"/>
                  </a:solidFill>
                  <a:ea typeface="Arial Unicode MS" panose="020B0604020202020204"/>
                </a:rPr>
                <a:t>G</a:t>
              </a:r>
              <a:r>
                <a:rPr lang="it-IT" sz="1100">
                  <a:solidFill>
                    <a:srgbClr val="00338D"/>
                  </a:solidFill>
                  <a:effectLst/>
                  <a:ea typeface="Arial Unicode MS" panose="020B0604020202020204"/>
                </a:rPr>
                <a:t>estiti da </a:t>
              </a:r>
              <a:r>
                <a:rPr lang="it-IT" sz="1100" b="1">
                  <a:solidFill>
                    <a:srgbClr val="00338D"/>
                  </a:solidFill>
                  <a:effectLst/>
                  <a:ea typeface="Arial Unicode MS" panose="020B0604020202020204"/>
                </a:rPr>
                <a:t>AOUCA</a:t>
              </a:r>
              <a:endParaRPr lang="it-IT" sz="900" b="1">
                <a:solidFill>
                  <a:srgbClr val="00338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Hexagon 6">
              <a:extLst>
                <a:ext uri="{FF2B5EF4-FFF2-40B4-BE49-F238E27FC236}">
                  <a16:creationId xmlns:a16="http://schemas.microsoft.com/office/drawing/2014/main" id="{780448EC-175D-F12E-8176-CB643CA46E7B}"/>
                </a:ext>
              </a:extLst>
            </p:cNvPr>
            <p:cNvSpPr/>
            <p:nvPr/>
          </p:nvSpPr>
          <p:spPr>
            <a:xfrm>
              <a:off x="624336" y="3564189"/>
              <a:ext cx="3623012" cy="2264283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it-IT" sz="3600">
                  <a:solidFill>
                    <a:srgbClr val="00338D"/>
                  </a:solidFill>
                  <a:effectLst/>
                  <a:ea typeface="Arial Unicode MS"/>
                </a:rPr>
                <a:t>7</a:t>
              </a:r>
            </a:p>
            <a:p>
              <a:pPr algn="ctr"/>
              <a:r>
                <a:rPr lang="it-IT" sz="1100">
                  <a:solidFill>
                    <a:srgbClr val="00338D"/>
                  </a:solidFill>
                  <a:ea typeface="Arial Unicode MS"/>
                </a:rPr>
                <a:t>G</a:t>
              </a:r>
              <a:r>
                <a:rPr lang="it-IT" sz="1100">
                  <a:solidFill>
                    <a:srgbClr val="00338D"/>
                  </a:solidFill>
                  <a:effectLst/>
                  <a:ea typeface="Arial Unicode MS"/>
                </a:rPr>
                <a:t>estiti dall’</a:t>
              </a:r>
              <a:r>
                <a:rPr lang="it-IT" sz="1100" b="1">
                  <a:solidFill>
                    <a:srgbClr val="00338D"/>
                  </a:solidFill>
                  <a:effectLst/>
                  <a:ea typeface="Arial Unicode MS"/>
                </a:rPr>
                <a:t>ARNAS</a:t>
              </a:r>
              <a:endParaRPr lang="it-IT" sz="900" b="1">
                <a:solidFill>
                  <a:srgbClr val="00338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Hexagon 7">
              <a:extLst>
                <a:ext uri="{FF2B5EF4-FFF2-40B4-BE49-F238E27FC236}">
                  <a16:creationId xmlns:a16="http://schemas.microsoft.com/office/drawing/2014/main" id="{A8927CAE-24CF-BCD8-2654-FCA5CCFD5B9D}"/>
                </a:ext>
              </a:extLst>
            </p:cNvPr>
            <p:cNvSpPr/>
            <p:nvPr/>
          </p:nvSpPr>
          <p:spPr>
            <a:xfrm>
              <a:off x="6923318" y="3564189"/>
              <a:ext cx="3623012" cy="2264283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it-IT" sz="3600">
                  <a:solidFill>
                    <a:srgbClr val="00338D"/>
                  </a:solidFill>
                  <a:effectLst/>
                  <a:ea typeface="Arial Unicode MS"/>
                </a:rPr>
                <a:t>6</a:t>
              </a:r>
              <a:r>
                <a:rPr lang="it-IT" sz="1800">
                  <a:solidFill>
                    <a:srgbClr val="00338D"/>
                  </a:solidFill>
                  <a:effectLst/>
                  <a:ea typeface="Arial Unicode MS"/>
                </a:rPr>
                <a:t> </a:t>
              </a:r>
            </a:p>
            <a:p>
              <a:pPr algn="ctr"/>
              <a:r>
                <a:rPr lang="it-IT" sz="1100">
                  <a:solidFill>
                    <a:srgbClr val="00338D"/>
                  </a:solidFill>
                  <a:ea typeface="Arial Unicode MS"/>
                </a:rPr>
                <a:t>Gestiti </a:t>
              </a:r>
              <a:r>
                <a:rPr lang="it-IT" sz="1100">
                  <a:solidFill>
                    <a:srgbClr val="00338D"/>
                  </a:solidFill>
                  <a:effectLst/>
                  <a:ea typeface="Arial Unicode MS"/>
                </a:rPr>
                <a:t>da </a:t>
              </a:r>
              <a:r>
                <a:rPr lang="it-IT" sz="1100" b="1">
                  <a:solidFill>
                    <a:srgbClr val="00338D"/>
                  </a:solidFill>
                  <a:effectLst/>
                  <a:ea typeface="Arial Unicode MS"/>
                </a:rPr>
                <a:t>AOUSS</a:t>
              </a:r>
              <a:r>
                <a:rPr lang="it-IT" sz="1100">
                  <a:solidFill>
                    <a:srgbClr val="00338D"/>
                  </a:solidFill>
                  <a:effectLst/>
                  <a:ea typeface="Arial Unicode MS"/>
                </a:rPr>
                <a:t> </a:t>
              </a:r>
              <a:endParaRPr lang="it-IT" sz="900">
                <a:solidFill>
                  <a:srgbClr val="00338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Hexagon 8">
              <a:extLst>
                <a:ext uri="{FF2B5EF4-FFF2-40B4-BE49-F238E27FC236}">
                  <a16:creationId xmlns:a16="http://schemas.microsoft.com/office/drawing/2014/main" id="{7885D460-3F4B-B5B2-0770-8F70347D6D06}"/>
                </a:ext>
              </a:extLst>
            </p:cNvPr>
            <p:cNvSpPr/>
            <p:nvPr/>
          </p:nvSpPr>
          <p:spPr>
            <a:xfrm>
              <a:off x="4115539" y="2553564"/>
              <a:ext cx="2969527" cy="2241864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it-IT" sz="3600" b="1">
                  <a:solidFill>
                    <a:schemeClr val="tx2"/>
                  </a:solidFill>
                  <a:cs typeface="Arial" panose="020B0604020202020204" pitchFamily="34" charset="0"/>
                </a:rPr>
                <a:t>97</a:t>
              </a:r>
              <a:r>
                <a:rPr lang="it-IT" sz="1100" b="1">
                  <a:solidFill>
                    <a:schemeClr val="tx2"/>
                  </a:solidFill>
                  <a:cs typeface="Arial" panose="020B0604020202020204" pitchFamily="34" charset="0"/>
                </a:rPr>
                <a:t> INTERVENTI REGIONALI</a:t>
              </a:r>
            </a:p>
          </p:txBody>
        </p:sp>
      </p:grpSp>
      <p:sp>
        <p:nvSpPr>
          <p:cNvPr id="65" name="Rectangle: Rounded Corners 17">
            <a:extLst>
              <a:ext uri="{FF2B5EF4-FFF2-40B4-BE49-F238E27FC236}">
                <a16:creationId xmlns:a16="http://schemas.microsoft.com/office/drawing/2014/main" id="{FF82D4A5-03EE-CAC5-2D27-81CACD514F54}"/>
              </a:ext>
            </a:extLst>
          </p:cNvPr>
          <p:cNvSpPr/>
          <p:nvPr/>
        </p:nvSpPr>
        <p:spPr>
          <a:xfrm>
            <a:off x="601662" y="900528"/>
            <a:ext cx="10988675" cy="1320974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0" bIns="0" rtlCol="0" anchor="t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Questo investimento ha come obiettivo migliorare le 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attività di diagnostica per immagini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attraverso l'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ammodernamento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tecnologico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delle 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grandi apparecchiature sanitarie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oggetto di intervento.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L'investimento si riferisce all’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ammodernamento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digitale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del parco tecnologico tramite la </a:t>
            </a:r>
            <a:r>
              <a:rPr lang="it-IT" sz="1400" b="1" kern="0">
                <a:solidFill>
                  <a:srgbClr val="00338D"/>
                </a:solidFill>
                <a:latin typeface="Arial"/>
                <a:cs typeface="Arial"/>
              </a:rPr>
              <a:t>sostituzione di apparecchiature biomedicali</a:t>
            </a:r>
            <a:r>
              <a:rPr lang="it-IT" sz="1400" kern="0">
                <a:solidFill>
                  <a:srgbClr val="00338D"/>
                </a:solidFill>
                <a:latin typeface="Arial"/>
                <a:cs typeface="Arial"/>
              </a:rPr>
              <a:t> che hanno superato il tempo medio di vita con modelli tecnologicamente più avanzati.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4B54F47-FE93-2B12-9DB4-E391C204D5A1}"/>
              </a:ext>
            </a:extLst>
          </p:cNvPr>
          <p:cNvGrpSpPr/>
          <p:nvPr/>
        </p:nvGrpSpPr>
        <p:grpSpPr>
          <a:xfrm>
            <a:off x="8393609" y="3138734"/>
            <a:ext cx="1143207" cy="1143801"/>
            <a:chOff x="4798750" y="2526931"/>
            <a:chExt cx="2556000" cy="2557329"/>
          </a:xfrm>
        </p:grpSpPr>
        <p:sp>
          <p:nvSpPr>
            <p:cNvPr id="28" name="Cerchio vuoto 27">
              <a:extLst>
                <a:ext uri="{FF2B5EF4-FFF2-40B4-BE49-F238E27FC236}">
                  <a16:creationId xmlns:a16="http://schemas.microsoft.com/office/drawing/2014/main" id="{32036224-8A42-2324-FB38-F16601300BCB}"/>
                </a:ext>
              </a:extLst>
            </p:cNvPr>
            <p:cNvSpPr/>
            <p:nvPr/>
          </p:nvSpPr>
          <p:spPr>
            <a:xfrm rot="16200000">
              <a:off x="4798752" y="2527774"/>
              <a:ext cx="2555996" cy="2556000"/>
            </a:xfrm>
            <a:prstGeom prst="donut">
              <a:avLst>
                <a:gd name="adj" fmla="val 18734"/>
              </a:avLst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9" name="Arco a tutto sesto 28">
              <a:extLst>
                <a:ext uri="{FF2B5EF4-FFF2-40B4-BE49-F238E27FC236}">
                  <a16:creationId xmlns:a16="http://schemas.microsoft.com/office/drawing/2014/main" id="{63EDE3C3-6343-CF8E-801E-1225BDD8F0D8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4798085" y="2527596"/>
              <a:ext cx="2557329" cy="2556000"/>
            </a:xfrm>
            <a:prstGeom prst="blockArc">
              <a:avLst>
                <a:gd name="adj1" fmla="val 11394551"/>
                <a:gd name="adj2" fmla="val 17030295"/>
                <a:gd name="adj3" fmla="val 18717"/>
              </a:avLst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0B8FE1E-38A1-4277-F5AF-CCEDC61D4E44}"/>
              </a:ext>
            </a:extLst>
          </p:cNvPr>
          <p:cNvGrpSpPr/>
          <p:nvPr/>
        </p:nvGrpSpPr>
        <p:grpSpPr>
          <a:xfrm>
            <a:off x="7113604" y="3452718"/>
            <a:ext cx="974591" cy="703273"/>
            <a:chOff x="8409556" y="2736641"/>
            <a:chExt cx="974591" cy="703273"/>
          </a:xfrm>
        </p:grpSpPr>
        <p:sp>
          <p:nvSpPr>
            <p:cNvPr id="30" name="Shape 784">
              <a:extLst>
                <a:ext uri="{FF2B5EF4-FFF2-40B4-BE49-F238E27FC236}">
                  <a16:creationId xmlns:a16="http://schemas.microsoft.com/office/drawing/2014/main" id="{E1F1C674-E095-E1F8-0088-FFF2E16F57A7}"/>
                </a:ext>
              </a:extLst>
            </p:cNvPr>
            <p:cNvSpPr/>
            <p:nvPr/>
          </p:nvSpPr>
          <p:spPr>
            <a:xfrm>
              <a:off x="8426179" y="3142397"/>
              <a:ext cx="941346" cy="297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2000" b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€/</a:t>
              </a:r>
              <a:r>
                <a:rPr lang="en-US" sz="2000" b="1" err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mln</a:t>
              </a:r>
              <a:endParaRPr lang="en-US" sz="20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endParaRPr>
            </a:p>
          </p:txBody>
        </p:sp>
        <p:sp>
          <p:nvSpPr>
            <p:cNvPr id="32" name="Shape 785">
              <a:extLst>
                <a:ext uri="{FF2B5EF4-FFF2-40B4-BE49-F238E27FC236}">
                  <a16:creationId xmlns:a16="http://schemas.microsoft.com/office/drawing/2014/main" id="{372FDE5F-DCDD-8CF2-00B9-CADA3B79556A}"/>
                </a:ext>
              </a:extLst>
            </p:cNvPr>
            <p:cNvSpPr/>
            <p:nvPr/>
          </p:nvSpPr>
          <p:spPr>
            <a:xfrm>
              <a:off x="8409556" y="2736641"/>
              <a:ext cx="974591" cy="4452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80000"/>
                </a:lnSpc>
                <a:defRPr sz="9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it-IT" sz="3200">
                  <a:solidFill>
                    <a:srgbClr val="00338D"/>
                  </a:solidFill>
                  <a:latin typeface="+mj-lt"/>
                  <a:cs typeface="Arial" panose="020B0604020202020204" pitchFamily="34" charset="0"/>
                </a:rPr>
                <a:t>58,8</a:t>
              </a:r>
              <a:endParaRPr sz="3200">
                <a:solidFill>
                  <a:srgbClr val="00338D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3" name="Shape 773">
            <a:extLst>
              <a:ext uri="{FF2B5EF4-FFF2-40B4-BE49-F238E27FC236}">
                <a16:creationId xmlns:a16="http://schemas.microsoft.com/office/drawing/2014/main" id="{E1BAFB1C-95CC-5265-283C-B43674102BC7}"/>
              </a:ext>
            </a:extLst>
          </p:cNvPr>
          <p:cNvSpPr/>
          <p:nvPr/>
        </p:nvSpPr>
        <p:spPr>
          <a:xfrm flipV="1">
            <a:off x="7621762" y="4344544"/>
            <a:ext cx="227008" cy="456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D9D9D9"/>
            </a:solidFill>
            <a:prstDash val="dash"/>
            <a:miter lim="400000"/>
            <a:tailEnd type="oval"/>
          </a:ln>
        </p:spPr>
        <p:txBody>
          <a:bodyPr lIns="0" tIns="0" rIns="0" bIns="0" anchor="ctr"/>
          <a:lstStyle/>
          <a:p>
            <a:pPr lvl="0"/>
            <a:endParaRPr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773">
            <a:extLst>
              <a:ext uri="{FF2B5EF4-FFF2-40B4-BE49-F238E27FC236}">
                <a16:creationId xmlns:a16="http://schemas.microsoft.com/office/drawing/2014/main" id="{6FF5E3DA-E790-4A45-90CD-C44DAF69F799}"/>
              </a:ext>
            </a:extLst>
          </p:cNvPr>
          <p:cNvSpPr/>
          <p:nvPr/>
        </p:nvSpPr>
        <p:spPr>
          <a:xfrm>
            <a:off x="7600900" y="2903279"/>
            <a:ext cx="2268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D9D9D9"/>
            </a:solidFill>
            <a:prstDash val="dash"/>
            <a:miter lim="400000"/>
            <a:tailEnd type="oval"/>
          </a:ln>
        </p:spPr>
        <p:txBody>
          <a:bodyPr lIns="0" tIns="0" rIns="0" bIns="0" anchor="ctr"/>
          <a:lstStyle/>
          <a:p>
            <a:pPr lvl="0"/>
            <a:endParaRPr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7209194-0DCA-C2E8-8043-7003681BB48B}"/>
              </a:ext>
            </a:extLst>
          </p:cNvPr>
          <p:cNvGrpSpPr/>
          <p:nvPr/>
        </p:nvGrpSpPr>
        <p:grpSpPr>
          <a:xfrm>
            <a:off x="8393601" y="5070898"/>
            <a:ext cx="1143207" cy="1143800"/>
            <a:chOff x="4798743" y="2526939"/>
            <a:chExt cx="2556007" cy="2557329"/>
          </a:xfrm>
        </p:grpSpPr>
        <p:sp>
          <p:nvSpPr>
            <p:cNvPr id="42" name="Cerchio vuoto 41">
              <a:extLst>
                <a:ext uri="{FF2B5EF4-FFF2-40B4-BE49-F238E27FC236}">
                  <a16:creationId xmlns:a16="http://schemas.microsoft.com/office/drawing/2014/main" id="{21D38CFB-5760-D33B-456B-D2E0C04D051B}"/>
                </a:ext>
              </a:extLst>
            </p:cNvPr>
            <p:cNvSpPr/>
            <p:nvPr/>
          </p:nvSpPr>
          <p:spPr>
            <a:xfrm rot="16200000">
              <a:off x="4798750" y="2527771"/>
              <a:ext cx="2555995" cy="2556007"/>
            </a:xfrm>
            <a:prstGeom prst="donut">
              <a:avLst>
                <a:gd name="adj" fmla="val 18468"/>
              </a:avLst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44" name="Arco a tutto sesto 43">
              <a:extLst>
                <a:ext uri="{FF2B5EF4-FFF2-40B4-BE49-F238E27FC236}">
                  <a16:creationId xmlns:a16="http://schemas.microsoft.com/office/drawing/2014/main" id="{B7E1617D-ACCA-F53A-2CA3-115C41350B68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4798086" y="2527604"/>
              <a:ext cx="2557329" cy="2556000"/>
            </a:xfrm>
            <a:prstGeom prst="blockArc">
              <a:avLst>
                <a:gd name="adj1" fmla="val 10742781"/>
                <a:gd name="adj2" fmla="val 20386271"/>
                <a:gd name="adj3" fmla="val 18391"/>
              </a:avLst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EA93EB42-CDD6-A8B4-0C08-01831E19D8B3}"/>
              </a:ext>
            </a:extLst>
          </p:cNvPr>
          <p:cNvGrpSpPr/>
          <p:nvPr/>
        </p:nvGrpSpPr>
        <p:grpSpPr>
          <a:xfrm>
            <a:off x="8494539" y="3474820"/>
            <a:ext cx="993576" cy="471924"/>
            <a:chOff x="8390571" y="2822818"/>
            <a:chExt cx="993576" cy="471924"/>
          </a:xfrm>
        </p:grpSpPr>
        <p:sp>
          <p:nvSpPr>
            <p:cNvPr id="47" name="Shape 784">
              <a:extLst>
                <a:ext uri="{FF2B5EF4-FFF2-40B4-BE49-F238E27FC236}">
                  <a16:creationId xmlns:a16="http://schemas.microsoft.com/office/drawing/2014/main" id="{C6DA1A37-D170-BD56-6443-E300CACC7A13}"/>
                </a:ext>
              </a:extLst>
            </p:cNvPr>
            <p:cNvSpPr/>
            <p:nvPr/>
          </p:nvSpPr>
          <p:spPr>
            <a:xfrm>
              <a:off x="8390571" y="3095713"/>
              <a:ext cx="941346" cy="1990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1200" b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€/</a:t>
              </a:r>
              <a:r>
                <a:rPr lang="en-US" sz="1200" b="1" err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mln</a:t>
              </a:r>
              <a:endParaRPr lang="en-US" sz="12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endParaRPr>
            </a:p>
          </p:txBody>
        </p:sp>
        <p:sp>
          <p:nvSpPr>
            <p:cNvPr id="48" name="Shape 785">
              <a:extLst>
                <a:ext uri="{FF2B5EF4-FFF2-40B4-BE49-F238E27FC236}">
                  <a16:creationId xmlns:a16="http://schemas.microsoft.com/office/drawing/2014/main" id="{76C2FAB0-93E5-154E-DFF8-2D66CBA51D4D}"/>
                </a:ext>
              </a:extLst>
            </p:cNvPr>
            <p:cNvSpPr/>
            <p:nvPr/>
          </p:nvSpPr>
          <p:spPr>
            <a:xfrm>
              <a:off x="8409556" y="2822818"/>
              <a:ext cx="974591" cy="2728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80000"/>
                </a:lnSpc>
                <a:defRPr sz="9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it-IT" sz="1800">
                  <a:solidFill>
                    <a:srgbClr val="00338D"/>
                  </a:solidFill>
                  <a:latin typeface="+mj-lt"/>
                  <a:cs typeface="Arial" panose="020B0604020202020204" pitchFamily="34" charset="0"/>
                </a:rPr>
                <a:t>38,9</a:t>
              </a:r>
              <a:endParaRPr sz="1800">
                <a:solidFill>
                  <a:srgbClr val="00338D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9D116B9D-FC3B-C25A-F2E4-B1D75A1AF0E6}"/>
              </a:ext>
            </a:extLst>
          </p:cNvPr>
          <p:cNvGrpSpPr/>
          <p:nvPr/>
        </p:nvGrpSpPr>
        <p:grpSpPr>
          <a:xfrm>
            <a:off x="8468424" y="5406836"/>
            <a:ext cx="993576" cy="471924"/>
            <a:chOff x="8390571" y="2822818"/>
            <a:chExt cx="993576" cy="471924"/>
          </a:xfrm>
        </p:grpSpPr>
        <p:sp>
          <p:nvSpPr>
            <p:cNvPr id="50" name="Shape 784">
              <a:extLst>
                <a:ext uri="{FF2B5EF4-FFF2-40B4-BE49-F238E27FC236}">
                  <a16:creationId xmlns:a16="http://schemas.microsoft.com/office/drawing/2014/main" id="{2DA1415E-FBC9-2BC0-FE41-01AAE154E6F4}"/>
                </a:ext>
              </a:extLst>
            </p:cNvPr>
            <p:cNvSpPr/>
            <p:nvPr/>
          </p:nvSpPr>
          <p:spPr>
            <a:xfrm>
              <a:off x="8390571" y="3095713"/>
              <a:ext cx="941346" cy="1990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lang="en-US" sz="1200" b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€/</a:t>
              </a:r>
              <a:r>
                <a:rPr lang="en-US" sz="1200" b="1" err="1">
                  <a:solidFill>
                    <a:srgbClr val="00338D"/>
                  </a:solidFill>
                  <a:ea typeface="Open Sans Light"/>
                  <a:cs typeface="Arial" panose="020B0604020202020204" pitchFamily="34" charset="0"/>
                  <a:sym typeface="Open Sans Light"/>
                </a:rPr>
                <a:t>mln</a:t>
              </a:r>
              <a:endParaRPr lang="en-US" sz="12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endParaRPr>
            </a:p>
          </p:txBody>
        </p:sp>
        <p:sp>
          <p:nvSpPr>
            <p:cNvPr id="51" name="Shape 785">
              <a:extLst>
                <a:ext uri="{FF2B5EF4-FFF2-40B4-BE49-F238E27FC236}">
                  <a16:creationId xmlns:a16="http://schemas.microsoft.com/office/drawing/2014/main" id="{A9521B29-1451-26CB-4E82-CAA768AFD95D}"/>
                </a:ext>
              </a:extLst>
            </p:cNvPr>
            <p:cNvSpPr/>
            <p:nvPr/>
          </p:nvSpPr>
          <p:spPr>
            <a:xfrm>
              <a:off x="8409556" y="2822818"/>
              <a:ext cx="974591" cy="2728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80000"/>
                </a:lnSpc>
                <a:defRPr sz="9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it-IT" sz="1800">
                  <a:solidFill>
                    <a:srgbClr val="00338D"/>
                  </a:solidFill>
                  <a:latin typeface="+mj-lt"/>
                  <a:cs typeface="Arial" panose="020B0604020202020204" pitchFamily="34" charset="0"/>
                </a:rPr>
                <a:t>19,9</a:t>
              </a:r>
              <a:endParaRPr sz="1800">
                <a:solidFill>
                  <a:srgbClr val="00338D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52" name="Shape 784">
            <a:extLst>
              <a:ext uri="{FF2B5EF4-FFF2-40B4-BE49-F238E27FC236}">
                <a16:creationId xmlns:a16="http://schemas.microsoft.com/office/drawing/2014/main" id="{92B5AEC0-9D51-AA9C-D08F-22A95710A6AC}"/>
              </a:ext>
            </a:extLst>
          </p:cNvPr>
          <p:cNvSpPr/>
          <p:nvPr/>
        </p:nvSpPr>
        <p:spPr>
          <a:xfrm>
            <a:off x="7848770" y="2779144"/>
            <a:ext cx="232212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lang="en-US" sz="1600" b="1" err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Fondi</a:t>
            </a:r>
            <a:r>
              <a:rPr lang="en-US" sz="16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 PNRR </a:t>
            </a:r>
            <a:r>
              <a:rPr lang="en-US" sz="1600" b="1" err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Regionali</a:t>
            </a:r>
            <a:endParaRPr lang="en-US" sz="1600" b="1">
              <a:solidFill>
                <a:srgbClr val="00338D"/>
              </a:solidFill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53" name="Shape 784">
            <a:extLst>
              <a:ext uri="{FF2B5EF4-FFF2-40B4-BE49-F238E27FC236}">
                <a16:creationId xmlns:a16="http://schemas.microsoft.com/office/drawing/2014/main" id="{CB3A675C-D474-DDF5-D358-93991D5865CA}"/>
              </a:ext>
            </a:extLst>
          </p:cNvPr>
          <p:cNvSpPr/>
          <p:nvPr/>
        </p:nvSpPr>
        <p:spPr>
          <a:xfrm>
            <a:off x="7991970" y="4707836"/>
            <a:ext cx="217892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lang="en-US" sz="1600" b="1" err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Fondi</a:t>
            </a:r>
            <a:r>
              <a:rPr lang="en-US" sz="16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r>
              <a:rPr lang="en-US" sz="1600" b="1" err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Regionali</a:t>
            </a:r>
            <a:r>
              <a:rPr lang="en-US" sz="1600" b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r>
              <a:rPr lang="en-US" sz="1600" b="1" err="1">
                <a:solidFill>
                  <a:srgbClr val="00338D"/>
                </a:solidFill>
                <a:ea typeface="Open Sans Light"/>
                <a:cs typeface="Arial" panose="020B0604020202020204" pitchFamily="34" charset="0"/>
                <a:sym typeface="Open Sans Light"/>
              </a:rPr>
              <a:t>Totali</a:t>
            </a:r>
            <a:endParaRPr lang="en-US" sz="1600" b="1">
              <a:solidFill>
                <a:srgbClr val="00338D"/>
              </a:solidFill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sp>
        <p:nvSpPr>
          <p:cNvPr id="57" name="Shape 773">
            <a:extLst>
              <a:ext uri="{FF2B5EF4-FFF2-40B4-BE49-F238E27FC236}">
                <a16:creationId xmlns:a16="http://schemas.microsoft.com/office/drawing/2014/main" id="{418F049E-66C1-7084-79CD-4570AAF1285A}"/>
              </a:ext>
            </a:extLst>
          </p:cNvPr>
          <p:cNvSpPr/>
          <p:nvPr/>
        </p:nvSpPr>
        <p:spPr>
          <a:xfrm rot="16200000" flipH="1">
            <a:off x="9698314" y="3467193"/>
            <a:ext cx="45719" cy="532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D9D9D9"/>
            </a:solidFill>
            <a:prstDash val="dash"/>
            <a:miter lim="400000"/>
            <a:tailEnd type="oval"/>
          </a:ln>
        </p:spPr>
        <p:txBody>
          <a:bodyPr lIns="0" tIns="0" rIns="0" bIns="0" anchor="ctr"/>
          <a:lstStyle/>
          <a:p>
            <a:pPr lvl="0"/>
            <a:endParaRPr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hape 773">
            <a:extLst>
              <a:ext uri="{FF2B5EF4-FFF2-40B4-BE49-F238E27FC236}">
                <a16:creationId xmlns:a16="http://schemas.microsoft.com/office/drawing/2014/main" id="{FA75E5C2-FFD7-E9E4-AA82-72E4D881EC4E}"/>
              </a:ext>
            </a:extLst>
          </p:cNvPr>
          <p:cNvSpPr/>
          <p:nvPr/>
        </p:nvSpPr>
        <p:spPr>
          <a:xfrm rot="5400000" flipV="1">
            <a:off x="9685825" y="5293344"/>
            <a:ext cx="45719" cy="54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D9D9D9"/>
            </a:solidFill>
            <a:prstDash val="dash"/>
            <a:miter lim="400000"/>
            <a:tailEnd type="oval"/>
          </a:ln>
        </p:spPr>
        <p:txBody>
          <a:bodyPr lIns="0" tIns="0" rIns="0" bIns="0" anchor="ctr"/>
          <a:lstStyle/>
          <a:p>
            <a:pPr lvl="0"/>
            <a:endParaRPr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546D3C0D-08F7-AF01-8FDA-98997E7F429F}"/>
              </a:ext>
            </a:extLst>
          </p:cNvPr>
          <p:cNvSpPr/>
          <p:nvPr/>
        </p:nvSpPr>
        <p:spPr>
          <a:xfrm>
            <a:off x="10035456" y="3545789"/>
            <a:ext cx="1213728" cy="329688"/>
          </a:xfrm>
          <a:prstGeom prst="roundRect">
            <a:avLst/>
          </a:prstGeom>
          <a:solidFill>
            <a:srgbClr val="7213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</a:rPr>
              <a:t>27,4 €/mln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</a:rPr>
              <a:t>ARES </a:t>
            </a:r>
            <a:r>
              <a:rPr lang="it-IT" sz="1100" b="1" err="1">
                <a:solidFill>
                  <a:schemeClr val="bg1"/>
                </a:solidFill>
              </a:rPr>
              <a:t>SaDIT</a:t>
            </a:r>
            <a:endParaRPr lang="it-IT" sz="1100">
              <a:solidFill>
                <a:schemeClr val="bg1"/>
              </a:solidFill>
            </a:endParaRP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004EAD56-7B7B-8755-9691-E9DDCC1EC017}"/>
              </a:ext>
            </a:extLst>
          </p:cNvPr>
          <p:cNvSpPr/>
          <p:nvPr/>
        </p:nvSpPr>
        <p:spPr>
          <a:xfrm>
            <a:off x="10035456" y="5358199"/>
            <a:ext cx="1213728" cy="329688"/>
          </a:xfrm>
          <a:prstGeom prst="roundRect">
            <a:avLst/>
          </a:prstGeom>
          <a:solidFill>
            <a:srgbClr val="7213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</a:rPr>
              <a:t>10,2 €/mln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</a:rPr>
              <a:t>ARES</a:t>
            </a:r>
            <a:endParaRPr lang="it-IT" sz="1100">
              <a:solidFill>
                <a:schemeClr val="bg1"/>
              </a:solidFill>
            </a:endParaRPr>
          </a:p>
        </p:txBody>
      </p:sp>
      <p:pic>
        <p:nvPicPr>
          <p:cNvPr id="78" name="Elemento grafico 77" descr="Monete con riempimento a tinta unita">
            <a:extLst>
              <a:ext uri="{FF2B5EF4-FFF2-40B4-BE49-F238E27FC236}">
                <a16:creationId xmlns:a16="http://schemas.microsoft.com/office/drawing/2014/main" id="{80F78013-4BE4-7EFD-9963-C0CDAE9B2D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1780" y="3575017"/>
            <a:ext cx="544423" cy="5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F3D5-4A0D-46B9-ADF7-DE7E047F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49" y="501742"/>
            <a:ext cx="10977494" cy="723600"/>
          </a:xfrm>
        </p:spPr>
        <p:txBody>
          <a:bodyPr/>
          <a:lstStyle/>
          <a:p>
            <a:r>
              <a:rPr lang="it-IT" sz="3200" b="1" dirty="0">
                <a:latin typeface="+mn-lt"/>
              </a:rPr>
              <a:t>M6C2 - 1.1.2 Grandi Apparecchiature Sanitarie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68B5D6-DBD4-4A63-9C09-E57FF42E4729}"/>
              </a:ext>
            </a:extLst>
          </p:cNvPr>
          <p:cNvSpPr txBox="1"/>
          <p:nvPr/>
        </p:nvSpPr>
        <p:spPr>
          <a:xfrm>
            <a:off x="612843" y="1192021"/>
            <a:ext cx="10977495" cy="8930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338D"/>
                </a:solidFill>
                <a:cs typeface="Times New Roman" panose="02020603050405020304" pitchFamily="18" charset="0"/>
              </a:rPr>
              <a:t>ARES Sardegna è soggetto attuatore di 81 interventi destinati alle 8 Aziende Socio Sanitarie Locali dei 97 in programmazione.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338D"/>
                </a:solidFill>
                <a:cs typeface="Times New Roman" panose="02020603050405020304" pitchFamily="18" charset="0"/>
              </a:rPr>
              <a:t>I restanti 16 interventi sono gestiti autonomamente dalle 3 Aziende Ospedaliere (ARNAS, AOUCA, AOUSS).</a:t>
            </a:r>
          </a:p>
        </p:txBody>
      </p:sp>
      <p:graphicFrame>
        <p:nvGraphicFramePr>
          <p:cNvPr id="299" name="Tabella 298">
            <a:extLst>
              <a:ext uri="{FF2B5EF4-FFF2-40B4-BE49-F238E27FC236}">
                <a16:creationId xmlns:a16="http://schemas.microsoft.com/office/drawing/2014/main" id="{B7045B7E-425C-5954-8EFD-372486756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98403"/>
              </p:ext>
            </p:extLst>
          </p:nvPr>
        </p:nvGraphicFramePr>
        <p:xfrm>
          <a:off x="1416476" y="2242343"/>
          <a:ext cx="10031733" cy="4037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826">
                  <a:extLst>
                    <a:ext uri="{9D8B030D-6E8A-4147-A177-3AD203B41FA5}">
                      <a16:colId xmlns:a16="http://schemas.microsoft.com/office/drawing/2014/main" val="100963753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698979276"/>
                    </a:ext>
                  </a:extLst>
                </a:gridCol>
                <a:gridCol w="1684867">
                  <a:extLst>
                    <a:ext uri="{9D8B030D-6E8A-4147-A177-3AD203B41FA5}">
                      <a16:colId xmlns:a16="http://schemas.microsoft.com/office/drawing/2014/main" val="2225562710"/>
                    </a:ext>
                  </a:extLst>
                </a:gridCol>
                <a:gridCol w="1552882">
                  <a:extLst>
                    <a:ext uri="{9D8B030D-6E8A-4147-A177-3AD203B41FA5}">
                      <a16:colId xmlns:a16="http://schemas.microsoft.com/office/drawing/2014/main" val="1877149180"/>
                    </a:ext>
                  </a:extLst>
                </a:gridCol>
                <a:gridCol w="2150758">
                  <a:extLst>
                    <a:ext uri="{9D8B030D-6E8A-4147-A177-3AD203B41FA5}">
                      <a16:colId xmlns:a16="http://schemas.microsoft.com/office/drawing/2014/main" val="62285291"/>
                    </a:ext>
                  </a:extLst>
                </a:gridCol>
              </a:tblGrid>
              <a:tr h="524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STATO INTERVENTO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Quantità Apparecchiature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Importi PNRR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Altre fonti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Finanziamento totale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extLst>
                  <a:ext uri="{0D108BD9-81ED-4DB2-BD59-A6C34878D82A}">
                    <a16:rowId xmlns:a16="http://schemas.microsoft.com/office/drawing/2014/main" val="2757771274"/>
                  </a:ext>
                </a:extLst>
              </a:tr>
              <a:tr h="486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Attività completata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it-IT" sz="1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2.065.600,00 €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20.000,00 €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2.085.600,00 €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899771"/>
                  </a:ext>
                </a:extLst>
              </a:tr>
              <a:tr h="5248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Installazione apparecchiatura ARES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</a:rPr>
                        <a:t>1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305.000,00 €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45.000,00 €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350.000,00 €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075897"/>
                  </a:ext>
                </a:extLst>
              </a:tr>
              <a:tr h="5248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Definizione progetti appalti integrati ASL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</a:rPr>
                        <a:t>2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1.828.000,00 €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2.293.334,00 €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4.121.334,00 €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88059"/>
                  </a:ext>
                </a:extLst>
              </a:tr>
              <a:tr h="486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Lavori in corso 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</a:rPr>
                        <a:t>6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994.759,00 €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227.000,00 €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1.221.759,00 €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8347147"/>
                  </a:ext>
                </a:extLst>
              </a:tr>
              <a:tr h="518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+mn-lt"/>
                        </a:rPr>
                        <a:t>Progetti avviati in attesa di inizio lavori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21.992.300,00 €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7.369.573,00 €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29.361.873,00 €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592724"/>
                  </a:ext>
                </a:extLst>
              </a:tr>
              <a:tr h="486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+mn-ea"/>
                          <a:cs typeface="+mn-cs"/>
                        </a:rPr>
                        <a:t>Progetti</a:t>
                      </a:r>
                      <a:r>
                        <a:rPr lang="it-IT" sz="1200" baseline="0">
                          <a:effectLst/>
                          <a:latin typeface="+mn-lt"/>
                          <a:ea typeface="+mn-ea"/>
                          <a:cs typeface="+mn-cs"/>
                        </a:rPr>
                        <a:t> da avviare</a:t>
                      </a:r>
                      <a:endParaRPr lang="it-IT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it-IT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256.200,00 €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326.200,00 €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582.400,00 €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8533123"/>
                  </a:ext>
                </a:extLst>
              </a:tr>
              <a:tr h="486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  <a:latin typeface="+mn-lt"/>
                        </a:rPr>
                        <a:t>Totale</a:t>
                      </a:r>
                      <a:endParaRPr lang="it-IT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  <a:latin typeface="+mn-lt"/>
                        </a:rPr>
                        <a:t>81</a:t>
                      </a:r>
                      <a:endParaRPr lang="it-IT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7" marR="4115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27.441.859,00 €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10.281.107,00 €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37.722.966,00 €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6056557"/>
                  </a:ext>
                </a:extLst>
              </a:tr>
            </a:tbl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58BF86CD-67B2-DA5A-1CAB-CCE88F2F1328}"/>
              </a:ext>
            </a:extLst>
          </p:cNvPr>
          <p:cNvGrpSpPr/>
          <p:nvPr/>
        </p:nvGrpSpPr>
        <p:grpSpPr>
          <a:xfrm>
            <a:off x="943972" y="2905983"/>
            <a:ext cx="355430" cy="2763016"/>
            <a:chOff x="815026" y="1796828"/>
            <a:chExt cx="476603" cy="36923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4CE764-B134-4668-BE7D-58B4D8163613}"/>
                </a:ext>
              </a:extLst>
            </p:cNvPr>
            <p:cNvGrpSpPr/>
            <p:nvPr/>
          </p:nvGrpSpPr>
          <p:grpSpPr>
            <a:xfrm>
              <a:off x="819991" y="1796828"/>
              <a:ext cx="471313" cy="479152"/>
              <a:chOff x="734487" y="3727745"/>
              <a:chExt cx="953020" cy="95065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98F3FE-79D6-42DF-ADDC-1985487CCE98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4E4E7B3D-A7F8-4ADE-832C-AEB5F5EA7531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ight Triangle 50">
                <a:extLst>
                  <a:ext uri="{FF2B5EF4-FFF2-40B4-BE49-F238E27FC236}">
                    <a16:creationId xmlns:a16="http://schemas.microsoft.com/office/drawing/2014/main" id="{B008CEFE-D8DF-484F-8A94-32546317D5F4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96C65252-CE6F-49A0-9752-0A480B45C9AD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56685BE2-AB14-42DF-BA53-542586C49238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" name="Group 14">
              <a:extLst>
                <a:ext uri="{FF2B5EF4-FFF2-40B4-BE49-F238E27FC236}">
                  <a16:creationId xmlns:a16="http://schemas.microsoft.com/office/drawing/2014/main" id="{1F87C504-7A60-4A7A-0C0E-4C942C89DB10}"/>
                </a:ext>
              </a:extLst>
            </p:cNvPr>
            <p:cNvGrpSpPr/>
            <p:nvPr/>
          </p:nvGrpSpPr>
          <p:grpSpPr>
            <a:xfrm>
              <a:off x="818336" y="2465609"/>
              <a:ext cx="471313" cy="479152"/>
              <a:chOff x="734487" y="3727745"/>
              <a:chExt cx="953020" cy="950650"/>
            </a:xfrm>
          </p:grpSpPr>
          <p:sp>
            <p:nvSpPr>
              <p:cNvPr id="212" name="Rectangle 45">
                <a:extLst>
                  <a:ext uri="{FF2B5EF4-FFF2-40B4-BE49-F238E27FC236}">
                    <a16:creationId xmlns:a16="http://schemas.microsoft.com/office/drawing/2014/main" id="{FA9826C2-6E69-78E1-89A3-FB986F11757D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ight Triangle 47">
                <a:extLst>
                  <a:ext uri="{FF2B5EF4-FFF2-40B4-BE49-F238E27FC236}">
                    <a16:creationId xmlns:a16="http://schemas.microsoft.com/office/drawing/2014/main" id="{A9ECA682-B4BB-FDB4-2651-843C769755DB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ight Triangle 50">
                <a:extLst>
                  <a:ext uri="{FF2B5EF4-FFF2-40B4-BE49-F238E27FC236}">
                    <a16:creationId xmlns:a16="http://schemas.microsoft.com/office/drawing/2014/main" id="{9674413F-2B10-B612-7257-9C7470A31331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ight Triangle 52">
                <a:extLst>
                  <a:ext uri="{FF2B5EF4-FFF2-40B4-BE49-F238E27FC236}">
                    <a16:creationId xmlns:a16="http://schemas.microsoft.com/office/drawing/2014/main" id="{5F960099-A940-3175-97A0-7C6F840723CE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ight Triangle 53">
                <a:extLst>
                  <a:ext uri="{FF2B5EF4-FFF2-40B4-BE49-F238E27FC236}">
                    <a16:creationId xmlns:a16="http://schemas.microsoft.com/office/drawing/2014/main" id="{4A3FCA69-86CF-4217-38DE-C2D94D92D91A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14">
              <a:extLst>
                <a:ext uri="{FF2B5EF4-FFF2-40B4-BE49-F238E27FC236}">
                  <a16:creationId xmlns:a16="http://schemas.microsoft.com/office/drawing/2014/main" id="{C436725A-76F4-8D7F-CF55-E02A5BFC4AA4}"/>
                </a:ext>
              </a:extLst>
            </p:cNvPr>
            <p:cNvGrpSpPr/>
            <p:nvPr/>
          </p:nvGrpSpPr>
          <p:grpSpPr>
            <a:xfrm>
              <a:off x="816681" y="3100502"/>
              <a:ext cx="471313" cy="479152"/>
              <a:chOff x="734487" y="3727745"/>
              <a:chExt cx="953020" cy="950650"/>
            </a:xfrm>
          </p:grpSpPr>
          <p:sp>
            <p:nvSpPr>
              <p:cNvPr id="219" name="Rectangle 45">
                <a:extLst>
                  <a:ext uri="{FF2B5EF4-FFF2-40B4-BE49-F238E27FC236}">
                    <a16:creationId xmlns:a16="http://schemas.microsoft.com/office/drawing/2014/main" id="{0A2DFAF1-D0AB-AB00-0F2A-B10688E76F8B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ight Triangle 47">
                <a:extLst>
                  <a:ext uri="{FF2B5EF4-FFF2-40B4-BE49-F238E27FC236}">
                    <a16:creationId xmlns:a16="http://schemas.microsoft.com/office/drawing/2014/main" id="{DBADE8EC-C764-4A75-5EBC-A03BF14D9E74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ight Triangle 50">
                <a:extLst>
                  <a:ext uri="{FF2B5EF4-FFF2-40B4-BE49-F238E27FC236}">
                    <a16:creationId xmlns:a16="http://schemas.microsoft.com/office/drawing/2014/main" id="{A6D0A75E-EA5F-E992-43A0-FB854CDB0374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ight Triangle 52">
                <a:extLst>
                  <a:ext uri="{FF2B5EF4-FFF2-40B4-BE49-F238E27FC236}">
                    <a16:creationId xmlns:a16="http://schemas.microsoft.com/office/drawing/2014/main" id="{666D0DC2-81EE-7990-275E-5C198CE5A2D8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Right Triangle 53">
                <a:extLst>
                  <a:ext uri="{FF2B5EF4-FFF2-40B4-BE49-F238E27FC236}">
                    <a16:creationId xmlns:a16="http://schemas.microsoft.com/office/drawing/2014/main" id="{3A621CD1-83BC-FB0D-FBEB-7684AF99A2E5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5" name="Group 14">
              <a:extLst>
                <a:ext uri="{FF2B5EF4-FFF2-40B4-BE49-F238E27FC236}">
                  <a16:creationId xmlns:a16="http://schemas.microsoft.com/office/drawing/2014/main" id="{36860253-A873-5953-5A40-044004F36231}"/>
                </a:ext>
              </a:extLst>
            </p:cNvPr>
            <p:cNvGrpSpPr/>
            <p:nvPr/>
          </p:nvGrpSpPr>
          <p:grpSpPr>
            <a:xfrm>
              <a:off x="815026" y="3738566"/>
              <a:ext cx="471313" cy="479152"/>
              <a:chOff x="734487" y="3727745"/>
              <a:chExt cx="953020" cy="950650"/>
            </a:xfrm>
          </p:grpSpPr>
          <p:sp>
            <p:nvSpPr>
              <p:cNvPr id="226" name="Rectangle 45">
                <a:extLst>
                  <a:ext uri="{FF2B5EF4-FFF2-40B4-BE49-F238E27FC236}">
                    <a16:creationId xmlns:a16="http://schemas.microsoft.com/office/drawing/2014/main" id="{A0768A62-145F-7D8C-BDB0-2C12D752CF2C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ight Triangle 47">
                <a:extLst>
                  <a:ext uri="{FF2B5EF4-FFF2-40B4-BE49-F238E27FC236}">
                    <a16:creationId xmlns:a16="http://schemas.microsoft.com/office/drawing/2014/main" id="{4EF12BA0-BA67-1646-E3A2-F605D925295B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ight Triangle 50">
                <a:extLst>
                  <a:ext uri="{FF2B5EF4-FFF2-40B4-BE49-F238E27FC236}">
                    <a16:creationId xmlns:a16="http://schemas.microsoft.com/office/drawing/2014/main" id="{BFA0D287-A8FE-41BE-1972-9F68BCE927DC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ight Triangle 52">
                <a:extLst>
                  <a:ext uri="{FF2B5EF4-FFF2-40B4-BE49-F238E27FC236}">
                    <a16:creationId xmlns:a16="http://schemas.microsoft.com/office/drawing/2014/main" id="{C0E37F27-1AC6-6AED-68FC-61C3570015B4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ight Triangle 53">
                <a:extLst>
                  <a:ext uri="{FF2B5EF4-FFF2-40B4-BE49-F238E27FC236}">
                    <a16:creationId xmlns:a16="http://schemas.microsoft.com/office/drawing/2014/main" id="{ED3D675E-2C4C-839D-A812-872EF1825180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2" name="Group 14">
              <a:extLst>
                <a:ext uri="{FF2B5EF4-FFF2-40B4-BE49-F238E27FC236}">
                  <a16:creationId xmlns:a16="http://schemas.microsoft.com/office/drawing/2014/main" id="{32830682-B31F-140C-7F12-A6D85FDC2F7B}"/>
                </a:ext>
              </a:extLst>
            </p:cNvPr>
            <p:cNvGrpSpPr/>
            <p:nvPr/>
          </p:nvGrpSpPr>
          <p:grpSpPr>
            <a:xfrm>
              <a:off x="820316" y="4377362"/>
              <a:ext cx="471313" cy="479152"/>
              <a:chOff x="734487" y="3727745"/>
              <a:chExt cx="953020" cy="950650"/>
            </a:xfrm>
          </p:grpSpPr>
          <p:sp>
            <p:nvSpPr>
              <p:cNvPr id="233" name="Rectangle 45">
                <a:extLst>
                  <a:ext uri="{FF2B5EF4-FFF2-40B4-BE49-F238E27FC236}">
                    <a16:creationId xmlns:a16="http://schemas.microsoft.com/office/drawing/2014/main" id="{D60154B3-CE06-2D46-718A-5FC492F4BAA6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ight Triangle 47">
                <a:extLst>
                  <a:ext uri="{FF2B5EF4-FFF2-40B4-BE49-F238E27FC236}">
                    <a16:creationId xmlns:a16="http://schemas.microsoft.com/office/drawing/2014/main" id="{BB7A03E9-6414-1778-530E-FCC81AB0F110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ight Triangle 50">
                <a:extLst>
                  <a:ext uri="{FF2B5EF4-FFF2-40B4-BE49-F238E27FC236}">
                    <a16:creationId xmlns:a16="http://schemas.microsoft.com/office/drawing/2014/main" id="{8C7DB5CB-EE49-3A07-938A-05D69075CB81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ight Triangle 52">
                <a:extLst>
                  <a:ext uri="{FF2B5EF4-FFF2-40B4-BE49-F238E27FC236}">
                    <a16:creationId xmlns:a16="http://schemas.microsoft.com/office/drawing/2014/main" id="{782B6087-0C54-1EEA-2C6A-0D28DCDA50A4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ight Triangle 53">
                <a:extLst>
                  <a:ext uri="{FF2B5EF4-FFF2-40B4-BE49-F238E27FC236}">
                    <a16:creationId xmlns:a16="http://schemas.microsoft.com/office/drawing/2014/main" id="{0C85B187-BCD2-CBC3-501A-6450D536B0EC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9" name="Group 14">
              <a:extLst>
                <a:ext uri="{FF2B5EF4-FFF2-40B4-BE49-F238E27FC236}">
                  <a16:creationId xmlns:a16="http://schemas.microsoft.com/office/drawing/2014/main" id="{1B6A8666-F6F1-9A8C-A625-426942573384}"/>
                </a:ext>
              </a:extLst>
            </p:cNvPr>
            <p:cNvGrpSpPr/>
            <p:nvPr/>
          </p:nvGrpSpPr>
          <p:grpSpPr>
            <a:xfrm>
              <a:off x="820316" y="5010029"/>
              <a:ext cx="471313" cy="479152"/>
              <a:chOff x="734487" y="3727745"/>
              <a:chExt cx="953020" cy="950650"/>
            </a:xfrm>
          </p:grpSpPr>
          <p:sp>
            <p:nvSpPr>
              <p:cNvPr id="240" name="Rectangle 45">
                <a:extLst>
                  <a:ext uri="{FF2B5EF4-FFF2-40B4-BE49-F238E27FC236}">
                    <a16:creationId xmlns:a16="http://schemas.microsoft.com/office/drawing/2014/main" id="{F507334C-0ECC-F1C4-0400-544D34AE4114}"/>
                  </a:ext>
                </a:extLst>
              </p:cNvPr>
              <p:cNvSpPr/>
              <p:nvPr/>
            </p:nvSpPr>
            <p:spPr>
              <a:xfrm rot="2695872">
                <a:off x="834435" y="3826413"/>
                <a:ext cx="757325" cy="75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Right Triangle 47">
                <a:extLst>
                  <a:ext uri="{FF2B5EF4-FFF2-40B4-BE49-F238E27FC236}">
                    <a16:creationId xmlns:a16="http://schemas.microsoft.com/office/drawing/2014/main" id="{B1E35FEF-CE00-1126-E44F-515532944C72}"/>
                  </a:ext>
                </a:extLst>
              </p:cNvPr>
              <p:cNvSpPr/>
              <p:nvPr/>
            </p:nvSpPr>
            <p:spPr>
              <a:xfrm rot="18974900">
                <a:off x="1157680" y="456319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ight Triangle 50">
                <a:extLst>
                  <a:ext uri="{FF2B5EF4-FFF2-40B4-BE49-F238E27FC236}">
                    <a16:creationId xmlns:a16="http://schemas.microsoft.com/office/drawing/2014/main" id="{47565A43-483C-272D-4F44-442FE89AFC79}"/>
                  </a:ext>
                </a:extLst>
              </p:cNvPr>
              <p:cNvSpPr/>
              <p:nvPr/>
            </p:nvSpPr>
            <p:spPr>
              <a:xfrm rot="2625100" flipV="1">
                <a:off x="1155775" y="372774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Right Triangle 52">
                <a:extLst>
                  <a:ext uri="{FF2B5EF4-FFF2-40B4-BE49-F238E27FC236}">
                    <a16:creationId xmlns:a16="http://schemas.microsoft.com/office/drawing/2014/main" id="{377C9C9D-79B1-682F-ADB9-F346DAB50A74}"/>
                  </a:ext>
                </a:extLst>
              </p:cNvPr>
              <p:cNvSpPr/>
              <p:nvPr/>
            </p:nvSpPr>
            <p:spPr>
              <a:xfrm rot="18825100" flipV="1">
                <a:off x="73476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Right Triangle 53">
                <a:extLst>
                  <a:ext uri="{FF2B5EF4-FFF2-40B4-BE49-F238E27FC236}">
                    <a16:creationId xmlns:a16="http://schemas.microsoft.com/office/drawing/2014/main" id="{014CD313-0800-25A3-9FE3-BD6161F8F5BD}"/>
                  </a:ext>
                </a:extLst>
              </p:cNvPr>
              <p:cNvSpPr/>
              <p:nvPr/>
            </p:nvSpPr>
            <p:spPr>
              <a:xfrm rot="2774900" flipH="1" flipV="1">
                <a:off x="1572584" y="4147475"/>
                <a:ext cx="114645" cy="115200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err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6" name="Elemento grafico 255" descr="Badge Tick1 con riempimento a tinta unita">
              <a:extLst>
                <a:ext uri="{FF2B5EF4-FFF2-40B4-BE49-F238E27FC236}">
                  <a16:creationId xmlns:a16="http://schemas.microsoft.com/office/drawing/2014/main" id="{D9A8E910-7773-2906-2383-D9E3568E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07637" y="1886492"/>
              <a:ext cx="288000" cy="288000"/>
            </a:xfrm>
            <a:prstGeom prst="rect">
              <a:avLst/>
            </a:prstGeom>
          </p:spPr>
        </p:pic>
        <p:pic>
          <p:nvPicPr>
            <p:cNvPr id="258" name="Elemento grafico 257" descr="Singolo ingranaggio con riempimento a tinta unita">
              <a:extLst>
                <a:ext uri="{FF2B5EF4-FFF2-40B4-BE49-F238E27FC236}">
                  <a16:creationId xmlns:a16="http://schemas.microsoft.com/office/drawing/2014/main" id="{173B6BCE-E021-70CE-48D8-4184579C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00741" y="2570825"/>
              <a:ext cx="288000" cy="288000"/>
            </a:xfrm>
            <a:prstGeom prst="rect">
              <a:avLst/>
            </a:prstGeom>
          </p:spPr>
        </p:pic>
        <p:pic>
          <p:nvPicPr>
            <p:cNvPr id="260" name="Elemento grafico 259" descr="Progetto con riempimento a tinta unita">
              <a:extLst>
                <a:ext uri="{FF2B5EF4-FFF2-40B4-BE49-F238E27FC236}">
                  <a16:creationId xmlns:a16="http://schemas.microsoft.com/office/drawing/2014/main" id="{2DA3BC5B-3FCC-3738-3FB5-4F3688F3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14934" y="3199884"/>
              <a:ext cx="288000" cy="288000"/>
            </a:xfrm>
            <a:prstGeom prst="rect">
              <a:avLst/>
            </a:prstGeom>
          </p:spPr>
        </p:pic>
        <p:pic>
          <p:nvPicPr>
            <p:cNvPr id="262" name="Elemento grafico 261" descr="Segnale di divieto con riempimento a tinta unita">
              <a:extLst>
                <a:ext uri="{FF2B5EF4-FFF2-40B4-BE49-F238E27FC236}">
                  <a16:creationId xmlns:a16="http://schemas.microsoft.com/office/drawing/2014/main" id="{48E0545B-31D8-21E8-EE07-FD69F3BA9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21395" y="5108724"/>
              <a:ext cx="288000" cy="288000"/>
            </a:xfrm>
            <a:prstGeom prst="rect">
              <a:avLst/>
            </a:prstGeom>
          </p:spPr>
        </p:pic>
        <p:pic>
          <p:nvPicPr>
            <p:cNvPr id="264" name="Elemento grafico 263" descr="Avviso con riempimento a tinta unita">
              <a:extLst>
                <a:ext uri="{FF2B5EF4-FFF2-40B4-BE49-F238E27FC236}">
                  <a16:creationId xmlns:a16="http://schemas.microsoft.com/office/drawing/2014/main" id="{9C2C87F9-455E-197A-985D-07D5B636C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14934" y="4456330"/>
              <a:ext cx="288000" cy="288000"/>
            </a:xfrm>
            <a:prstGeom prst="rect">
              <a:avLst/>
            </a:prstGeom>
          </p:spPr>
        </p:pic>
        <p:pic>
          <p:nvPicPr>
            <p:cNvPr id="266" name="Immagine 265">
              <a:extLst>
                <a:ext uri="{FF2B5EF4-FFF2-40B4-BE49-F238E27FC236}">
                  <a16:creationId xmlns:a16="http://schemas.microsoft.com/office/drawing/2014/main" id="{7079A2D0-1E73-FBCC-B9C0-5D793C830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427" b="2352"/>
            <a:stretch/>
          </p:blipFill>
          <p:spPr>
            <a:xfrm>
              <a:off x="915010" y="3862489"/>
              <a:ext cx="253506" cy="224179"/>
            </a:xfrm>
            <a:prstGeom prst="rect">
              <a:avLst/>
            </a:prstGeom>
          </p:spPr>
        </p:pic>
      </p:grpSp>
      <p:sp>
        <p:nvSpPr>
          <p:cNvPr id="3" name="Rettangolo arrotondato 2"/>
          <p:cNvSpPr/>
          <p:nvPr/>
        </p:nvSpPr>
        <p:spPr>
          <a:xfrm>
            <a:off x="4981903" y="4817307"/>
            <a:ext cx="733097" cy="10001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 smtClean="0">
              <a:solidFill>
                <a:schemeClr val="bg1"/>
              </a:solidFill>
            </a:endParaRPr>
          </a:p>
        </p:txBody>
      </p:sp>
      <p:sp>
        <p:nvSpPr>
          <p:cNvPr id="49" name="Rettangolo arrotondato 48"/>
          <p:cNvSpPr/>
          <p:nvPr/>
        </p:nvSpPr>
        <p:spPr>
          <a:xfrm>
            <a:off x="9438288" y="4817306"/>
            <a:ext cx="1889235" cy="10001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C4E0D20-FB2B-466F-9AE8-A758FB9B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257333"/>
            <a:ext cx="11002964" cy="906130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it-IT" sz="1400" dirty="0"/>
              <a:t>M1C1 – 1.1 Infrastrutture Digitali</a:t>
            </a:r>
            <a:r>
              <a:rPr lang="it-IT" sz="1400" b="0" dirty="0"/>
              <a:t> prevede la creazione di un'infrastruttura cloud sul territorio nazionale all'avanguardia denominata "Polo Strategico Nazionale”.</a:t>
            </a:r>
            <a:endParaRPr lang="it-IT" sz="1800" dirty="0">
              <a:latin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400" dirty="0"/>
              <a:t>M1C1 – 1.2 Abilitazione al cloud </a:t>
            </a:r>
            <a:r>
              <a:rPr lang="it-IT" sz="1400" b="0" dirty="0"/>
              <a:t>ha come obiettivo quello di Implementare un programma di supporto e incentivo per migrare sistemi, dati e applicazioni delle pubbliche amministrazioni locali verso servizi cloud qualificati.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CA9048A-10D1-4445-90D1-A32E09EE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13909"/>
            <a:ext cx="11002963" cy="979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b="1" dirty="0">
                <a:latin typeface="+mn-lt"/>
              </a:rPr>
              <a:t>M1C1 – 1.1 Infrastrutture Digitali </a:t>
            </a:r>
            <a:br>
              <a:rPr lang="it-IT" sz="3200" b="1" dirty="0">
                <a:latin typeface="+mn-lt"/>
              </a:rPr>
            </a:br>
            <a:r>
              <a:rPr lang="it-IT" sz="3200" b="1" dirty="0">
                <a:latin typeface="+mn-lt"/>
              </a:rPr>
              <a:t>M1C1 – 1.2 Abilitazione al cloud per le PA locali</a:t>
            </a:r>
          </a:p>
        </p:txBody>
      </p:sp>
      <p:pic>
        <p:nvPicPr>
          <p:cNvPr id="10" name="Elemento grafico 9" descr="Ingranaggi con riempimento a tinta unita">
            <a:extLst>
              <a:ext uri="{FF2B5EF4-FFF2-40B4-BE49-F238E27FC236}">
                <a16:creationId xmlns:a16="http://schemas.microsoft.com/office/drawing/2014/main" id="{2D033142-95C7-8CEA-E271-5258F7FCB8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2414" y="3391974"/>
            <a:ext cx="497032" cy="473208"/>
          </a:xfrm>
          <a:prstGeom prst="rect">
            <a:avLst/>
          </a:prstGeom>
        </p:spPr>
      </p:pic>
      <p:pic>
        <p:nvPicPr>
          <p:cNvPr id="4" name="Elemento grafico 3" descr="Singolo ingranaggio con riempimento a tinta unita">
            <a:extLst>
              <a:ext uri="{FF2B5EF4-FFF2-40B4-BE49-F238E27FC236}">
                <a16:creationId xmlns:a16="http://schemas.microsoft.com/office/drawing/2014/main" id="{D2EB819E-5DF6-47B1-7B95-B554CB832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5960" y="2973884"/>
            <a:ext cx="496502" cy="481276"/>
          </a:xfrm>
          <a:prstGeom prst="rect">
            <a:avLst/>
          </a:prstGeom>
        </p:spPr>
      </p:pic>
      <p:pic>
        <p:nvPicPr>
          <p:cNvPr id="16" name="Elemento grafico 15" descr="Stretta di mano con riempimento a tinta unita">
            <a:extLst>
              <a:ext uri="{FF2B5EF4-FFF2-40B4-BE49-F238E27FC236}">
                <a16:creationId xmlns:a16="http://schemas.microsoft.com/office/drawing/2014/main" id="{F7D1069A-2A8E-E6AD-AC4B-ED5F349FE5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8661" y="3941717"/>
            <a:ext cx="453801" cy="417511"/>
          </a:xfrm>
          <a:prstGeom prst="rect">
            <a:avLst/>
          </a:prstGeom>
        </p:spPr>
      </p:pic>
      <p:pic>
        <p:nvPicPr>
          <p:cNvPr id="28" name="Elemento grafico 27" descr="Sincronizzazione cloud con riempimento a tinta unita">
            <a:extLst>
              <a:ext uri="{FF2B5EF4-FFF2-40B4-BE49-F238E27FC236}">
                <a16:creationId xmlns:a16="http://schemas.microsoft.com/office/drawing/2014/main" id="{C19E62D8-1AE0-2785-6EF8-C654D300308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5307" y="4392452"/>
            <a:ext cx="440508" cy="510516"/>
          </a:xfrm>
          <a:prstGeom prst="rect">
            <a:avLst/>
          </a:prstGeom>
        </p:spPr>
      </p:pic>
      <p:pic>
        <p:nvPicPr>
          <p:cNvPr id="42" name="Elemento grafico 41" descr="Social network con riempimento a tinta unita">
            <a:extLst>
              <a:ext uri="{FF2B5EF4-FFF2-40B4-BE49-F238E27FC236}">
                <a16:creationId xmlns:a16="http://schemas.microsoft.com/office/drawing/2014/main" id="{65279628-6C07-A569-8227-BDBDEF3EA02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46129" y="5375931"/>
            <a:ext cx="476333" cy="473208"/>
          </a:xfrm>
          <a:prstGeom prst="rect">
            <a:avLst/>
          </a:prstGeom>
        </p:spPr>
      </p:pic>
      <p:pic>
        <p:nvPicPr>
          <p:cNvPr id="44" name="Elemento grafico 43" descr="Wireless con riempimento a tinta unita">
            <a:extLst>
              <a:ext uri="{FF2B5EF4-FFF2-40B4-BE49-F238E27FC236}">
                <a16:creationId xmlns:a16="http://schemas.microsoft.com/office/drawing/2014/main" id="{3E309456-5148-E38E-1697-95FBD85A7C7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52242" y="4951801"/>
            <a:ext cx="440507" cy="392845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6BD86D0-2F98-CE3A-8708-656C31ED1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55513"/>
              </p:ext>
            </p:extLst>
          </p:nvPr>
        </p:nvGraphicFramePr>
        <p:xfrm>
          <a:off x="1679029" y="2431476"/>
          <a:ext cx="8868101" cy="3472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11">
                  <a:extLst>
                    <a:ext uri="{9D8B030D-6E8A-4147-A177-3AD203B41FA5}">
                      <a16:colId xmlns:a16="http://schemas.microsoft.com/office/drawing/2014/main" val="1418262323"/>
                    </a:ext>
                  </a:extLst>
                </a:gridCol>
                <a:gridCol w="1717828">
                  <a:extLst>
                    <a:ext uri="{9D8B030D-6E8A-4147-A177-3AD203B41FA5}">
                      <a16:colId xmlns:a16="http://schemas.microsoft.com/office/drawing/2014/main" val="2117526449"/>
                    </a:ext>
                  </a:extLst>
                </a:gridCol>
                <a:gridCol w="1212357">
                  <a:extLst>
                    <a:ext uri="{9D8B030D-6E8A-4147-A177-3AD203B41FA5}">
                      <a16:colId xmlns:a16="http://schemas.microsoft.com/office/drawing/2014/main" val="328112656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990974320"/>
                    </a:ext>
                  </a:extLst>
                </a:gridCol>
                <a:gridCol w="1309893">
                  <a:extLst>
                    <a:ext uri="{9D8B030D-6E8A-4147-A177-3AD203B41FA5}">
                      <a16:colId xmlns:a16="http://schemas.microsoft.com/office/drawing/2014/main" val="1173410963"/>
                    </a:ext>
                  </a:extLst>
                </a:gridCol>
                <a:gridCol w="1083163">
                  <a:extLst>
                    <a:ext uri="{9D8B030D-6E8A-4147-A177-3AD203B41FA5}">
                      <a16:colId xmlns:a16="http://schemas.microsoft.com/office/drawing/2014/main" val="3485204598"/>
                    </a:ext>
                  </a:extLst>
                </a:gridCol>
                <a:gridCol w="824779">
                  <a:extLst>
                    <a:ext uri="{9D8B030D-6E8A-4147-A177-3AD203B41FA5}">
                      <a16:colId xmlns:a16="http://schemas.microsoft.com/office/drawing/2014/main" val="3565143656"/>
                    </a:ext>
                  </a:extLst>
                </a:gridCol>
                <a:gridCol w="1164444">
                  <a:extLst>
                    <a:ext uri="{9D8B030D-6E8A-4147-A177-3AD203B41FA5}">
                      <a16:colId xmlns:a16="http://schemas.microsoft.com/office/drawing/2014/main" val="471463751"/>
                    </a:ext>
                  </a:extLst>
                </a:gridCol>
              </a:tblGrid>
              <a:tr h="348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ID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 smtClean="0">
                          <a:effectLst/>
                        </a:rPr>
                        <a:t>Descrizione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 smtClean="0">
                          <a:effectLst/>
                        </a:rPr>
                        <a:t>sub-attività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Importo Multimisura 1.1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Importo Multimisura 1.2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Totale importo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Stato avanzamento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Erogato 2023 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effectLst/>
                        </a:rPr>
                        <a:t>Proiezione SAL 2024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9870335"/>
                  </a:ext>
                </a:extLst>
              </a:tr>
              <a:tr h="471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Servizi di supporto fase1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€ 86.180,00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€ 86.180,00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€ 172.360,00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IN CORSO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€ 172.360,00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3318501"/>
                  </a:ext>
                </a:extLst>
              </a:tr>
              <a:tr h="434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Servizi di supporto fase 2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€ 620.000,00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€ 620.000,00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€ 1.240.000,00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DA AVVIARE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€ 620.000,00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4125847"/>
                  </a:ext>
                </a:extLst>
              </a:tr>
              <a:tr h="51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Adesione AQ PSN  (1.1)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€ 2.615.493,00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€ 2.590.614,00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€ 5.206.107,00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DA AVVIARE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€ 2.603.053,50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9732479"/>
                  </a:ext>
                </a:extLst>
              </a:tr>
              <a:tr h="548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338D"/>
                          </a:solidFill>
                          <a:effectLst/>
                        </a:rPr>
                        <a:t>Adesione AQ IASS/PASS ORACLE Cloud (1.2)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€ 2.590.614,00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€ 2.565.972,00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€ 5.156.585,00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DA AVVIARE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€ 2.578.292,50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7828746"/>
                  </a:ext>
                </a:extLst>
              </a:tr>
              <a:tr h="413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Connettivita verso Cloud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€ 1.200.000,00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€ 1.200.000,00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DA AVVIARE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€ 600.000,00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724157"/>
                  </a:ext>
                </a:extLst>
              </a:tr>
              <a:tr h="155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Servizi migrazione 1.2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€ 1.000.000,00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€ 1.000.000,00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DA AVVIARE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338D"/>
                          </a:solidFill>
                          <a:effectLst/>
                        </a:rPr>
                        <a:t>€ 500.000,00</a:t>
                      </a:r>
                      <a:endParaRPr lang="it-IT" sz="160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4395301"/>
                  </a:ext>
                </a:extLst>
              </a:tr>
              <a:tr h="295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rgbClr val="00338D"/>
                          </a:solidFill>
                          <a:effectLst/>
                        </a:rPr>
                        <a:t>Totale</a:t>
                      </a:r>
                      <a:endParaRPr lang="it-IT" sz="20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€ 5.912.287,00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€ 8.062.766,00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€ 13.975.052,00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338D"/>
                          </a:solidFill>
                          <a:effectLst/>
                        </a:rPr>
                        <a:t>€ 7.073.706,00</a:t>
                      </a:r>
                      <a:endParaRPr lang="it-IT" sz="1600" b="1" dirty="0">
                        <a:solidFill>
                          <a:srgbClr val="0033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286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ttangolo con angoli arrotondati 346">
            <a:extLst>
              <a:ext uri="{FF2B5EF4-FFF2-40B4-BE49-F238E27FC236}">
                <a16:creationId xmlns:a16="http://schemas.microsoft.com/office/drawing/2014/main" id="{A3DFE869-26B3-B511-4C94-BF951709A8B4}"/>
              </a:ext>
            </a:extLst>
          </p:cNvPr>
          <p:cNvSpPr/>
          <p:nvPr/>
        </p:nvSpPr>
        <p:spPr>
          <a:xfrm>
            <a:off x="6379912" y="5110382"/>
            <a:ext cx="4965500" cy="4419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8F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54000" rIns="54000" bIns="54000" rtlCol="0" anchor="ctr"/>
          <a:lstStyle/>
          <a:p>
            <a:endParaRPr lang="it-IT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73" name="CasellaDiTesto 372">
            <a:extLst>
              <a:ext uri="{FF2B5EF4-FFF2-40B4-BE49-F238E27FC236}">
                <a16:creationId xmlns:a16="http://schemas.microsoft.com/office/drawing/2014/main" id="{754AD102-6F54-FF1C-E68B-08F0154686C5}"/>
              </a:ext>
            </a:extLst>
          </p:cNvPr>
          <p:cNvSpPr txBox="1"/>
          <p:nvPr/>
        </p:nvSpPr>
        <p:spPr>
          <a:xfrm>
            <a:off x="5125911" y="5060546"/>
            <a:ext cx="7552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Sorveglianza, prevenzione e controllo delle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malattie infettive e parassitarie, inclusi i programmi vaccinali </a:t>
            </a:r>
          </a:p>
        </p:txBody>
      </p:sp>
      <p:sp>
        <p:nvSpPr>
          <p:cNvPr id="289" name="Rettangolo con angoli arrotondati 288">
            <a:extLst>
              <a:ext uri="{FF2B5EF4-FFF2-40B4-BE49-F238E27FC236}">
                <a16:creationId xmlns:a16="http://schemas.microsoft.com/office/drawing/2014/main" id="{1246AE9E-4B59-5641-1B91-AC04CB5C8665}"/>
              </a:ext>
            </a:extLst>
          </p:cNvPr>
          <p:cNvSpPr/>
          <p:nvPr/>
        </p:nvSpPr>
        <p:spPr>
          <a:xfrm>
            <a:off x="982609" y="1772902"/>
            <a:ext cx="2321117" cy="4419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38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54000" rIns="54000" bIns="54000" rtlCol="0" anchor="ctr"/>
          <a:lstStyle/>
          <a:p>
            <a:endParaRPr lang="it-IT" sz="1200" i="0" u="none" strike="noStrike" kern="12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E7F1BD5-A2FE-425C-A697-FBF54056D024}"/>
              </a:ext>
            </a:extLst>
          </p:cNvPr>
          <p:cNvSpPr txBox="1"/>
          <p:nvPr/>
        </p:nvSpPr>
        <p:spPr>
          <a:xfrm>
            <a:off x="275852" y="5074488"/>
            <a:ext cx="10986135" cy="503419"/>
          </a:xfrm>
          <a:prstGeom prst="rect">
            <a:avLst/>
          </a:prstGeom>
          <a:noFill/>
        </p:spPr>
        <p:txBody>
          <a:bodyPr wrap="square" lIns="0" tIns="0" rIns="54610" bIns="54610" rtlCol="0">
            <a:noAutofit/>
          </a:bodyPr>
          <a:lstStyle/>
          <a:p>
            <a:pPr algn="ctr"/>
            <a:endParaRPr lang="it-IT" sz="1600">
              <a:solidFill>
                <a:schemeClr val="tx2"/>
              </a:solidFill>
              <a:cs typeface="Calibri"/>
              <a:sym typeface="Calibri"/>
            </a:endParaRPr>
          </a:p>
        </p:txBody>
      </p: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AF6E352A-12F5-FAF1-0869-5931687FA82F}"/>
              </a:ext>
            </a:extLst>
          </p:cNvPr>
          <p:cNvGrpSpPr/>
          <p:nvPr/>
        </p:nvGrpSpPr>
        <p:grpSpPr>
          <a:xfrm>
            <a:off x="791630" y="1784741"/>
            <a:ext cx="5144213" cy="3231737"/>
            <a:chOff x="1117440" y="2226161"/>
            <a:chExt cx="4736709" cy="3231737"/>
          </a:xfrm>
        </p:grpSpPr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58498EF0-0426-AAFE-895F-88B5FB5C264A}"/>
                </a:ext>
              </a:extLst>
            </p:cNvPr>
            <p:cNvGrpSpPr/>
            <p:nvPr/>
          </p:nvGrpSpPr>
          <p:grpSpPr>
            <a:xfrm>
              <a:off x="1120967" y="2226161"/>
              <a:ext cx="4733182" cy="1563352"/>
              <a:chOff x="2651593" y="3948626"/>
              <a:chExt cx="8620439" cy="2772367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89C57965-327F-6F05-4030-A634FD19DC66}"/>
                  </a:ext>
                </a:extLst>
              </p:cNvPr>
              <p:cNvGrpSpPr/>
              <p:nvPr/>
            </p:nvGrpSpPr>
            <p:grpSpPr>
              <a:xfrm>
                <a:off x="7201492" y="5876925"/>
                <a:ext cx="4064116" cy="790908"/>
                <a:chOff x="7002463" y="2646034"/>
                <a:chExt cx="4064116" cy="790908"/>
              </a:xfrm>
            </p:grpSpPr>
            <p:cxnSp>
              <p:nvCxnSpPr>
                <p:cNvPr id="18" name="Straight Connector 27">
                  <a:extLst>
                    <a:ext uri="{FF2B5EF4-FFF2-40B4-BE49-F238E27FC236}">
                      <a16:creationId xmlns:a16="http://schemas.microsoft.com/office/drawing/2014/main" id="{7C140887-8212-F3B4-4F40-33268CE5A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55781" y="3231827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ttangolo con angoli arrotondati 22">
                  <a:extLst>
                    <a:ext uri="{FF2B5EF4-FFF2-40B4-BE49-F238E27FC236}">
                      <a16:creationId xmlns:a16="http://schemas.microsoft.com/office/drawing/2014/main" id="{7AAE7780-1719-DD46-E06C-D6DECA538A1F}"/>
                    </a:ext>
                  </a:extLst>
                </p:cNvPr>
                <p:cNvSpPr/>
                <p:nvPr/>
              </p:nvSpPr>
              <p:spPr>
                <a:xfrm>
                  <a:off x="7174058" y="2653155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338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ED8BA001-C697-C010-F2D9-D66B4DF15C0F}"/>
                    </a:ext>
                  </a:extLst>
                </p:cNvPr>
                <p:cNvSpPr/>
                <p:nvPr/>
              </p:nvSpPr>
              <p:spPr>
                <a:xfrm>
                  <a:off x="7002463" y="2841375"/>
                  <a:ext cx="496205" cy="3479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549BE4CC-9CCC-81D6-DBD8-65256345E0F1}"/>
                    </a:ext>
                  </a:extLst>
                </p:cNvPr>
                <p:cNvSpPr txBox="1"/>
                <p:nvPr/>
              </p:nvSpPr>
              <p:spPr>
                <a:xfrm>
                  <a:off x="7611337" y="264603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E1B865AE-C8BC-4FA3-C6EA-35DBA6C0773A}"/>
                  </a:ext>
                </a:extLst>
              </p:cNvPr>
              <p:cNvGrpSpPr/>
              <p:nvPr/>
            </p:nvGrpSpPr>
            <p:grpSpPr>
              <a:xfrm>
                <a:off x="7056448" y="4909653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36" name="Gruppo 35">
                  <a:extLst>
                    <a:ext uri="{FF2B5EF4-FFF2-40B4-BE49-F238E27FC236}">
                      <a16:creationId xmlns:a16="http://schemas.microsoft.com/office/drawing/2014/main" id="{1D515E17-D6F0-192C-F64D-CE0EB04E485A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39" name="Straight Connector 27">
                    <a:extLst>
                      <a:ext uri="{FF2B5EF4-FFF2-40B4-BE49-F238E27FC236}">
                        <a16:creationId xmlns:a16="http://schemas.microsoft.com/office/drawing/2014/main" id="{D5F34D18-CE00-2EF1-3B39-D4AB1A8F99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Rettangolo con angoli arrotondati 41">
                    <a:extLst>
                      <a:ext uri="{FF2B5EF4-FFF2-40B4-BE49-F238E27FC236}">
                        <a16:creationId xmlns:a16="http://schemas.microsoft.com/office/drawing/2014/main" id="{EAB4C1F6-CFEC-28EC-1077-5E38F7573FC4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ttangolo 44">
                    <a:extLst>
                      <a:ext uri="{FF2B5EF4-FFF2-40B4-BE49-F238E27FC236}">
                        <a16:creationId xmlns:a16="http://schemas.microsoft.com/office/drawing/2014/main" id="{83F3C5C5-554E-70EF-3114-D673AFC46C9F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F095F9C0-7761-C7BB-6B2D-FD6718E65AE7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id="{A1090194-80B8-E85D-E635-C90010A13D44}"/>
                  </a:ext>
                </a:extLst>
              </p:cNvPr>
              <p:cNvGrpSpPr/>
              <p:nvPr/>
            </p:nvGrpSpPr>
            <p:grpSpPr>
              <a:xfrm>
                <a:off x="2800271" y="4903240"/>
                <a:ext cx="4064116" cy="790908"/>
                <a:chOff x="2650980" y="3779222"/>
                <a:chExt cx="4064116" cy="790908"/>
              </a:xfrm>
            </p:grpSpPr>
            <p:grpSp>
              <p:nvGrpSpPr>
                <p:cNvPr id="56" name="Gruppo 55">
                  <a:extLst>
                    <a:ext uri="{FF2B5EF4-FFF2-40B4-BE49-F238E27FC236}">
                      <a16:creationId xmlns:a16="http://schemas.microsoft.com/office/drawing/2014/main" id="{CB10D930-8FA8-16FF-D641-9D3F4264A40E}"/>
                    </a:ext>
                  </a:extLst>
                </p:cNvPr>
                <p:cNvGrpSpPr/>
                <p:nvPr/>
              </p:nvGrpSpPr>
              <p:grpSpPr>
                <a:xfrm>
                  <a:off x="2650980" y="3779222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64" name="Straight Connector 27">
                    <a:extLst>
                      <a:ext uri="{FF2B5EF4-FFF2-40B4-BE49-F238E27FC236}">
                        <a16:creationId xmlns:a16="http://schemas.microsoft.com/office/drawing/2014/main" id="{6061C4EC-878A-A42F-451B-B11E0E0936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Rettangolo con angoli arrotondati 68">
                    <a:extLst>
                      <a:ext uri="{FF2B5EF4-FFF2-40B4-BE49-F238E27FC236}">
                        <a16:creationId xmlns:a16="http://schemas.microsoft.com/office/drawing/2014/main" id="{0CFF8611-96A8-97CA-E164-1CDE918F4E8E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" name="Rettangolo 71">
                    <a:extLst>
                      <a:ext uri="{FF2B5EF4-FFF2-40B4-BE49-F238E27FC236}">
                        <a16:creationId xmlns:a16="http://schemas.microsoft.com/office/drawing/2014/main" id="{8EEFAA53-151C-09B4-41EF-B1A12FED87B3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" name="CasellaDiTesto 73">
                    <a:extLst>
                      <a:ext uri="{FF2B5EF4-FFF2-40B4-BE49-F238E27FC236}">
                        <a16:creationId xmlns:a16="http://schemas.microsoft.com/office/drawing/2014/main" id="{88538B6A-3ECA-51D6-8E9A-99BF34353088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61" name="Rettangolo 60">
                  <a:extLst>
                    <a:ext uri="{FF2B5EF4-FFF2-40B4-BE49-F238E27FC236}">
                      <a16:creationId xmlns:a16="http://schemas.microsoft.com/office/drawing/2014/main" id="{4E6F5A83-96B6-49A7-7F60-1805B8DEC250}"/>
                    </a:ext>
                  </a:extLst>
                </p:cNvPr>
                <p:cNvSpPr/>
                <p:nvPr/>
              </p:nvSpPr>
              <p:spPr>
                <a:xfrm>
                  <a:off x="2658825" y="3924298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5" name="Gruppo 74">
                <a:extLst>
                  <a:ext uri="{FF2B5EF4-FFF2-40B4-BE49-F238E27FC236}">
                    <a16:creationId xmlns:a16="http://schemas.microsoft.com/office/drawing/2014/main" id="{46ED32E4-C5CD-876C-59F2-E4642401EB23}"/>
                  </a:ext>
                </a:extLst>
              </p:cNvPr>
              <p:cNvGrpSpPr/>
              <p:nvPr/>
            </p:nvGrpSpPr>
            <p:grpSpPr>
              <a:xfrm>
                <a:off x="2800271" y="4063939"/>
                <a:ext cx="2274454" cy="588106"/>
                <a:chOff x="899513" y="2414952"/>
                <a:chExt cx="2274454" cy="588106"/>
              </a:xfrm>
            </p:grpSpPr>
            <p:cxnSp>
              <p:nvCxnSpPr>
                <p:cNvPr id="76" name="Straight Connector 27">
                  <a:extLst>
                    <a:ext uri="{FF2B5EF4-FFF2-40B4-BE49-F238E27FC236}">
                      <a16:creationId xmlns:a16="http://schemas.microsoft.com/office/drawing/2014/main" id="{A007CE74-3E13-C819-41F0-BA0C81705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52831" y="2870025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ttangolo 77">
                  <a:extLst>
                    <a:ext uri="{FF2B5EF4-FFF2-40B4-BE49-F238E27FC236}">
                      <a16:creationId xmlns:a16="http://schemas.microsoft.com/office/drawing/2014/main" id="{6192BADC-E913-19E6-711D-5DBABA8E2267}"/>
                    </a:ext>
                  </a:extLst>
                </p:cNvPr>
                <p:cNvSpPr/>
                <p:nvPr/>
              </p:nvSpPr>
              <p:spPr>
                <a:xfrm>
                  <a:off x="899513" y="2414952"/>
                  <a:ext cx="496205" cy="5074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r>
                    <a:rPr lang="it-IT" sz="900">
                      <a:solidFill>
                        <a:schemeClr val="bg1"/>
                      </a:solidFill>
                    </a:rPr>
                    <a:t>&lt;&lt;</a:t>
                  </a:r>
                </a:p>
              </p:txBody>
            </p:sp>
          </p:grpSp>
          <p:grpSp>
            <p:nvGrpSpPr>
              <p:cNvPr id="80" name="Gruppo 79">
                <a:extLst>
                  <a:ext uri="{FF2B5EF4-FFF2-40B4-BE49-F238E27FC236}">
                    <a16:creationId xmlns:a16="http://schemas.microsoft.com/office/drawing/2014/main" id="{566FA18E-F0B9-4AE5-D196-976D207291EB}"/>
                  </a:ext>
                </a:extLst>
              </p:cNvPr>
              <p:cNvGrpSpPr/>
              <p:nvPr/>
            </p:nvGrpSpPr>
            <p:grpSpPr>
              <a:xfrm>
                <a:off x="2651593" y="5878341"/>
                <a:ext cx="4212794" cy="842652"/>
                <a:chOff x="2383046" y="5067667"/>
                <a:chExt cx="4212794" cy="842652"/>
              </a:xfrm>
            </p:grpSpPr>
            <p:grpSp>
              <p:nvGrpSpPr>
                <p:cNvPr id="81" name="Gruppo 80">
                  <a:extLst>
                    <a:ext uri="{FF2B5EF4-FFF2-40B4-BE49-F238E27FC236}">
                      <a16:creationId xmlns:a16="http://schemas.microsoft.com/office/drawing/2014/main" id="{4A9877D6-DE8E-8381-F0C8-69769BB826B4}"/>
                    </a:ext>
                  </a:extLst>
                </p:cNvPr>
                <p:cNvGrpSpPr/>
                <p:nvPr/>
              </p:nvGrpSpPr>
              <p:grpSpPr>
                <a:xfrm>
                  <a:off x="2531724" y="5067667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84" name="Straight Connector 27">
                    <a:extLst>
                      <a:ext uri="{FF2B5EF4-FFF2-40B4-BE49-F238E27FC236}">
                        <a16:creationId xmlns:a16="http://schemas.microsoft.com/office/drawing/2014/main" id="{D220E66C-60BD-1012-1373-B644F0B8A1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ttangolo con angoli arrotondati 84">
                    <a:extLst>
                      <a:ext uri="{FF2B5EF4-FFF2-40B4-BE49-F238E27FC236}">
                        <a16:creationId xmlns:a16="http://schemas.microsoft.com/office/drawing/2014/main" id="{9C2D7268-E39D-F93F-E527-D0EE5C7C80E7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6" name="Rettangolo 85">
                    <a:extLst>
                      <a:ext uri="{FF2B5EF4-FFF2-40B4-BE49-F238E27FC236}">
                        <a16:creationId xmlns:a16="http://schemas.microsoft.com/office/drawing/2014/main" id="{6447BC88-FBBB-6512-F48E-41FC83BAAD37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" name="CasellaDiTesto 86">
                    <a:extLst>
                      <a:ext uri="{FF2B5EF4-FFF2-40B4-BE49-F238E27FC236}">
                        <a16:creationId xmlns:a16="http://schemas.microsoft.com/office/drawing/2014/main" id="{60097973-7752-F07C-0099-1563B45D0818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82" name="Rettangolo 81">
                  <a:extLst>
                    <a:ext uri="{FF2B5EF4-FFF2-40B4-BE49-F238E27FC236}">
                      <a16:creationId xmlns:a16="http://schemas.microsoft.com/office/drawing/2014/main" id="{07875125-71C3-C1CE-3801-F28F998BC1A4}"/>
                    </a:ext>
                  </a:extLst>
                </p:cNvPr>
                <p:cNvSpPr/>
                <p:nvPr/>
              </p:nvSpPr>
              <p:spPr>
                <a:xfrm>
                  <a:off x="2539569" y="5197503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TextBox 16">
                  <a:extLst>
                    <a:ext uri="{FF2B5EF4-FFF2-40B4-BE49-F238E27FC236}">
                      <a16:creationId xmlns:a16="http://schemas.microsoft.com/office/drawing/2014/main" id="{FB792759-F2CD-8AB3-2221-5143B7DFA771}"/>
                    </a:ext>
                  </a:extLst>
                </p:cNvPr>
                <p:cNvSpPr txBox="1"/>
                <p:nvPr/>
              </p:nvSpPr>
              <p:spPr>
                <a:xfrm>
                  <a:off x="2383046" y="5650323"/>
                  <a:ext cx="874090" cy="25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endParaRPr lang="it-IT" sz="1200" b="1">
                    <a:solidFill>
                      <a:srgbClr val="00338D"/>
                    </a:solidFill>
                  </a:endParaRPr>
                </a:p>
              </p:txBody>
            </p:sp>
          </p:grpSp>
          <p:grpSp>
            <p:nvGrpSpPr>
              <p:cNvPr id="88" name="Gruppo 87">
                <a:extLst>
                  <a:ext uri="{FF2B5EF4-FFF2-40B4-BE49-F238E27FC236}">
                    <a16:creationId xmlns:a16="http://schemas.microsoft.com/office/drawing/2014/main" id="{ECFA2710-2898-0D43-BA8E-42E9EE194AAC}"/>
                  </a:ext>
                </a:extLst>
              </p:cNvPr>
              <p:cNvGrpSpPr/>
              <p:nvPr/>
            </p:nvGrpSpPr>
            <p:grpSpPr>
              <a:xfrm>
                <a:off x="7062872" y="3948626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89" name="Gruppo 88">
                  <a:extLst>
                    <a:ext uri="{FF2B5EF4-FFF2-40B4-BE49-F238E27FC236}">
                      <a16:creationId xmlns:a16="http://schemas.microsoft.com/office/drawing/2014/main" id="{7CB50C92-7BF3-4965-E9AD-14836184275E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91" name="Straight Connector 27">
                    <a:extLst>
                      <a:ext uri="{FF2B5EF4-FFF2-40B4-BE49-F238E27FC236}">
                        <a16:creationId xmlns:a16="http://schemas.microsoft.com/office/drawing/2014/main" id="{A1A6EA93-D653-F9AF-5FB7-D39BA0856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Rettangolo con angoli arrotondati 91">
                    <a:extLst>
                      <a:ext uri="{FF2B5EF4-FFF2-40B4-BE49-F238E27FC236}">
                        <a16:creationId xmlns:a16="http://schemas.microsoft.com/office/drawing/2014/main" id="{5482437E-BE01-5A38-5B9B-D2F1698641C7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3" name="Rettangolo 92">
                    <a:extLst>
                      <a:ext uri="{FF2B5EF4-FFF2-40B4-BE49-F238E27FC236}">
                        <a16:creationId xmlns:a16="http://schemas.microsoft.com/office/drawing/2014/main" id="{C2D4BC09-C2F7-A7F6-967E-CD4509C76BB5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0" name="Rettangolo 89">
                  <a:extLst>
                    <a:ext uri="{FF2B5EF4-FFF2-40B4-BE49-F238E27FC236}">
                      <a16:creationId xmlns:a16="http://schemas.microsoft.com/office/drawing/2014/main" id="{B4715049-7AD6-E9EA-44AC-623B4277E3E7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36394C98-3558-9E4E-9189-1A72BCDBB4BF}"/>
                </a:ext>
              </a:extLst>
            </p:cNvPr>
            <p:cNvGrpSpPr/>
            <p:nvPr/>
          </p:nvGrpSpPr>
          <p:grpSpPr>
            <a:xfrm>
              <a:off x="1117440" y="3887009"/>
              <a:ext cx="4733182" cy="1570889"/>
              <a:chOff x="2651593" y="3935260"/>
              <a:chExt cx="8620439" cy="2785733"/>
            </a:xfrm>
          </p:grpSpPr>
          <p:grpSp>
            <p:nvGrpSpPr>
              <p:cNvPr id="96" name="Gruppo 95">
                <a:extLst>
                  <a:ext uri="{FF2B5EF4-FFF2-40B4-BE49-F238E27FC236}">
                    <a16:creationId xmlns:a16="http://schemas.microsoft.com/office/drawing/2014/main" id="{6CCC865C-521D-39CF-0535-5399898D7F39}"/>
                  </a:ext>
                </a:extLst>
              </p:cNvPr>
              <p:cNvGrpSpPr/>
              <p:nvPr/>
            </p:nvGrpSpPr>
            <p:grpSpPr>
              <a:xfrm>
                <a:off x="7201492" y="5876925"/>
                <a:ext cx="4064116" cy="790908"/>
                <a:chOff x="7002463" y="2646034"/>
                <a:chExt cx="4064116" cy="790908"/>
              </a:xfrm>
            </p:grpSpPr>
            <p:cxnSp>
              <p:nvCxnSpPr>
                <p:cNvPr id="129" name="Straight Connector 27">
                  <a:extLst>
                    <a:ext uri="{FF2B5EF4-FFF2-40B4-BE49-F238E27FC236}">
                      <a16:creationId xmlns:a16="http://schemas.microsoft.com/office/drawing/2014/main" id="{0DB5DFC4-D3C2-885A-5FB3-D4F7F2886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55781" y="3231827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ttangolo con angoli arrotondati 129">
                  <a:extLst>
                    <a:ext uri="{FF2B5EF4-FFF2-40B4-BE49-F238E27FC236}">
                      <a16:creationId xmlns:a16="http://schemas.microsoft.com/office/drawing/2014/main" id="{9C9CB894-B418-528A-5D5B-C00252EE3559}"/>
                    </a:ext>
                  </a:extLst>
                </p:cNvPr>
                <p:cNvSpPr/>
                <p:nvPr/>
              </p:nvSpPr>
              <p:spPr>
                <a:xfrm>
                  <a:off x="7174058" y="2653155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338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Rettangolo 130">
                  <a:extLst>
                    <a:ext uri="{FF2B5EF4-FFF2-40B4-BE49-F238E27FC236}">
                      <a16:creationId xmlns:a16="http://schemas.microsoft.com/office/drawing/2014/main" id="{0B36DE9A-D3CB-C544-B7BC-7B4F995D5221}"/>
                    </a:ext>
                  </a:extLst>
                </p:cNvPr>
                <p:cNvSpPr/>
                <p:nvPr/>
              </p:nvSpPr>
              <p:spPr>
                <a:xfrm>
                  <a:off x="7002463" y="2841375"/>
                  <a:ext cx="496205" cy="3479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CasellaDiTesto 131">
                  <a:extLst>
                    <a:ext uri="{FF2B5EF4-FFF2-40B4-BE49-F238E27FC236}">
                      <a16:creationId xmlns:a16="http://schemas.microsoft.com/office/drawing/2014/main" id="{AD4CD101-9B3D-4C23-1650-EBA80B1AFBB3}"/>
                    </a:ext>
                  </a:extLst>
                </p:cNvPr>
                <p:cNvSpPr txBox="1"/>
                <p:nvPr/>
              </p:nvSpPr>
              <p:spPr>
                <a:xfrm>
                  <a:off x="7611337" y="264603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97" name="Gruppo 96">
                <a:extLst>
                  <a:ext uri="{FF2B5EF4-FFF2-40B4-BE49-F238E27FC236}">
                    <a16:creationId xmlns:a16="http://schemas.microsoft.com/office/drawing/2014/main" id="{60773F68-8CB5-C1EB-F0EE-BB56290F595D}"/>
                  </a:ext>
                </a:extLst>
              </p:cNvPr>
              <p:cNvGrpSpPr/>
              <p:nvPr/>
            </p:nvGrpSpPr>
            <p:grpSpPr>
              <a:xfrm>
                <a:off x="7056448" y="4909653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124" name="Gruppo 123">
                  <a:extLst>
                    <a:ext uri="{FF2B5EF4-FFF2-40B4-BE49-F238E27FC236}">
                      <a16:creationId xmlns:a16="http://schemas.microsoft.com/office/drawing/2014/main" id="{3E9714C5-E97D-FE04-234A-C7817F600FEF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126" name="Straight Connector 27">
                    <a:extLst>
                      <a:ext uri="{FF2B5EF4-FFF2-40B4-BE49-F238E27FC236}">
                        <a16:creationId xmlns:a16="http://schemas.microsoft.com/office/drawing/2014/main" id="{C2718373-E23D-BD8B-AF6D-DD5ED1548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Rettangolo con angoli arrotondati 126">
                    <a:extLst>
                      <a:ext uri="{FF2B5EF4-FFF2-40B4-BE49-F238E27FC236}">
                        <a16:creationId xmlns:a16="http://schemas.microsoft.com/office/drawing/2014/main" id="{90C830BB-C5B3-388A-E8A3-D7FD7E4F0CD1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Rettangolo 127">
                    <a:extLst>
                      <a:ext uri="{FF2B5EF4-FFF2-40B4-BE49-F238E27FC236}">
                        <a16:creationId xmlns:a16="http://schemas.microsoft.com/office/drawing/2014/main" id="{C7A7942D-6606-184B-D738-4F2B18AF170E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5" name="Rettangolo 124">
                  <a:extLst>
                    <a:ext uri="{FF2B5EF4-FFF2-40B4-BE49-F238E27FC236}">
                      <a16:creationId xmlns:a16="http://schemas.microsoft.com/office/drawing/2014/main" id="{D8DA7219-2E89-BD13-82BE-8716AC24E23A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8" name="Gruppo 97">
                <a:extLst>
                  <a:ext uri="{FF2B5EF4-FFF2-40B4-BE49-F238E27FC236}">
                    <a16:creationId xmlns:a16="http://schemas.microsoft.com/office/drawing/2014/main" id="{6083294B-0D6B-450B-C3B5-006304864A62}"/>
                  </a:ext>
                </a:extLst>
              </p:cNvPr>
              <p:cNvGrpSpPr/>
              <p:nvPr/>
            </p:nvGrpSpPr>
            <p:grpSpPr>
              <a:xfrm>
                <a:off x="2800271" y="4903240"/>
                <a:ext cx="4064116" cy="790908"/>
                <a:chOff x="2650980" y="3779222"/>
                <a:chExt cx="4064116" cy="790908"/>
              </a:xfrm>
            </p:grpSpPr>
            <p:grpSp>
              <p:nvGrpSpPr>
                <p:cNvPr id="118" name="Gruppo 117">
                  <a:extLst>
                    <a:ext uri="{FF2B5EF4-FFF2-40B4-BE49-F238E27FC236}">
                      <a16:creationId xmlns:a16="http://schemas.microsoft.com/office/drawing/2014/main" id="{4AC49705-5A68-4984-E6AF-953868BDE339}"/>
                    </a:ext>
                  </a:extLst>
                </p:cNvPr>
                <p:cNvGrpSpPr/>
                <p:nvPr/>
              </p:nvGrpSpPr>
              <p:grpSpPr>
                <a:xfrm>
                  <a:off x="2650980" y="3779222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20" name="Straight Connector 27">
                    <a:extLst>
                      <a:ext uri="{FF2B5EF4-FFF2-40B4-BE49-F238E27FC236}">
                        <a16:creationId xmlns:a16="http://schemas.microsoft.com/office/drawing/2014/main" id="{B186E3E3-F09D-B8E3-280C-172A8462FC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Rettangolo con angoli arrotondati 120">
                    <a:extLst>
                      <a:ext uri="{FF2B5EF4-FFF2-40B4-BE49-F238E27FC236}">
                        <a16:creationId xmlns:a16="http://schemas.microsoft.com/office/drawing/2014/main" id="{13650C65-FD9D-22C9-F2BE-BBF408FA2D31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Rettangolo 121">
                    <a:extLst>
                      <a:ext uri="{FF2B5EF4-FFF2-40B4-BE49-F238E27FC236}">
                        <a16:creationId xmlns:a16="http://schemas.microsoft.com/office/drawing/2014/main" id="{96A9613C-BA67-56A3-CF6A-35EF564D0CFD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3" name="CasellaDiTesto 122">
                    <a:extLst>
                      <a:ext uri="{FF2B5EF4-FFF2-40B4-BE49-F238E27FC236}">
                        <a16:creationId xmlns:a16="http://schemas.microsoft.com/office/drawing/2014/main" id="{04E3135A-D9A1-FDDC-D857-336EF2223AD6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19" name="Rettangolo 118">
                  <a:extLst>
                    <a:ext uri="{FF2B5EF4-FFF2-40B4-BE49-F238E27FC236}">
                      <a16:creationId xmlns:a16="http://schemas.microsoft.com/office/drawing/2014/main" id="{025D80AE-5A02-F955-045B-718CB5BF89F6}"/>
                    </a:ext>
                  </a:extLst>
                </p:cNvPr>
                <p:cNvSpPr/>
                <p:nvPr/>
              </p:nvSpPr>
              <p:spPr>
                <a:xfrm>
                  <a:off x="2658825" y="3924298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9" name="Gruppo 98">
                <a:extLst>
                  <a:ext uri="{FF2B5EF4-FFF2-40B4-BE49-F238E27FC236}">
                    <a16:creationId xmlns:a16="http://schemas.microsoft.com/office/drawing/2014/main" id="{E1BEF5D4-7CA4-D4F4-DF58-C52429954ED7}"/>
                  </a:ext>
                </a:extLst>
              </p:cNvPr>
              <p:cNvGrpSpPr/>
              <p:nvPr/>
            </p:nvGrpSpPr>
            <p:grpSpPr>
              <a:xfrm>
                <a:off x="2800271" y="3935260"/>
                <a:ext cx="4064116" cy="783787"/>
                <a:chOff x="899513" y="2286273"/>
                <a:chExt cx="4064116" cy="783787"/>
              </a:xfrm>
            </p:grpSpPr>
            <p:cxnSp>
              <p:nvCxnSpPr>
                <p:cNvPr id="114" name="Straight Connector 27">
                  <a:extLst>
                    <a:ext uri="{FF2B5EF4-FFF2-40B4-BE49-F238E27FC236}">
                      <a16:creationId xmlns:a16="http://schemas.microsoft.com/office/drawing/2014/main" id="{9992679D-9E20-4CBE-6B94-63A7A705F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52831" y="2870025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ttangolo con angoli arrotondati 114">
                  <a:extLst>
                    <a:ext uri="{FF2B5EF4-FFF2-40B4-BE49-F238E27FC236}">
                      <a16:creationId xmlns:a16="http://schemas.microsoft.com/office/drawing/2014/main" id="{0B86E62E-2F09-339A-A05A-998180EA00C8}"/>
                    </a:ext>
                  </a:extLst>
                </p:cNvPr>
                <p:cNvSpPr/>
                <p:nvPr/>
              </p:nvSpPr>
              <p:spPr>
                <a:xfrm>
                  <a:off x="1071108" y="2286273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338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ttangolo 115">
                  <a:extLst>
                    <a:ext uri="{FF2B5EF4-FFF2-40B4-BE49-F238E27FC236}">
                      <a16:creationId xmlns:a16="http://schemas.microsoft.com/office/drawing/2014/main" id="{115BE92D-5908-0200-4D66-0362A333FC5A}"/>
                    </a:ext>
                  </a:extLst>
                </p:cNvPr>
                <p:cNvSpPr/>
                <p:nvPr/>
              </p:nvSpPr>
              <p:spPr>
                <a:xfrm>
                  <a:off x="899513" y="2414952"/>
                  <a:ext cx="496205" cy="5074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r>
                    <a:rPr lang="it-IT" sz="900">
                      <a:solidFill>
                        <a:schemeClr val="bg1"/>
                      </a:solidFill>
                    </a:rPr>
                    <a:t>&lt;&lt;</a:t>
                  </a:r>
                </a:p>
              </p:txBody>
            </p:sp>
            <p:sp>
              <p:nvSpPr>
                <p:cNvPr id="117" name="CasellaDiTesto 116">
                  <a:extLst>
                    <a:ext uri="{FF2B5EF4-FFF2-40B4-BE49-F238E27FC236}">
                      <a16:creationId xmlns:a16="http://schemas.microsoft.com/office/drawing/2014/main" id="{707EF091-3BCA-3FEF-D2B5-F2C10442D12C}"/>
                    </a:ext>
                  </a:extLst>
                </p:cNvPr>
                <p:cNvSpPr txBox="1"/>
                <p:nvPr/>
              </p:nvSpPr>
              <p:spPr>
                <a:xfrm>
                  <a:off x="1513834" y="229632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0" name="Gruppo 99">
                <a:extLst>
                  <a:ext uri="{FF2B5EF4-FFF2-40B4-BE49-F238E27FC236}">
                    <a16:creationId xmlns:a16="http://schemas.microsoft.com/office/drawing/2014/main" id="{A2FEF509-3D57-F9DE-5CAF-65556E475D9D}"/>
                  </a:ext>
                </a:extLst>
              </p:cNvPr>
              <p:cNvGrpSpPr/>
              <p:nvPr/>
            </p:nvGrpSpPr>
            <p:grpSpPr>
              <a:xfrm>
                <a:off x="2651593" y="5878341"/>
                <a:ext cx="4212794" cy="842652"/>
                <a:chOff x="2383046" y="5067667"/>
                <a:chExt cx="4212794" cy="842652"/>
              </a:xfrm>
            </p:grpSpPr>
            <p:grpSp>
              <p:nvGrpSpPr>
                <p:cNvPr id="107" name="Gruppo 106">
                  <a:extLst>
                    <a:ext uri="{FF2B5EF4-FFF2-40B4-BE49-F238E27FC236}">
                      <a16:creationId xmlns:a16="http://schemas.microsoft.com/office/drawing/2014/main" id="{02A60317-719E-E040-97D9-A4CABA45B114}"/>
                    </a:ext>
                  </a:extLst>
                </p:cNvPr>
                <p:cNvGrpSpPr/>
                <p:nvPr/>
              </p:nvGrpSpPr>
              <p:grpSpPr>
                <a:xfrm>
                  <a:off x="2531724" y="5067667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10" name="Straight Connector 27">
                    <a:extLst>
                      <a:ext uri="{FF2B5EF4-FFF2-40B4-BE49-F238E27FC236}">
                        <a16:creationId xmlns:a16="http://schemas.microsoft.com/office/drawing/2014/main" id="{50474D7A-A7E2-FC94-F49E-40C4ECED2A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Rettangolo con angoli arrotondati 110">
                    <a:extLst>
                      <a:ext uri="{FF2B5EF4-FFF2-40B4-BE49-F238E27FC236}">
                        <a16:creationId xmlns:a16="http://schemas.microsoft.com/office/drawing/2014/main" id="{697C642E-E37D-FBCD-D293-21F7633CB98E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ttangolo 111">
                    <a:extLst>
                      <a:ext uri="{FF2B5EF4-FFF2-40B4-BE49-F238E27FC236}">
                        <a16:creationId xmlns:a16="http://schemas.microsoft.com/office/drawing/2014/main" id="{37F95054-CE17-3FC9-3875-FB34DAD63FA7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CasellaDiTesto 112">
                    <a:extLst>
                      <a:ext uri="{FF2B5EF4-FFF2-40B4-BE49-F238E27FC236}">
                        <a16:creationId xmlns:a16="http://schemas.microsoft.com/office/drawing/2014/main" id="{C9CE04B2-55F4-2DBB-BA4D-307E57F31A74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08" name="Rettangolo 107">
                  <a:extLst>
                    <a:ext uri="{FF2B5EF4-FFF2-40B4-BE49-F238E27FC236}">
                      <a16:creationId xmlns:a16="http://schemas.microsoft.com/office/drawing/2014/main" id="{E0E06613-2C4F-52C0-E96F-22783D812501}"/>
                    </a:ext>
                  </a:extLst>
                </p:cNvPr>
                <p:cNvSpPr/>
                <p:nvPr/>
              </p:nvSpPr>
              <p:spPr>
                <a:xfrm>
                  <a:off x="2539569" y="5197503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TextBox 16">
                  <a:extLst>
                    <a:ext uri="{FF2B5EF4-FFF2-40B4-BE49-F238E27FC236}">
                      <a16:creationId xmlns:a16="http://schemas.microsoft.com/office/drawing/2014/main" id="{C8583659-18B7-ABC7-6D1D-283ABC5144E7}"/>
                    </a:ext>
                  </a:extLst>
                </p:cNvPr>
                <p:cNvSpPr txBox="1"/>
                <p:nvPr/>
              </p:nvSpPr>
              <p:spPr>
                <a:xfrm>
                  <a:off x="2383046" y="5650323"/>
                  <a:ext cx="874090" cy="25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endParaRPr lang="it-IT" sz="1200" b="1">
                    <a:solidFill>
                      <a:srgbClr val="00338D"/>
                    </a:solidFill>
                  </a:endParaRPr>
                </a:p>
              </p:txBody>
            </p:sp>
          </p:grpSp>
          <p:grpSp>
            <p:nvGrpSpPr>
              <p:cNvPr id="101" name="Gruppo 100">
                <a:extLst>
                  <a:ext uri="{FF2B5EF4-FFF2-40B4-BE49-F238E27FC236}">
                    <a16:creationId xmlns:a16="http://schemas.microsoft.com/office/drawing/2014/main" id="{171F8D8A-9941-18BD-CE61-7E6A38891490}"/>
                  </a:ext>
                </a:extLst>
              </p:cNvPr>
              <p:cNvGrpSpPr/>
              <p:nvPr/>
            </p:nvGrpSpPr>
            <p:grpSpPr>
              <a:xfrm>
                <a:off x="7062872" y="3948626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102" name="Gruppo 101">
                  <a:extLst>
                    <a:ext uri="{FF2B5EF4-FFF2-40B4-BE49-F238E27FC236}">
                      <a16:creationId xmlns:a16="http://schemas.microsoft.com/office/drawing/2014/main" id="{6108D090-C3A7-20E1-C0A4-42C287520875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104" name="Straight Connector 27">
                    <a:extLst>
                      <a:ext uri="{FF2B5EF4-FFF2-40B4-BE49-F238E27FC236}">
                        <a16:creationId xmlns:a16="http://schemas.microsoft.com/office/drawing/2014/main" id="{5D64AFEF-A59B-D80E-50A4-3F3CFF251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ttangolo con angoli arrotondati 104">
                    <a:extLst>
                      <a:ext uri="{FF2B5EF4-FFF2-40B4-BE49-F238E27FC236}">
                        <a16:creationId xmlns:a16="http://schemas.microsoft.com/office/drawing/2014/main" id="{AA39932F-6D19-FED0-81E0-F489075D92F6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338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ettangolo 105">
                    <a:extLst>
                      <a:ext uri="{FF2B5EF4-FFF2-40B4-BE49-F238E27FC236}">
                        <a16:creationId xmlns:a16="http://schemas.microsoft.com/office/drawing/2014/main" id="{4EB86391-1D45-BEA9-5014-13A28ED22117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3" name="Rettangolo 102">
                  <a:extLst>
                    <a:ext uri="{FF2B5EF4-FFF2-40B4-BE49-F238E27FC236}">
                      <a16:creationId xmlns:a16="http://schemas.microsoft.com/office/drawing/2014/main" id="{8DA37458-C640-C158-8517-729BF20E4CB3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DE775CFC-10C4-824E-1218-613F5609CEDC}"/>
              </a:ext>
            </a:extLst>
          </p:cNvPr>
          <p:cNvGrpSpPr/>
          <p:nvPr/>
        </p:nvGrpSpPr>
        <p:grpSpPr>
          <a:xfrm>
            <a:off x="6188932" y="1777202"/>
            <a:ext cx="5144213" cy="3239276"/>
            <a:chOff x="1117440" y="2218622"/>
            <a:chExt cx="4736709" cy="3239276"/>
          </a:xfrm>
        </p:grpSpPr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033C20BA-8D8F-F690-C4C7-1B71C6EA4FFD}"/>
                </a:ext>
              </a:extLst>
            </p:cNvPr>
            <p:cNvGrpSpPr/>
            <p:nvPr/>
          </p:nvGrpSpPr>
          <p:grpSpPr>
            <a:xfrm>
              <a:off x="1120967" y="2218622"/>
              <a:ext cx="4733182" cy="1570889"/>
              <a:chOff x="2651593" y="3935260"/>
              <a:chExt cx="8620439" cy="2785733"/>
            </a:xfrm>
          </p:grpSpPr>
          <p:grpSp>
            <p:nvGrpSpPr>
              <p:cNvPr id="174" name="Gruppo 173">
                <a:extLst>
                  <a:ext uri="{FF2B5EF4-FFF2-40B4-BE49-F238E27FC236}">
                    <a16:creationId xmlns:a16="http://schemas.microsoft.com/office/drawing/2014/main" id="{66B6FEDD-27AF-48D4-9C50-FDA458A74609}"/>
                  </a:ext>
                </a:extLst>
              </p:cNvPr>
              <p:cNvGrpSpPr/>
              <p:nvPr/>
            </p:nvGrpSpPr>
            <p:grpSpPr>
              <a:xfrm>
                <a:off x="7201492" y="5876925"/>
                <a:ext cx="4064116" cy="790908"/>
                <a:chOff x="7002463" y="2646034"/>
                <a:chExt cx="4064116" cy="790908"/>
              </a:xfrm>
            </p:grpSpPr>
            <p:cxnSp>
              <p:nvCxnSpPr>
                <p:cNvPr id="207" name="Straight Connector 27">
                  <a:extLst>
                    <a:ext uri="{FF2B5EF4-FFF2-40B4-BE49-F238E27FC236}">
                      <a16:creationId xmlns:a16="http://schemas.microsoft.com/office/drawing/2014/main" id="{ACBCE077-7102-DEFC-3E25-4CB336208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55781" y="3231827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Rettangolo con angoli arrotondati 207">
                  <a:extLst>
                    <a:ext uri="{FF2B5EF4-FFF2-40B4-BE49-F238E27FC236}">
                      <a16:creationId xmlns:a16="http://schemas.microsoft.com/office/drawing/2014/main" id="{12DC6912-C2EF-1BBA-0ADB-BA9DA9249217}"/>
                    </a:ext>
                  </a:extLst>
                </p:cNvPr>
                <p:cNvSpPr/>
                <p:nvPr/>
              </p:nvSpPr>
              <p:spPr>
                <a:xfrm>
                  <a:off x="7174058" y="2653155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8F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Rettangolo 208">
                  <a:extLst>
                    <a:ext uri="{FF2B5EF4-FFF2-40B4-BE49-F238E27FC236}">
                      <a16:creationId xmlns:a16="http://schemas.microsoft.com/office/drawing/2014/main" id="{3C73B734-2231-4AD9-2631-7C3E11FF4B23}"/>
                    </a:ext>
                  </a:extLst>
                </p:cNvPr>
                <p:cNvSpPr/>
                <p:nvPr/>
              </p:nvSpPr>
              <p:spPr>
                <a:xfrm>
                  <a:off x="7002463" y="2841375"/>
                  <a:ext cx="496205" cy="3479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CasellaDiTesto 209">
                  <a:extLst>
                    <a:ext uri="{FF2B5EF4-FFF2-40B4-BE49-F238E27FC236}">
                      <a16:creationId xmlns:a16="http://schemas.microsoft.com/office/drawing/2014/main" id="{C8C960F8-2C37-723C-B26A-F3F0E6EFA12A}"/>
                    </a:ext>
                  </a:extLst>
                </p:cNvPr>
                <p:cNvSpPr txBox="1"/>
                <p:nvPr/>
              </p:nvSpPr>
              <p:spPr>
                <a:xfrm>
                  <a:off x="7611337" y="264603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5" name="Gruppo 174">
                <a:extLst>
                  <a:ext uri="{FF2B5EF4-FFF2-40B4-BE49-F238E27FC236}">
                    <a16:creationId xmlns:a16="http://schemas.microsoft.com/office/drawing/2014/main" id="{2729AA31-3D17-C8CD-0817-0470B5749412}"/>
                  </a:ext>
                </a:extLst>
              </p:cNvPr>
              <p:cNvGrpSpPr/>
              <p:nvPr/>
            </p:nvGrpSpPr>
            <p:grpSpPr>
              <a:xfrm>
                <a:off x="7056448" y="4909653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202" name="Gruppo 201">
                  <a:extLst>
                    <a:ext uri="{FF2B5EF4-FFF2-40B4-BE49-F238E27FC236}">
                      <a16:creationId xmlns:a16="http://schemas.microsoft.com/office/drawing/2014/main" id="{E2303D25-7DC6-54AB-B580-D1FE3997041A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204" name="Straight Connector 27">
                    <a:extLst>
                      <a:ext uri="{FF2B5EF4-FFF2-40B4-BE49-F238E27FC236}">
                        <a16:creationId xmlns:a16="http://schemas.microsoft.com/office/drawing/2014/main" id="{FD468EF3-26C6-BBCF-5B26-9D2651DD1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Rettangolo con angoli arrotondati 204">
                    <a:extLst>
                      <a:ext uri="{FF2B5EF4-FFF2-40B4-BE49-F238E27FC236}">
                        <a16:creationId xmlns:a16="http://schemas.microsoft.com/office/drawing/2014/main" id="{00D9C6FF-B54C-59CE-D6AA-5D26038F355D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Rettangolo 205">
                    <a:extLst>
                      <a:ext uri="{FF2B5EF4-FFF2-40B4-BE49-F238E27FC236}">
                        <a16:creationId xmlns:a16="http://schemas.microsoft.com/office/drawing/2014/main" id="{30368F56-5B5A-38FE-4214-3D22A93AB551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3" name="Rettangolo 202">
                  <a:extLst>
                    <a:ext uri="{FF2B5EF4-FFF2-40B4-BE49-F238E27FC236}">
                      <a16:creationId xmlns:a16="http://schemas.microsoft.com/office/drawing/2014/main" id="{B6FAF2DF-536A-2462-D9BC-E6D2DCEB3AFE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6" name="Gruppo 175">
                <a:extLst>
                  <a:ext uri="{FF2B5EF4-FFF2-40B4-BE49-F238E27FC236}">
                    <a16:creationId xmlns:a16="http://schemas.microsoft.com/office/drawing/2014/main" id="{3D354803-D2A2-53D4-EBDA-44E7F0071E9A}"/>
                  </a:ext>
                </a:extLst>
              </p:cNvPr>
              <p:cNvGrpSpPr/>
              <p:nvPr/>
            </p:nvGrpSpPr>
            <p:grpSpPr>
              <a:xfrm>
                <a:off x="2800271" y="4903240"/>
                <a:ext cx="4064116" cy="790908"/>
                <a:chOff x="2650980" y="3779222"/>
                <a:chExt cx="4064116" cy="790908"/>
              </a:xfrm>
            </p:grpSpPr>
            <p:grpSp>
              <p:nvGrpSpPr>
                <p:cNvPr id="196" name="Gruppo 195">
                  <a:extLst>
                    <a:ext uri="{FF2B5EF4-FFF2-40B4-BE49-F238E27FC236}">
                      <a16:creationId xmlns:a16="http://schemas.microsoft.com/office/drawing/2014/main" id="{39D446AB-49F0-4960-2801-CB2A4952C63B}"/>
                    </a:ext>
                  </a:extLst>
                </p:cNvPr>
                <p:cNvGrpSpPr/>
                <p:nvPr/>
              </p:nvGrpSpPr>
              <p:grpSpPr>
                <a:xfrm>
                  <a:off x="2650980" y="3779222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98" name="Straight Connector 27">
                    <a:extLst>
                      <a:ext uri="{FF2B5EF4-FFF2-40B4-BE49-F238E27FC236}">
                        <a16:creationId xmlns:a16="http://schemas.microsoft.com/office/drawing/2014/main" id="{F49B9918-1CAC-2C36-5DFD-4B1836716A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Rettangolo con angoli arrotondati 198">
                    <a:extLst>
                      <a:ext uri="{FF2B5EF4-FFF2-40B4-BE49-F238E27FC236}">
                        <a16:creationId xmlns:a16="http://schemas.microsoft.com/office/drawing/2014/main" id="{643A8B49-8AC3-A50D-A964-4DC180220386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Rettangolo 199">
                    <a:extLst>
                      <a:ext uri="{FF2B5EF4-FFF2-40B4-BE49-F238E27FC236}">
                        <a16:creationId xmlns:a16="http://schemas.microsoft.com/office/drawing/2014/main" id="{D6884BD6-B597-2E74-455E-144A2777C034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1" name="CasellaDiTesto 200">
                    <a:extLst>
                      <a:ext uri="{FF2B5EF4-FFF2-40B4-BE49-F238E27FC236}">
                        <a16:creationId xmlns:a16="http://schemas.microsoft.com/office/drawing/2014/main" id="{7DD26E03-5374-9775-4E4A-8733950F241E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97" name="Rettangolo 196">
                  <a:extLst>
                    <a:ext uri="{FF2B5EF4-FFF2-40B4-BE49-F238E27FC236}">
                      <a16:creationId xmlns:a16="http://schemas.microsoft.com/office/drawing/2014/main" id="{CE4A5FC6-8C9A-017F-FACC-F6E6EC942EA9}"/>
                    </a:ext>
                  </a:extLst>
                </p:cNvPr>
                <p:cNvSpPr/>
                <p:nvPr/>
              </p:nvSpPr>
              <p:spPr>
                <a:xfrm>
                  <a:off x="2658825" y="3924298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7" name="Gruppo 176">
                <a:extLst>
                  <a:ext uri="{FF2B5EF4-FFF2-40B4-BE49-F238E27FC236}">
                    <a16:creationId xmlns:a16="http://schemas.microsoft.com/office/drawing/2014/main" id="{1DADFC16-8538-A034-B525-CD073FF5ED3A}"/>
                  </a:ext>
                </a:extLst>
              </p:cNvPr>
              <p:cNvGrpSpPr/>
              <p:nvPr/>
            </p:nvGrpSpPr>
            <p:grpSpPr>
              <a:xfrm>
                <a:off x="2800271" y="3935260"/>
                <a:ext cx="4064116" cy="783787"/>
                <a:chOff x="899513" y="2286273"/>
                <a:chExt cx="4064116" cy="783787"/>
              </a:xfrm>
            </p:grpSpPr>
            <p:cxnSp>
              <p:nvCxnSpPr>
                <p:cNvPr id="192" name="Straight Connector 27">
                  <a:extLst>
                    <a:ext uri="{FF2B5EF4-FFF2-40B4-BE49-F238E27FC236}">
                      <a16:creationId xmlns:a16="http://schemas.microsoft.com/office/drawing/2014/main" id="{A464FADC-A759-0A36-B1B0-EB02766D1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52831" y="2870025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Rettangolo con angoli arrotondati 192">
                  <a:extLst>
                    <a:ext uri="{FF2B5EF4-FFF2-40B4-BE49-F238E27FC236}">
                      <a16:creationId xmlns:a16="http://schemas.microsoft.com/office/drawing/2014/main" id="{E514E060-27EC-F016-97D5-921A798D1518}"/>
                    </a:ext>
                  </a:extLst>
                </p:cNvPr>
                <p:cNvSpPr/>
                <p:nvPr/>
              </p:nvSpPr>
              <p:spPr>
                <a:xfrm>
                  <a:off x="1071108" y="2286273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8F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Rettangolo 193">
                  <a:extLst>
                    <a:ext uri="{FF2B5EF4-FFF2-40B4-BE49-F238E27FC236}">
                      <a16:creationId xmlns:a16="http://schemas.microsoft.com/office/drawing/2014/main" id="{D559824E-1A3C-502F-2301-9F388D2B09F1}"/>
                    </a:ext>
                  </a:extLst>
                </p:cNvPr>
                <p:cNvSpPr/>
                <p:nvPr/>
              </p:nvSpPr>
              <p:spPr>
                <a:xfrm>
                  <a:off x="899513" y="2414952"/>
                  <a:ext cx="496205" cy="5074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r>
                    <a:rPr lang="it-IT" sz="900">
                      <a:solidFill>
                        <a:schemeClr val="bg1"/>
                      </a:solidFill>
                    </a:rPr>
                    <a:t>&lt;&lt;</a:t>
                  </a:r>
                </a:p>
              </p:txBody>
            </p:sp>
            <p:sp>
              <p:nvSpPr>
                <p:cNvPr id="195" name="CasellaDiTesto 194">
                  <a:extLst>
                    <a:ext uri="{FF2B5EF4-FFF2-40B4-BE49-F238E27FC236}">
                      <a16:creationId xmlns:a16="http://schemas.microsoft.com/office/drawing/2014/main" id="{F0464AC7-5075-E7A0-B161-E42941A22257}"/>
                    </a:ext>
                  </a:extLst>
                </p:cNvPr>
                <p:cNvSpPr txBox="1"/>
                <p:nvPr/>
              </p:nvSpPr>
              <p:spPr>
                <a:xfrm>
                  <a:off x="1513834" y="229632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78" name="Gruppo 177">
                <a:extLst>
                  <a:ext uri="{FF2B5EF4-FFF2-40B4-BE49-F238E27FC236}">
                    <a16:creationId xmlns:a16="http://schemas.microsoft.com/office/drawing/2014/main" id="{859BFA65-0122-52CD-4E9A-46E5AFEA60D8}"/>
                  </a:ext>
                </a:extLst>
              </p:cNvPr>
              <p:cNvGrpSpPr/>
              <p:nvPr/>
            </p:nvGrpSpPr>
            <p:grpSpPr>
              <a:xfrm>
                <a:off x="2651593" y="5878341"/>
                <a:ext cx="4212794" cy="842652"/>
                <a:chOff x="2383046" y="5067667"/>
                <a:chExt cx="4212794" cy="842652"/>
              </a:xfrm>
            </p:grpSpPr>
            <p:grpSp>
              <p:nvGrpSpPr>
                <p:cNvPr id="185" name="Gruppo 184">
                  <a:extLst>
                    <a:ext uri="{FF2B5EF4-FFF2-40B4-BE49-F238E27FC236}">
                      <a16:creationId xmlns:a16="http://schemas.microsoft.com/office/drawing/2014/main" id="{2EF777A2-501A-D080-0FD9-8B1E9CC1DE5A}"/>
                    </a:ext>
                  </a:extLst>
                </p:cNvPr>
                <p:cNvGrpSpPr/>
                <p:nvPr/>
              </p:nvGrpSpPr>
              <p:grpSpPr>
                <a:xfrm>
                  <a:off x="2531724" y="5067667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88" name="Straight Connector 27">
                    <a:extLst>
                      <a:ext uri="{FF2B5EF4-FFF2-40B4-BE49-F238E27FC236}">
                        <a16:creationId xmlns:a16="http://schemas.microsoft.com/office/drawing/2014/main" id="{F2F82707-34D1-C8DC-81EB-021293EBB5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Rettangolo con angoli arrotondati 188">
                    <a:extLst>
                      <a:ext uri="{FF2B5EF4-FFF2-40B4-BE49-F238E27FC236}">
                        <a16:creationId xmlns:a16="http://schemas.microsoft.com/office/drawing/2014/main" id="{52D9DC92-62EE-B868-78D3-D348EB847A81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Rettangolo 189">
                    <a:extLst>
                      <a:ext uri="{FF2B5EF4-FFF2-40B4-BE49-F238E27FC236}">
                        <a16:creationId xmlns:a16="http://schemas.microsoft.com/office/drawing/2014/main" id="{4A7CA702-9C07-3090-B3E6-5668E9DF7923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1" name="CasellaDiTesto 190">
                    <a:extLst>
                      <a:ext uri="{FF2B5EF4-FFF2-40B4-BE49-F238E27FC236}">
                        <a16:creationId xmlns:a16="http://schemas.microsoft.com/office/drawing/2014/main" id="{1BDE52A9-47F1-1D7E-D405-5677CEBD73BC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86" name="Rettangolo 185">
                  <a:extLst>
                    <a:ext uri="{FF2B5EF4-FFF2-40B4-BE49-F238E27FC236}">
                      <a16:creationId xmlns:a16="http://schemas.microsoft.com/office/drawing/2014/main" id="{8EB5B576-3171-D576-FC1F-8D5F7840FDBC}"/>
                    </a:ext>
                  </a:extLst>
                </p:cNvPr>
                <p:cNvSpPr/>
                <p:nvPr/>
              </p:nvSpPr>
              <p:spPr>
                <a:xfrm>
                  <a:off x="2539569" y="5197503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TextBox 16">
                  <a:extLst>
                    <a:ext uri="{FF2B5EF4-FFF2-40B4-BE49-F238E27FC236}">
                      <a16:creationId xmlns:a16="http://schemas.microsoft.com/office/drawing/2014/main" id="{922F9987-EB0C-A2B2-4B00-0A6E399ADB14}"/>
                    </a:ext>
                  </a:extLst>
                </p:cNvPr>
                <p:cNvSpPr txBox="1"/>
                <p:nvPr/>
              </p:nvSpPr>
              <p:spPr>
                <a:xfrm>
                  <a:off x="2383046" y="5650323"/>
                  <a:ext cx="874090" cy="25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endParaRPr lang="it-IT" sz="1200" b="1">
                    <a:solidFill>
                      <a:srgbClr val="00338D"/>
                    </a:solidFill>
                  </a:endParaRPr>
                </a:p>
              </p:txBody>
            </p:sp>
          </p:grpSp>
          <p:grpSp>
            <p:nvGrpSpPr>
              <p:cNvPr id="179" name="Gruppo 178">
                <a:extLst>
                  <a:ext uri="{FF2B5EF4-FFF2-40B4-BE49-F238E27FC236}">
                    <a16:creationId xmlns:a16="http://schemas.microsoft.com/office/drawing/2014/main" id="{AB2A8DA7-07BF-F2D3-7738-9D94943BC0D6}"/>
                  </a:ext>
                </a:extLst>
              </p:cNvPr>
              <p:cNvGrpSpPr/>
              <p:nvPr/>
            </p:nvGrpSpPr>
            <p:grpSpPr>
              <a:xfrm>
                <a:off x="7062872" y="3948626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180" name="Gruppo 179">
                  <a:extLst>
                    <a:ext uri="{FF2B5EF4-FFF2-40B4-BE49-F238E27FC236}">
                      <a16:creationId xmlns:a16="http://schemas.microsoft.com/office/drawing/2014/main" id="{DEBB76F2-E170-C41B-83A2-FF829BB976B1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182" name="Straight Connector 27">
                    <a:extLst>
                      <a:ext uri="{FF2B5EF4-FFF2-40B4-BE49-F238E27FC236}">
                        <a16:creationId xmlns:a16="http://schemas.microsoft.com/office/drawing/2014/main" id="{4E71CB04-783F-ECBB-E204-6E349BEF82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3" name="Rettangolo con angoli arrotondati 182">
                    <a:extLst>
                      <a:ext uri="{FF2B5EF4-FFF2-40B4-BE49-F238E27FC236}">
                        <a16:creationId xmlns:a16="http://schemas.microsoft.com/office/drawing/2014/main" id="{F219AD47-0DC2-E6F4-5A13-C02C9F659B0C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Rettangolo 183">
                    <a:extLst>
                      <a:ext uri="{FF2B5EF4-FFF2-40B4-BE49-F238E27FC236}">
                        <a16:creationId xmlns:a16="http://schemas.microsoft.com/office/drawing/2014/main" id="{6F52CBA6-7416-E5DB-F637-8D35AB8C8430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81" name="Rettangolo 180">
                  <a:extLst>
                    <a:ext uri="{FF2B5EF4-FFF2-40B4-BE49-F238E27FC236}">
                      <a16:creationId xmlns:a16="http://schemas.microsoft.com/office/drawing/2014/main" id="{3500FBAE-31B3-D2AC-AD00-8D3CCB8403E0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AC2327C9-40A7-61BF-5EE7-8F6721608F75}"/>
                </a:ext>
              </a:extLst>
            </p:cNvPr>
            <p:cNvGrpSpPr/>
            <p:nvPr/>
          </p:nvGrpSpPr>
          <p:grpSpPr>
            <a:xfrm>
              <a:off x="1117440" y="3887009"/>
              <a:ext cx="4733182" cy="1570889"/>
              <a:chOff x="2651593" y="3935260"/>
              <a:chExt cx="8620439" cy="2785733"/>
            </a:xfrm>
          </p:grpSpPr>
          <p:grpSp>
            <p:nvGrpSpPr>
              <p:cNvPr id="137" name="Gruppo 136">
                <a:extLst>
                  <a:ext uri="{FF2B5EF4-FFF2-40B4-BE49-F238E27FC236}">
                    <a16:creationId xmlns:a16="http://schemas.microsoft.com/office/drawing/2014/main" id="{6C1A31EA-0A92-AAA2-62F2-39DB8FE2EFCA}"/>
                  </a:ext>
                </a:extLst>
              </p:cNvPr>
              <p:cNvGrpSpPr/>
              <p:nvPr/>
            </p:nvGrpSpPr>
            <p:grpSpPr>
              <a:xfrm>
                <a:off x="7201492" y="5876925"/>
                <a:ext cx="4064116" cy="790908"/>
                <a:chOff x="7002463" y="2646034"/>
                <a:chExt cx="4064116" cy="790908"/>
              </a:xfrm>
            </p:grpSpPr>
            <p:cxnSp>
              <p:nvCxnSpPr>
                <p:cNvPr id="170" name="Straight Connector 27">
                  <a:extLst>
                    <a:ext uri="{FF2B5EF4-FFF2-40B4-BE49-F238E27FC236}">
                      <a16:creationId xmlns:a16="http://schemas.microsoft.com/office/drawing/2014/main" id="{8E5FB9A2-915D-EBB2-F85D-AEA00D141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55781" y="3231827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ttangolo con angoli arrotondati 170">
                  <a:extLst>
                    <a:ext uri="{FF2B5EF4-FFF2-40B4-BE49-F238E27FC236}">
                      <a16:creationId xmlns:a16="http://schemas.microsoft.com/office/drawing/2014/main" id="{F68392C4-520A-1DB2-8C52-0D4A30B85086}"/>
                    </a:ext>
                  </a:extLst>
                </p:cNvPr>
                <p:cNvSpPr/>
                <p:nvPr/>
              </p:nvSpPr>
              <p:spPr>
                <a:xfrm>
                  <a:off x="7174058" y="2653155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8F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Rettangolo 171">
                  <a:extLst>
                    <a:ext uri="{FF2B5EF4-FFF2-40B4-BE49-F238E27FC236}">
                      <a16:creationId xmlns:a16="http://schemas.microsoft.com/office/drawing/2014/main" id="{AB8E170A-0A24-31C3-398B-A7E6717F2248}"/>
                    </a:ext>
                  </a:extLst>
                </p:cNvPr>
                <p:cNvSpPr/>
                <p:nvPr/>
              </p:nvSpPr>
              <p:spPr>
                <a:xfrm>
                  <a:off x="7002463" y="2841375"/>
                  <a:ext cx="496205" cy="3479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CasellaDiTesto 172">
                  <a:extLst>
                    <a:ext uri="{FF2B5EF4-FFF2-40B4-BE49-F238E27FC236}">
                      <a16:creationId xmlns:a16="http://schemas.microsoft.com/office/drawing/2014/main" id="{553AF3F9-5F17-ED7C-8343-9CDCFED84C40}"/>
                    </a:ext>
                  </a:extLst>
                </p:cNvPr>
                <p:cNvSpPr txBox="1"/>
                <p:nvPr/>
              </p:nvSpPr>
              <p:spPr>
                <a:xfrm>
                  <a:off x="7611337" y="264603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38" name="Gruppo 137">
                <a:extLst>
                  <a:ext uri="{FF2B5EF4-FFF2-40B4-BE49-F238E27FC236}">
                    <a16:creationId xmlns:a16="http://schemas.microsoft.com/office/drawing/2014/main" id="{0BDD4E09-0B18-8353-A94E-B34C615B2CB1}"/>
                  </a:ext>
                </a:extLst>
              </p:cNvPr>
              <p:cNvGrpSpPr/>
              <p:nvPr/>
            </p:nvGrpSpPr>
            <p:grpSpPr>
              <a:xfrm>
                <a:off x="7056448" y="4909653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165" name="Gruppo 164">
                  <a:extLst>
                    <a:ext uri="{FF2B5EF4-FFF2-40B4-BE49-F238E27FC236}">
                      <a16:creationId xmlns:a16="http://schemas.microsoft.com/office/drawing/2014/main" id="{BA6AA6F4-D607-229F-8BDC-29B1536F1E6A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167" name="Straight Connector 27">
                    <a:extLst>
                      <a:ext uri="{FF2B5EF4-FFF2-40B4-BE49-F238E27FC236}">
                        <a16:creationId xmlns:a16="http://schemas.microsoft.com/office/drawing/2014/main" id="{3855CF72-2ED4-44AE-D004-C4D34C1DB3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ttangolo con angoli arrotondati 167">
                    <a:extLst>
                      <a:ext uri="{FF2B5EF4-FFF2-40B4-BE49-F238E27FC236}">
                        <a16:creationId xmlns:a16="http://schemas.microsoft.com/office/drawing/2014/main" id="{E82AD45A-99EE-B53F-191C-87C451EE3C4B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Rettangolo 168">
                    <a:extLst>
                      <a:ext uri="{FF2B5EF4-FFF2-40B4-BE49-F238E27FC236}">
                        <a16:creationId xmlns:a16="http://schemas.microsoft.com/office/drawing/2014/main" id="{77C26C4A-56D2-C0C0-6E9F-29F84D21360F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6" name="Rettangolo 165">
                  <a:extLst>
                    <a:ext uri="{FF2B5EF4-FFF2-40B4-BE49-F238E27FC236}">
                      <a16:creationId xmlns:a16="http://schemas.microsoft.com/office/drawing/2014/main" id="{168CEC6E-3C2A-4CA0-CC0C-D43A0335C7A9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Gruppo 138">
                <a:extLst>
                  <a:ext uri="{FF2B5EF4-FFF2-40B4-BE49-F238E27FC236}">
                    <a16:creationId xmlns:a16="http://schemas.microsoft.com/office/drawing/2014/main" id="{EC478D89-CD03-C21C-D9F4-87175976A064}"/>
                  </a:ext>
                </a:extLst>
              </p:cNvPr>
              <p:cNvGrpSpPr/>
              <p:nvPr/>
            </p:nvGrpSpPr>
            <p:grpSpPr>
              <a:xfrm>
                <a:off x="2800271" y="4903240"/>
                <a:ext cx="4064116" cy="790908"/>
                <a:chOff x="2650980" y="3779222"/>
                <a:chExt cx="4064116" cy="790908"/>
              </a:xfrm>
            </p:grpSpPr>
            <p:grpSp>
              <p:nvGrpSpPr>
                <p:cNvPr id="159" name="Gruppo 158">
                  <a:extLst>
                    <a:ext uri="{FF2B5EF4-FFF2-40B4-BE49-F238E27FC236}">
                      <a16:creationId xmlns:a16="http://schemas.microsoft.com/office/drawing/2014/main" id="{07129139-80A0-19F1-42F7-0022D8E7C986}"/>
                    </a:ext>
                  </a:extLst>
                </p:cNvPr>
                <p:cNvGrpSpPr/>
                <p:nvPr/>
              </p:nvGrpSpPr>
              <p:grpSpPr>
                <a:xfrm>
                  <a:off x="2650980" y="3779222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61" name="Straight Connector 27">
                    <a:extLst>
                      <a:ext uri="{FF2B5EF4-FFF2-40B4-BE49-F238E27FC236}">
                        <a16:creationId xmlns:a16="http://schemas.microsoft.com/office/drawing/2014/main" id="{2B154C44-91F3-B782-1099-AE94EEBE6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Rettangolo con angoli arrotondati 161">
                    <a:extLst>
                      <a:ext uri="{FF2B5EF4-FFF2-40B4-BE49-F238E27FC236}">
                        <a16:creationId xmlns:a16="http://schemas.microsoft.com/office/drawing/2014/main" id="{2F6FE0F3-8107-BB24-16C8-637762F74585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Rettangolo 162">
                    <a:extLst>
                      <a:ext uri="{FF2B5EF4-FFF2-40B4-BE49-F238E27FC236}">
                        <a16:creationId xmlns:a16="http://schemas.microsoft.com/office/drawing/2014/main" id="{22292D38-46BC-7C45-9FC1-95D2E27B791E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" name="CasellaDiTesto 163">
                    <a:extLst>
                      <a:ext uri="{FF2B5EF4-FFF2-40B4-BE49-F238E27FC236}">
                        <a16:creationId xmlns:a16="http://schemas.microsoft.com/office/drawing/2014/main" id="{8DC1D974-70AD-332A-A79D-F3ECB5044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60" name="Rettangolo 159">
                  <a:extLst>
                    <a:ext uri="{FF2B5EF4-FFF2-40B4-BE49-F238E27FC236}">
                      <a16:creationId xmlns:a16="http://schemas.microsoft.com/office/drawing/2014/main" id="{7134F25C-2FAD-D446-15B3-7F60F95257C8}"/>
                    </a:ext>
                  </a:extLst>
                </p:cNvPr>
                <p:cNvSpPr/>
                <p:nvPr/>
              </p:nvSpPr>
              <p:spPr>
                <a:xfrm>
                  <a:off x="2658825" y="3924298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Gruppo 139">
                <a:extLst>
                  <a:ext uri="{FF2B5EF4-FFF2-40B4-BE49-F238E27FC236}">
                    <a16:creationId xmlns:a16="http://schemas.microsoft.com/office/drawing/2014/main" id="{0988ABD6-2239-C466-5E11-9EE512568E61}"/>
                  </a:ext>
                </a:extLst>
              </p:cNvPr>
              <p:cNvGrpSpPr/>
              <p:nvPr/>
            </p:nvGrpSpPr>
            <p:grpSpPr>
              <a:xfrm>
                <a:off x="2800271" y="3935260"/>
                <a:ext cx="4064116" cy="783787"/>
                <a:chOff x="899513" y="2286273"/>
                <a:chExt cx="4064116" cy="783787"/>
              </a:xfrm>
            </p:grpSpPr>
            <p:cxnSp>
              <p:nvCxnSpPr>
                <p:cNvPr id="155" name="Straight Connector 27">
                  <a:extLst>
                    <a:ext uri="{FF2B5EF4-FFF2-40B4-BE49-F238E27FC236}">
                      <a16:creationId xmlns:a16="http://schemas.microsoft.com/office/drawing/2014/main" id="{6D13BF08-3284-77A7-3C2F-43B2A43A9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52831" y="2870025"/>
                  <a:ext cx="121136" cy="133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ettangolo con angoli arrotondati 155">
                  <a:extLst>
                    <a:ext uri="{FF2B5EF4-FFF2-40B4-BE49-F238E27FC236}">
                      <a16:creationId xmlns:a16="http://schemas.microsoft.com/office/drawing/2014/main" id="{85CB3FD4-70B3-1F49-26C3-CD7969BA37D7}"/>
                    </a:ext>
                  </a:extLst>
                </p:cNvPr>
                <p:cNvSpPr/>
                <p:nvPr/>
              </p:nvSpPr>
              <p:spPr>
                <a:xfrm>
                  <a:off x="1071108" y="2286273"/>
                  <a:ext cx="3892521" cy="783787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8F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92000" tIns="54000" rIns="54000" bIns="54000" rtlCol="0" anchor="ctr"/>
                <a:lstStyle/>
                <a:p>
                  <a:endParaRPr lang="it-IT" sz="120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Rettangolo 156">
                  <a:extLst>
                    <a:ext uri="{FF2B5EF4-FFF2-40B4-BE49-F238E27FC236}">
                      <a16:creationId xmlns:a16="http://schemas.microsoft.com/office/drawing/2014/main" id="{80722AE7-5BE1-9DF0-038B-2E00A996166A}"/>
                    </a:ext>
                  </a:extLst>
                </p:cNvPr>
                <p:cNvSpPr/>
                <p:nvPr/>
              </p:nvSpPr>
              <p:spPr>
                <a:xfrm>
                  <a:off x="899513" y="2414952"/>
                  <a:ext cx="496205" cy="5074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r>
                    <a:rPr lang="it-IT" sz="900">
                      <a:solidFill>
                        <a:schemeClr val="bg1"/>
                      </a:solidFill>
                    </a:rPr>
                    <a:t>&lt;&lt;</a:t>
                  </a:r>
                </a:p>
              </p:txBody>
            </p:sp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FCE592B4-D2FC-9051-22BA-40A71A2CA9D2}"/>
                    </a:ext>
                  </a:extLst>
                </p:cNvPr>
                <p:cNvSpPr txBox="1"/>
                <p:nvPr/>
              </p:nvSpPr>
              <p:spPr>
                <a:xfrm>
                  <a:off x="1513834" y="2296324"/>
                  <a:ext cx="444605" cy="638141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it-IT" sz="360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41" name="Gruppo 140">
                <a:extLst>
                  <a:ext uri="{FF2B5EF4-FFF2-40B4-BE49-F238E27FC236}">
                    <a16:creationId xmlns:a16="http://schemas.microsoft.com/office/drawing/2014/main" id="{8376DA15-1438-DF11-BEE2-42B2392DA7A9}"/>
                  </a:ext>
                </a:extLst>
              </p:cNvPr>
              <p:cNvGrpSpPr/>
              <p:nvPr/>
            </p:nvGrpSpPr>
            <p:grpSpPr>
              <a:xfrm>
                <a:off x="2651593" y="5878341"/>
                <a:ext cx="4212794" cy="842652"/>
                <a:chOff x="2383046" y="5067667"/>
                <a:chExt cx="4212794" cy="842652"/>
              </a:xfrm>
            </p:grpSpPr>
            <p:grpSp>
              <p:nvGrpSpPr>
                <p:cNvPr id="148" name="Gruppo 147">
                  <a:extLst>
                    <a:ext uri="{FF2B5EF4-FFF2-40B4-BE49-F238E27FC236}">
                      <a16:creationId xmlns:a16="http://schemas.microsoft.com/office/drawing/2014/main" id="{D320EC74-825A-5A8B-58CE-6B0BDF1B611C}"/>
                    </a:ext>
                  </a:extLst>
                </p:cNvPr>
                <p:cNvGrpSpPr/>
                <p:nvPr/>
              </p:nvGrpSpPr>
              <p:grpSpPr>
                <a:xfrm>
                  <a:off x="2531724" y="5067667"/>
                  <a:ext cx="4064116" cy="790908"/>
                  <a:chOff x="2370918" y="5149459"/>
                  <a:chExt cx="4064116" cy="790908"/>
                </a:xfrm>
              </p:grpSpPr>
              <p:cxnSp>
                <p:nvCxnSpPr>
                  <p:cNvPr id="151" name="Straight Connector 27">
                    <a:extLst>
                      <a:ext uri="{FF2B5EF4-FFF2-40B4-BE49-F238E27FC236}">
                        <a16:creationId xmlns:a16="http://schemas.microsoft.com/office/drawing/2014/main" id="{7627816F-55FB-5222-D8D2-8983296AAF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24236" y="5735252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2" name="Rettangolo con angoli arrotondati 151">
                    <a:extLst>
                      <a:ext uri="{FF2B5EF4-FFF2-40B4-BE49-F238E27FC236}">
                        <a16:creationId xmlns:a16="http://schemas.microsoft.com/office/drawing/2014/main" id="{D36AD26E-2CFF-4B0A-B472-B55F70DA7ABE}"/>
                      </a:ext>
                    </a:extLst>
                  </p:cNvPr>
                  <p:cNvSpPr/>
                  <p:nvPr/>
                </p:nvSpPr>
                <p:spPr>
                  <a:xfrm>
                    <a:off x="2542513" y="5156580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Rettangolo 152">
                    <a:extLst>
                      <a:ext uri="{FF2B5EF4-FFF2-40B4-BE49-F238E27FC236}">
                        <a16:creationId xmlns:a16="http://schemas.microsoft.com/office/drawing/2014/main" id="{FD7BD50B-163B-85A9-052B-45609A47E452}"/>
                      </a:ext>
                    </a:extLst>
                  </p:cNvPr>
                  <p:cNvSpPr/>
                  <p:nvPr/>
                </p:nvSpPr>
                <p:spPr>
                  <a:xfrm>
                    <a:off x="2370918" y="5344800"/>
                    <a:ext cx="496205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4" name="CasellaDiTesto 153">
                    <a:extLst>
                      <a:ext uri="{FF2B5EF4-FFF2-40B4-BE49-F238E27FC236}">
                        <a16:creationId xmlns:a16="http://schemas.microsoft.com/office/drawing/2014/main" id="{8FE0B852-F950-0551-4A42-7F87BF73ECD2}"/>
                      </a:ext>
                    </a:extLst>
                  </p:cNvPr>
                  <p:cNvSpPr txBox="1"/>
                  <p:nvPr/>
                </p:nvSpPr>
                <p:spPr>
                  <a:xfrm>
                    <a:off x="2941695" y="5149459"/>
                    <a:ext cx="527373" cy="638141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>
                    <a:no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endParaRPr lang="it-IT" sz="360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49" name="Rettangolo 148">
                  <a:extLst>
                    <a:ext uri="{FF2B5EF4-FFF2-40B4-BE49-F238E27FC236}">
                      <a16:creationId xmlns:a16="http://schemas.microsoft.com/office/drawing/2014/main" id="{8B759BAD-DC26-59DA-2548-6B277E610C91}"/>
                    </a:ext>
                  </a:extLst>
                </p:cNvPr>
                <p:cNvSpPr/>
                <p:nvPr/>
              </p:nvSpPr>
              <p:spPr>
                <a:xfrm>
                  <a:off x="2539569" y="5197503"/>
                  <a:ext cx="500667" cy="493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" name="TextBox 16">
                  <a:extLst>
                    <a:ext uri="{FF2B5EF4-FFF2-40B4-BE49-F238E27FC236}">
                      <a16:creationId xmlns:a16="http://schemas.microsoft.com/office/drawing/2014/main" id="{629D9395-45E9-5C47-069B-9FA0FB5B954D}"/>
                    </a:ext>
                  </a:extLst>
                </p:cNvPr>
                <p:cNvSpPr txBox="1"/>
                <p:nvPr/>
              </p:nvSpPr>
              <p:spPr>
                <a:xfrm>
                  <a:off x="2383046" y="5650323"/>
                  <a:ext cx="874090" cy="25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endParaRPr lang="it-IT" sz="1200" b="1">
                    <a:solidFill>
                      <a:srgbClr val="00338D"/>
                    </a:solidFill>
                  </a:endParaRPr>
                </a:p>
              </p:txBody>
            </p:sp>
          </p:grpSp>
          <p:grpSp>
            <p:nvGrpSpPr>
              <p:cNvPr id="142" name="Gruppo 141">
                <a:extLst>
                  <a:ext uri="{FF2B5EF4-FFF2-40B4-BE49-F238E27FC236}">
                    <a16:creationId xmlns:a16="http://schemas.microsoft.com/office/drawing/2014/main" id="{F490C92A-D939-05B3-5C0D-255B9AF491DC}"/>
                  </a:ext>
                </a:extLst>
              </p:cNvPr>
              <p:cNvGrpSpPr/>
              <p:nvPr/>
            </p:nvGrpSpPr>
            <p:grpSpPr>
              <a:xfrm>
                <a:off x="7062872" y="3948626"/>
                <a:ext cx="4209160" cy="783787"/>
                <a:chOff x="6578019" y="4166995"/>
                <a:chExt cx="4209160" cy="783787"/>
              </a:xfrm>
            </p:grpSpPr>
            <p:grpSp>
              <p:nvGrpSpPr>
                <p:cNvPr id="143" name="Gruppo 142">
                  <a:extLst>
                    <a:ext uri="{FF2B5EF4-FFF2-40B4-BE49-F238E27FC236}">
                      <a16:creationId xmlns:a16="http://schemas.microsoft.com/office/drawing/2014/main" id="{AF7064A9-6972-EA6C-1A44-71825072FD45}"/>
                    </a:ext>
                  </a:extLst>
                </p:cNvPr>
                <p:cNvGrpSpPr/>
                <p:nvPr/>
              </p:nvGrpSpPr>
              <p:grpSpPr>
                <a:xfrm>
                  <a:off x="6578019" y="4166995"/>
                  <a:ext cx="4209160" cy="783787"/>
                  <a:chOff x="6857419" y="2653155"/>
                  <a:chExt cx="4209160" cy="783787"/>
                </a:xfrm>
              </p:grpSpPr>
              <p:cxnSp>
                <p:nvCxnSpPr>
                  <p:cNvPr id="145" name="Straight Connector 27">
                    <a:extLst>
                      <a:ext uri="{FF2B5EF4-FFF2-40B4-BE49-F238E27FC236}">
                        <a16:creationId xmlns:a16="http://schemas.microsoft.com/office/drawing/2014/main" id="{DF95D417-D922-9D9B-B11E-BAB40449B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155781" y="3231827"/>
                    <a:ext cx="121136" cy="133033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ttangolo con angoli arrotondati 145">
                    <a:extLst>
                      <a:ext uri="{FF2B5EF4-FFF2-40B4-BE49-F238E27FC236}">
                        <a16:creationId xmlns:a16="http://schemas.microsoft.com/office/drawing/2014/main" id="{D296EEE2-7F95-CF71-2F07-B83D09D122A4}"/>
                      </a:ext>
                    </a:extLst>
                  </p:cNvPr>
                  <p:cNvSpPr/>
                  <p:nvPr/>
                </p:nvSpPr>
                <p:spPr>
                  <a:xfrm>
                    <a:off x="7174058" y="2653155"/>
                    <a:ext cx="3892521" cy="78378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B8F5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92000" tIns="54000" rIns="54000" bIns="54000" rtlCol="0" anchor="ctr"/>
                  <a:lstStyle/>
                  <a:p>
                    <a:endParaRPr lang="it-IT" sz="120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Rettangolo 146">
                    <a:extLst>
                      <a:ext uri="{FF2B5EF4-FFF2-40B4-BE49-F238E27FC236}">
                        <a16:creationId xmlns:a16="http://schemas.microsoft.com/office/drawing/2014/main" id="{B33824DE-248B-B8F2-60C3-2D924F3F1EEB}"/>
                      </a:ext>
                    </a:extLst>
                  </p:cNvPr>
                  <p:cNvSpPr/>
                  <p:nvPr/>
                </p:nvSpPr>
                <p:spPr>
                  <a:xfrm>
                    <a:off x="6857419" y="2841375"/>
                    <a:ext cx="641249" cy="3479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it-IT" sz="90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4" name="Rettangolo 143">
                  <a:extLst>
                    <a:ext uri="{FF2B5EF4-FFF2-40B4-BE49-F238E27FC236}">
                      <a16:creationId xmlns:a16="http://schemas.microsoft.com/office/drawing/2014/main" id="{9ADF4A0A-8247-627B-ED26-ED35AF6872FC}"/>
                    </a:ext>
                  </a:extLst>
                </p:cNvPr>
                <p:cNvSpPr/>
                <p:nvPr/>
              </p:nvSpPr>
              <p:spPr>
                <a:xfrm>
                  <a:off x="6826804" y="4703213"/>
                  <a:ext cx="176190" cy="98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err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91" name="CasellaDiTesto 290">
            <a:extLst>
              <a:ext uri="{FF2B5EF4-FFF2-40B4-BE49-F238E27FC236}">
                <a16:creationId xmlns:a16="http://schemas.microsoft.com/office/drawing/2014/main" id="{17410B68-191B-29E2-B9B9-AC12619E2A9A}"/>
              </a:ext>
            </a:extLst>
          </p:cNvPr>
          <p:cNvSpPr txBox="1"/>
          <p:nvPr/>
        </p:nvSpPr>
        <p:spPr>
          <a:xfrm>
            <a:off x="-852917" y="237449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Assistenza protesica</a:t>
            </a:r>
            <a:endParaRPr lang="it-IT" sz="1400" b="0" i="0" u="none" strike="noStrike" cap="small">
              <a:solidFill>
                <a:schemeClr val="tx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3" name="CasellaDiTesto 292">
            <a:extLst>
              <a:ext uri="{FF2B5EF4-FFF2-40B4-BE49-F238E27FC236}">
                <a16:creationId xmlns:a16="http://schemas.microsoft.com/office/drawing/2014/main" id="{55F240C6-367A-D289-AD35-907E90B24F23}"/>
              </a:ext>
            </a:extLst>
          </p:cNvPr>
          <p:cNvSpPr txBox="1"/>
          <p:nvPr/>
        </p:nvSpPr>
        <p:spPr>
          <a:xfrm>
            <a:off x="-1023661" y="2825682"/>
            <a:ext cx="6375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Assistenza residenziale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 e semi-residenziale</a:t>
            </a:r>
          </a:p>
        </p:txBody>
      </p:sp>
      <p:sp>
        <p:nvSpPr>
          <p:cNvPr id="295" name="CasellaDiTesto 294">
            <a:extLst>
              <a:ext uri="{FF2B5EF4-FFF2-40B4-BE49-F238E27FC236}">
                <a16:creationId xmlns:a16="http://schemas.microsoft.com/office/drawing/2014/main" id="{70BBFBCB-DE63-AEE1-CEC1-F68485A11F49}"/>
              </a:ext>
            </a:extLst>
          </p:cNvPr>
          <p:cNvSpPr txBox="1"/>
          <p:nvPr/>
        </p:nvSpPr>
        <p:spPr>
          <a:xfrm>
            <a:off x="-803082" y="5043295"/>
            <a:ext cx="6430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Day Hospital</a:t>
            </a:r>
          </a:p>
        </p:txBody>
      </p:sp>
      <p:sp>
        <p:nvSpPr>
          <p:cNvPr id="297" name="CasellaDiTesto 296">
            <a:extLst>
              <a:ext uri="{FF2B5EF4-FFF2-40B4-BE49-F238E27FC236}">
                <a16:creationId xmlns:a16="http://schemas.microsoft.com/office/drawing/2014/main" id="{2DFC05A3-B088-CF75-8065-4BE543788FF4}"/>
              </a:ext>
            </a:extLst>
          </p:cNvPr>
          <p:cNvSpPr txBox="1"/>
          <p:nvPr/>
        </p:nvSpPr>
        <p:spPr>
          <a:xfrm>
            <a:off x="-1063831" y="4490067"/>
            <a:ext cx="643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Assistenza specialistica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ambulatoriale</a:t>
            </a:r>
          </a:p>
        </p:txBody>
      </p:sp>
      <p:sp>
        <p:nvSpPr>
          <p:cNvPr id="299" name="CasellaDiTesto 298">
            <a:extLst>
              <a:ext uri="{FF2B5EF4-FFF2-40B4-BE49-F238E27FC236}">
                <a16:creationId xmlns:a16="http://schemas.microsoft.com/office/drawing/2014/main" id="{AC93A621-DD8A-5775-2E2A-84DE6C14DE16}"/>
              </a:ext>
            </a:extLst>
          </p:cNvPr>
          <p:cNvSpPr txBox="1"/>
          <p:nvPr/>
        </p:nvSpPr>
        <p:spPr>
          <a:xfrm>
            <a:off x="-1096028" y="3934658"/>
            <a:ext cx="643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Cure domiciliari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(anche palliative)</a:t>
            </a:r>
          </a:p>
        </p:txBody>
      </p:sp>
      <p:sp>
        <p:nvSpPr>
          <p:cNvPr id="301" name="CasellaDiTesto 300">
            <a:extLst>
              <a:ext uri="{FF2B5EF4-FFF2-40B4-BE49-F238E27FC236}">
                <a16:creationId xmlns:a16="http://schemas.microsoft.com/office/drawing/2014/main" id="{E28ED22D-DC08-FA6A-1553-C67F415BFB97}"/>
              </a:ext>
            </a:extLst>
          </p:cNvPr>
          <p:cNvSpPr txBox="1"/>
          <p:nvPr/>
        </p:nvSpPr>
        <p:spPr>
          <a:xfrm>
            <a:off x="-1051193" y="3470014"/>
            <a:ext cx="6430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Continuità assistenziale</a:t>
            </a:r>
          </a:p>
        </p:txBody>
      </p:sp>
      <p:sp>
        <p:nvSpPr>
          <p:cNvPr id="303" name="CasellaDiTesto 302">
            <a:extLst>
              <a:ext uri="{FF2B5EF4-FFF2-40B4-BE49-F238E27FC236}">
                <a16:creationId xmlns:a16="http://schemas.microsoft.com/office/drawing/2014/main" id="{D7F098D3-F7F5-8D10-F324-CE46604E1701}"/>
              </a:ext>
            </a:extLst>
          </p:cNvPr>
          <p:cNvSpPr txBox="1"/>
          <p:nvPr/>
        </p:nvSpPr>
        <p:spPr>
          <a:xfrm>
            <a:off x="1572243" y="4057881"/>
            <a:ext cx="650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Day Surgery</a:t>
            </a:r>
          </a:p>
        </p:txBody>
      </p:sp>
      <p:sp>
        <p:nvSpPr>
          <p:cNvPr id="307" name="CasellaDiTesto 306">
            <a:extLst>
              <a:ext uri="{FF2B5EF4-FFF2-40B4-BE49-F238E27FC236}">
                <a16:creationId xmlns:a16="http://schemas.microsoft.com/office/drawing/2014/main" id="{D538882B-6D32-80DA-B31E-C7536EFD0022}"/>
              </a:ext>
            </a:extLst>
          </p:cNvPr>
          <p:cNvSpPr txBox="1"/>
          <p:nvPr/>
        </p:nvSpPr>
        <p:spPr>
          <a:xfrm>
            <a:off x="1535115" y="3518826"/>
            <a:ext cx="650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Pronto soccorso</a:t>
            </a:r>
          </a:p>
        </p:txBody>
      </p:sp>
      <p:sp>
        <p:nvSpPr>
          <p:cNvPr id="309" name="CasellaDiTesto 308">
            <a:extLst>
              <a:ext uri="{FF2B5EF4-FFF2-40B4-BE49-F238E27FC236}">
                <a16:creationId xmlns:a16="http://schemas.microsoft.com/office/drawing/2014/main" id="{50F9C81B-AB91-A97C-5120-13D47A079EBD}"/>
              </a:ext>
            </a:extLst>
          </p:cNvPr>
          <p:cNvSpPr txBox="1"/>
          <p:nvPr/>
        </p:nvSpPr>
        <p:spPr>
          <a:xfrm>
            <a:off x="1542504" y="2385307"/>
            <a:ext cx="650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Ricovero ordinario per acuti</a:t>
            </a:r>
          </a:p>
        </p:txBody>
      </p:sp>
      <p:sp>
        <p:nvSpPr>
          <p:cNvPr id="311" name="CasellaDiTesto 310">
            <a:extLst>
              <a:ext uri="{FF2B5EF4-FFF2-40B4-BE49-F238E27FC236}">
                <a16:creationId xmlns:a16="http://schemas.microsoft.com/office/drawing/2014/main" id="{A4AFE99B-E3AC-D7E3-AE25-663557F0B7C3}"/>
              </a:ext>
            </a:extLst>
          </p:cNvPr>
          <p:cNvSpPr txBox="1"/>
          <p:nvPr/>
        </p:nvSpPr>
        <p:spPr>
          <a:xfrm>
            <a:off x="1525188" y="1848529"/>
            <a:ext cx="650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Rischio clinico</a:t>
            </a:r>
          </a:p>
        </p:txBody>
      </p:sp>
      <p:sp>
        <p:nvSpPr>
          <p:cNvPr id="313" name="CasellaDiTesto 312">
            <a:extLst>
              <a:ext uri="{FF2B5EF4-FFF2-40B4-BE49-F238E27FC236}">
                <a16:creationId xmlns:a16="http://schemas.microsoft.com/office/drawing/2014/main" id="{BCDD8DB9-FD2D-F8DB-99C8-589D57D6AA6B}"/>
              </a:ext>
            </a:extLst>
          </p:cNvPr>
          <p:cNvSpPr txBox="1"/>
          <p:nvPr/>
        </p:nvSpPr>
        <p:spPr>
          <a:xfrm>
            <a:off x="1565384" y="4503333"/>
            <a:ext cx="650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Percorsi assistenziali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 integrati</a:t>
            </a:r>
          </a:p>
        </p:txBody>
      </p:sp>
      <p:pic>
        <p:nvPicPr>
          <p:cNvPr id="314" name="Elemento grafico 313" descr="Avviso con riempimento a tinta unita">
            <a:extLst>
              <a:ext uri="{FF2B5EF4-FFF2-40B4-BE49-F238E27FC236}">
                <a16:creationId xmlns:a16="http://schemas.microsoft.com/office/drawing/2014/main" id="{0ADD4C14-554C-1B0E-2118-6421E483AD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3346" y="1874963"/>
            <a:ext cx="273702" cy="273702"/>
          </a:xfrm>
          <a:prstGeom prst="rect">
            <a:avLst/>
          </a:prstGeom>
        </p:spPr>
      </p:pic>
      <p:pic>
        <p:nvPicPr>
          <p:cNvPr id="315" name="Elemento grafico 314" descr="Avviso con riempimento a tinta unita">
            <a:extLst>
              <a:ext uri="{FF2B5EF4-FFF2-40B4-BE49-F238E27FC236}">
                <a16:creationId xmlns:a16="http://schemas.microsoft.com/office/drawing/2014/main" id="{CD01D26E-DF67-D54F-C9A4-3DD6BBC59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5758" y="2413538"/>
            <a:ext cx="273702" cy="273702"/>
          </a:xfrm>
          <a:prstGeom prst="rect">
            <a:avLst/>
          </a:prstGeom>
        </p:spPr>
      </p:pic>
      <p:pic>
        <p:nvPicPr>
          <p:cNvPr id="316" name="Elemento grafico 315" descr="Avviso con riempimento a tinta unita">
            <a:extLst>
              <a:ext uri="{FF2B5EF4-FFF2-40B4-BE49-F238E27FC236}">
                <a16:creationId xmlns:a16="http://schemas.microsoft.com/office/drawing/2014/main" id="{4B9B1056-B9CB-F035-89D9-6CB3EEF37A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82940" y="4614774"/>
            <a:ext cx="273702" cy="273702"/>
          </a:xfrm>
          <a:prstGeom prst="rect">
            <a:avLst/>
          </a:prstGeom>
        </p:spPr>
      </p:pic>
      <p:pic>
        <p:nvPicPr>
          <p:cNvPr id="317" name="Elemento grafico 316" descr="Avviso con riempimento a tinta unita">
            <a:extLst>
              <a:ext uri="{FF2B5EF4-FFF2-40B4-BE49-F238E27FC236}">
                <a16:creationId xmlns:a16="http://schemas.microsoft.com/office/drawing/2014/main" id="{3BE0263D-FA6F-05DD-4F08-E1BE377358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74043" y="2421505"/>
            <a:ext cx="273702" cy="273702"/>
          </a:xfrm>
          <a:prstGeom prst="rect">
            <a:avLst/>
          </a:prstGeom>
        </p:spPr>
      </p:pic>
      <p:pic>
        <p:nvPicPr>
          <p:cNvPr id="318" name="Elemento grafico 317" descr="Avviso con riempimento a tinta unita">
            <a:extLst>
              <a:ext uri="{FF2B5EF4-FFF2-40B4-BE49-F238E27FC236}">
                <a16:creationId xmlns:a16="http://schemas.microsoft.com/office/drawing/2014/main" id="{FC87183A-9A02-363D-4CA8-9B0A828228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5809" y="2917850"/>
            <a:ext cx="273702" cy="273702"/>
          </a:xfrm>
          <a:prstGeom prst="rect">
            <a:avLst/>
          </a:prstGeom>
        </p:spPr>
      </p:pic>
      <p:pic>
        <p:nvPicPr>
          <p:cNvPr id="320" name="Elemento grafico 319" descr="Avviso con riempimento a tinta unita">
            <a:extLst>
              <a:ext uri="{FF2B5EF4-FFF2-40B4-BE49-F238E27FC236}">
                <a16:creationId xmlns:a16="http://schemas.microsoft.com/office/drawing/2014/main" id="{9203695D-57B4-7B7D-3DAB-573DECFC22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92538" y="4081436"/>
            <a:ext cx="273702" cy="273702"/>
          </a:xfrm>
          <a:prstGeom prst="rect">
            <a:avLst/>
          </a:prstGeom>
        </p:spPr>
      </p:pic>
      <p:pic>
        <p:nvPicPr>
          <p:cNvPr id="321" name="Elemento grafico 320" descr="Avviso con riempimento a tinta unita">
            <a:extLst>
              <a:ext uri="{FF2B5EF4-FFF2-40B4-BE49-F238E27FC236}">
                <a16:creationId xmlns:a16="http://schemas.microsoft.com/office/drawing/2014/main" id="{7F7FF9F4-2534-3AF6-D174-1C7476871E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1088" y="3540078"/>
            <a:ext cx="273702" cy="273702"/>
          </a:xfrm>
          <a:prstGeom prst="rect">
            <a:avLst/>
          </a:prstGeom>
        </p:spPr>
      </p:pic>
      <p:pic>
        <p:nvPicPr>
          <p:cNvPr id="322" name="Elemento grafico 321" descr="Avviso con riempimento a tinta unita">
            <a:extLst>
              <a:ext uri="{FF2B5EF4-FFF2-40B4-BE49-F238E27FC236}">
                <a16:creationId xmlns:a16="http://schemas.microsoft.com/office/drawing/2014/main" id="{ED58D70A-FAE0-E415-3BFD-1C3139831C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61817" y="2966468"/>
            <a:ext cx="273702" cy="273702"/>
          </a:xfrm>
          <a:prstGeom prst="rect">
            <a:avLst/>
          </a:prstGeom>
        </p:spPr>
      </p:pic>
      <p:pic>
        <p:nvPicPr>
          <p:cNvPr id="323" name="Elemento grafico 322" descr="Avviso con riempimento a tinta unita">
            <a:extLst>
              <a:ext uri="{FF2B5EF4-FFF2-40B4-BE49-F238E27FC236}">
                <a16:creationId xmlns:a16="http://schemas.microsoft.com/office/drawing/2014/main" id="{B0EA91C9-D3B7-288B-FF61-37AF7D353C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86113" y="3554584"/>
            <a:ext cx="273702" cy="273702"/>
          </a:xfrm>
          <a:prstGeom prst="rect">
            <a:avLst/>
          </a:prstGeom>
        </p:spPr>
      </p:pic>
      <p:pic>
        <p:nvPicPr>
          <p:cNvPr id="324" name="Elemento grafico 323" descr="Avviso con riempimento a tinta unita">
            <a:extLst>
              <a:ext uri="{FF2B5EF4-FFF2-40B4-BE49-F238E27FC236}">
                <a16:creationId xmlns:a16="http://schemas.microsoft.com/office/drawing/2014/main" id="{D6F5035D-9565-BB34-2F2C-7F998CF3F0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61244" y="1877798"/>
            <a:ext cx="273702" cy="273702"/>
          </a:xfrm>
          <a:prstGeom prst="rect">
            <a:avLst/>
          </a:prstGeom>
        </p:spPr>
      </p:pic>
      <p:pic>
        <p:nvPicPr>
          <p:cNvPr id="325" name="Elemento grafico 324" descr="Avviso con riempimento a tinta unita">
            <a:extLst>
              <a:ext uri="{FF2B5EF4-FFF2-40B4-BE49-F238E27FC236}">
                <a16:creationId xmlns:a16="http://schemas.microsoft.com/office/drawing/2014/main" id="{4B1A10D9-CF23-F572-9175-6DCB609099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1088" y="4605752"/>
            <a:ext cx="273702" cy="273702"/>
          </a:xfrm>
          <a:prstGeom prst="rect">
            <a:avLst/>
          </a:prstGeom>
        </p:spPr>
      </p:pic>
      <p:pic>
        <p:nvPicPr>
          <p:cNvPr id="326" name="Elemento grafico 325" descr="Avviso con riempimento a tinta unita">
            <a:extLst>
              <a:ext uri="{FF2B5EF4-FFF2-40B4-BE49-F238E27FC236}">
                <a16:creationId xmlns:a16="http://schemas.microsoft.com/office/drawing/2014/main" id="{213CAFA5-4AF7-6807-1AA6-9D8360EF3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5035" y="4074918"/>
            <a:ext cx="273702" cy="273702"/>
          </a:xfrm>
          <a:prstGeom prst="rect">
            <a:avLst/>
          </a:prstGeom>
        </p:spPr>
      </p:pic>
      <p:sp>
        <p:nvSpPr>
          <p:cNvPr id="328" name="CasellaDiTesto 327">
            <a:extLst>
              <a:ext uri="{FF2B5EF4-FFF2-40B4-BE49-F238E27FC236}">
                <a16:creationId xmlns:a16="http://schemas.microsoft.com/office/drawing/2014/main" id="{4B9686E4-2FDD-01D3-F9A1-7B2395B81E9D}"/>
              </a:ext>
            </a:extLst>
          </p:cNvPr>
          <p:cNvSpPr txBox="1"/>
          <p:nvPr/>
        </p:nvSpPr>
        <p:spPr>
          <a:xfrm>
            <a:off x="7176858" y="1845545"/>
            <a:ext cx="6498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Acquisti</a:t>
            </a:r>
            <a:endParaRPr lang="it-IT" sz="1400"/>
          </a:p>
        </p:txBody>
      </p:sp>
      <p:sp>
        <p:nvSpPr>
          <p:cNvPr id="330" name="CasellaDiTesto 329">
            <a:extLst>
              <a:ext uri="{FF2B5EF4-FFF2-40B4-BE49-F238E27FC236}">
                <a16:creationId xmlns:a16="http://schemas.microsoft.com/office/drawing/2014/main" id="{0EF9753C-8CBE-AE5E-8099-74E09CAAA66E}"/>
              </a:ext>
            </a:extLst>
          </p:cNvPr>
          <p:cNvSpPr txBox="1"/>
          <p:nvPr/>
        </p:nvSpPr>
        <p:spPr>
          <a:xfrm>
            <a:off x="3941311" y="2287544"/>
            <a:ext cx="740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Anagrafe nazionale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assistibili</a:t>
            </a:r>
          </a:p>
        </p:txBody>
      </p:sp>
      <p:sp>
        <p:nvSpPr>
          <p:cNvPr id="332" name="CasellaDiTesto 331">
            <a:extLst>
              <a:ext uri="{FF2B5EF4-FFF2-40B4-BE49-F238E27FC236}">
                <a16:creationId xmlns:a16="http://schemas.microsoft.com/office/drawing/2014/main" id="{AB0F7F03-C41E-2BC2-6E00-FF56D9745717}"/>
              </a:ext>
            </a:extLst>
          </p:cNvPr>
          <p:cNvSpPr txBox="1"/>
          <p:nvPr/>
        </p:nvSpPr>
        <p:spPr>
          <a:xfrm>
            <a:off x="3851215" y="2819592"/>
            <a:ext cx="740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Attività medico legali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per finalità pubbliche</a:t>
            </a:r>
          </a:p>
        </p:txBody>
      </p:sp>
      <p:sp>
        <p:nvSpPr>
          <p:cNvPr id="334" name="CasellaDiTesto 333">
            <a:extLst>
              <a:ext uri="{FF2B5EF4-FFF2-40B4-BE49-F238E27FC236}">
                <a16:creationId xmlns:a16="http://schemas.microsoft.com/office/drawing/2014/main" id="{323DC696-D30B-7B1D-5F3B-1F55F386DECF}"/>
              </a:ext>
            </a:extLst>
          </p:cNvPr>
          <p:cNvSpPr txBox="1"/>
          <p:nvPr/>
        </p:nvSpPr>
        <p:spPr>
          <a:xfrm>
            <a:off x="3844136" y="3430436"/>
            <a:ext cx="740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>
                <a:solidFill>
                  <a:schemeClr val="tx2"/>
                </a:solidFill>
                <a:cs typeface="Calibri"/>
                <a:sym typeface="Calibri"/>
              </a:rPr>
              <a:t>Comunicazione istituzionale</a:t>
            </a:r>
          </a:p>
          <a:p>
            <a:pPr algn="ctr"/>
            <a:r>
              <a:rPr lang="it-IT" sz="1200">
                <a:solidFill>
                  <a:schemeClr val="tx2"/>
                </a:solidFill>
                <a:cs typeface="Calibri"/>
                <a:sym typeface="Calibri"/>
              </a:rPr>
              <a:t> e Open Data</a:t>
            </a:r>
          </a:p>
        </p:txBody>
      </p:sp>
      <p:pic>
        <p:nvPicPr>
          <p:cNvPr id="335" name="Elemento grafico 334" descr="Avviso con riempimento a tinta unita">
            <a:extLst>
              <a:ext uri="{FF2B5EF4-FFF2-40B4-BE49-F238E27FC236}">
                <a16:creationId xmlns:a16="http://schemas.microsoft.com/office/drawing/2014/main" id="{0880D01C-8229-D186-B367-B340011923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4291" y="2407823"/>
            <a:ext cx="273702" cy="273702"/>
          </a:xfrm>
          <a:prstGeom prst="rect">
            <a:avLst/>
          </a:prstGeom>
        </p:spPr>
      </p:pic>
      <p:pic>
        <p:nvPicPr>
          <p:cNvPr id="336" name="Elemento grafico 335" descr="Freccia circolare con riempimento a tinta unita">
            <a:extLst>
              <a:ext uri="{FF2B5EF4-FFF2-40B4-BE49-F238E27FC236}">
                <a16:creationId xmlns:a16="http://schemas.microsoft.com/office/drawing/2014/main" id="{B22517C3-21F7-753F-BD50-82DE139078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05501" y="1807227"/>
            <a:ext cx="359760" cy="359760"/>
          </a:xfrm>
          <a:prstGeom prst="rect">
            <a:avLst/>
          </a:prstGeom>
        </p:spPr>
      </p:pic>
      <p:pic>
        <p:nvPicPr>
          <p:cNvPr id="337" name="Elemento grafico 336" descr="Freccia circolare con riempimento a tinta unita">
            <a:extLst>
              <a:ext uri="{FF2B5EF4-FFF2-40B4-BE49-F238E27FC236}">
                <a16:creationId xmlns:a16="http://schemas.microsoft.com/office/drawing/2014/main" id="{281CFC12-8DD0-7C25-0FF7-9FC67C85DF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31418" y="1841015"/>
            <a:ext cx="359760" cy="359760"/>
          </a:xfrm>
          <a:prstGeom prst="rect">
            <a:avLst/>
          </a:prstGeom>
        </p:spPr>
      </p:pic>
      <p:pic>
        <p:nvPicPr>
          <p:cNvPr id="338" name="Elemento grafico 337" descr="Freccia circolare con riempimento a tinta unita">
            <a:extLst>
              <a:ext uri="{FF2B5EF4-FFF2-40B4-BE49-F238E27FC236}">
                <a16:creationId xmlns:a16="http://schemas.microsoft.com/office/drawing/2014/main" id="{02A0D977-A819-C497-DF36-4B47CFEEA2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31418" y="2383146"/>
            <a:ext cx="359760" cy="359760"/>
          </a:xfrm>
          <a:prstGeom prst="rect">
            <a:avLst/>
          </a:prstGeom>
        </p:spPr>
      </p:pic>
      <p:pic>
        <p:nvPicPr>
          <p:cNvPr id="339" name="Elemento grafico 338" descr="Freccia circolare con riempimento a tinta unita">
            <a:extLst>
              <a:ext uri="{FF2B5EF4-FFF2-40B4-BE49-F238E27FC236}">
                <a16:creationId xmlns:a16="http://schemas.microsoft.com/office/drawing/2014/main" id="{4BAB18B8-7000-17FB-5925-6CE76ADB99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31418" y="3508485"/>
            <a:ext cx="359760" cy="359760"/>
          </a:xfrm>
          <a:prstGeom prst="rect">
            <a:avLst/>
          </a:prstGeom>
        </p:spPr>
      </p:pic>
      <p:pic>
        <p:nvPicPr>
          <p:cNvPr id="340" name="Elemento grafico 339" descr="Freccia circolare con riempimento a tinta unita">
            <a:extLst>
              <a:ext uri="{FF2B5EF4-FFF2-40B4-BE49-F238E27FC236}">
                <a16:creationId xmlns:a16="http://schemas.microsoft.com/office/drawing/2014/main" id="{0CD452B0-1686-8796-47E1-B1BC9A8D77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20554" y="2916754"/>
            <a:ext cx="359760" cy="359760"/>
          </a:xfrm>
          <a:prstGeom prst="rect">
            <a:avLst/>
          </a:prstGeom>
        </p:spPr>
      </p:pic>
      <p:pic>
        <p:nvPicPr>
          <p:cNvPr id="341" name="Elemento grafico 340" descr="Freccia circolare con riempimento a tinta unita">
            <a:extLst>
              <a:ext uri="{FF2B5EF4-FFF2-40B4-BE49-F238E27FC236}">
                <a16:creationId xmlns:a16="http://schemas.microsoft.com/office/drawing/2014/main" id="{FAD208C6-69D9-2995-77CE-4F50E4D0BC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13192" y="4028471"/>
            <a:ext cx="359760" cy="359760"/>
          </a:xfrm>
          <a:prstGeom prst="rect">
            <a:avLst/>
          </a:prstGeom>
        </p:spPr>
      </p:pic>
      <p:pic>
        <p:nvPicPr>
          <p:cNvPr id="342" name="Elemento grafico 341" descr="Freccia circolare con riempimento a tinta unita">
            <a:extLst>
              <a:ext uri="{FF2B5EF4-FFF2-40B4-BE49-F238E27FC236}">
                <a16:creationId xmlns:a16="http://schemas.microsoft.com/office/drawing/2014/main" id="{5400EA99-0772-485A-A9BF-2521217D2B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13192" y="2907904"/>
            <a:ext cx="359760" cy="359760"/>
          </a:xfrm>
          <a:prstGeom prst="rect">
            <a:avLst/>
          </a:prstGeom>
        </p:spPr>
      </p:pic>
      <p:pic>
        <p:nvPicPr>
          <p:cNvPr id="343" name="Elemento grafico 342" descr="Freccia circolare con riempimento a tinta unita">
            <a:extLst>
              <a:ext uri="{FF2B5EF4-FFF2-40B4-BE49-F238E27FC236}">
                <a16:creationId xmlns:a16="http://schemas.microsoft.com/office/drawing/2014/main" id="{6661179D-9803-617A-F28D-C2B16BBB19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29777" y="4043644"/>
            <a:ext cx="359760" cy="359760"/>
          </a:xfrm>
          <a:prstGeom prst="rect">
            <a:avLst/>
          </a:prstGeom>
        </p:spPr>
      </p:pic>
      <p:pic>
        <p:nvPicPr>
          <p:cNvPr id="344" name="Elemento grafico 343" descr="Freccia circolare con riempimento a tinta unita">
            <a:extLst>
              <a:ext uri="{FF2B5EF4-FFF2-40B4-BE49-F238E27FC236}">
                <a16:creationId xmlns:a16="http://schemas.microsoft.com/office/drawing/2014/main" id="{A84AFA01-A506-A3F0-C2FC-DF4676A780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96511" y="3492834"/>
            <a:ext cx="359760" cy="359760"/>
          </a:xfrm>
          <a:prstGeom prst="rect">
            <a:avLst/>
          </a:prstGeom>
        </p:spPr>
      </p:pic>
      <p:pic>
        <p:nvPicPr>
          <p:cNvPr id="345" name="Elemento grafico 344" descr="Freccia circolare con riempimento a tinta unita">
            <a:extLst>
              <a:ext uri="{FF2B5EF4-FFF2-40B4-BE49-F238E27FC236}">
                <a16:creationId xmlns:a16="http://schemas.microsoft.com/office/drawing/2014/main" id="{DE843579-DCC0-261A-81AA-B36385547C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30276" y="4578711"/>
            <a:ext cx="359760" cy="359760"/>
          </a:xfrm>
          <a:prstGeom prst="rect">
            <a:avLst/>
          </a:prstGeom>
        </p:spPr>
      </p:pic>
      <p:pic>
        <p:nvPicPr>
          <p:cNvPr id="346" name="Elemento grafico 345" descr="Freccia circolare con riempimento a tinta unita">
            <a:extLst>
              <a:ext uri="{FF2B5EF4-FFF2-40B4-BE49-F238E27FC236}">
                <a16:creationId xmlns:a16="http://schemas.microsoft.com/office/drawing/2014/main" id="{FDC2192E-F86C-E723-3D89-838ADACA80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20554" y="4586767"/>
            <a:ext cx="359760" cy="359760"/>
          </a:xfrm>
          <a:prstGeom prst="rect">
            <a:avLst/>
          </a:prstGeom>
        </p:spPr>
      </p:pic>
      <p:sp>
        <p:nvSpPr>
          <p:cNvPr id="348" name="Rettangolo con angoli arrotondati 347">
            <a:extLst>
              <a:ext uri="{FF2B5EF4-FFF2-40B4-BE49-F238E27FC236}">
                <a16:creationId xmlns:a16="http://schemas.microsoft.com/office/drawing/2014/main" id="{E8CA4E22-5C23-B6F4-2085-667C9439B5D1}"/>
              </a:ext>
            </a:extLst>
          </p:cNvPr>
          <p:cNvSpPr/>
          <p:nvPr/>
        </p:nvSpPr>
        <p:spPr>
          <a:xfrm>
            <a:off x="971886" y="5096165"/>
            <a:ext cx="4963956" cy="4419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38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54000" rIns="54000" bIns="54000" rtlCol="0" anchor="ctr"/>
          <a:lstStyle/>
          <a:p>
            <a:endParaRPr lang="it-IT" sz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51" name="CasellaDiTesto 350">
            <a:extLst>
              <a:ext uri="{FF2B5EF4-FFF2-40B4-BE49-F238E27FC236}">
                <a16:creationId xmlns:a16="http://schemas.microsoft.com/office/drawing/2014/main" id="{4461BF1C-A977-BA0B-C7BB-797B113AAE5F}"/>
              </a:ext>
            </a:extLst>
          </p:cNvPr>
          <p:cNvSpPr txBox="1"/>
          <p:nvPr/>
        </p:nvSpPr>
        <p:spPr>
          <a:xfrm>
            <a:off x="-197308" y="5029116"/>
            <a:ext cx="740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Assistenza socio sanitaria ai minori,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alle donne, alle coppie, alle famiglie</a:t>
            </a:r>
          </a:p>
        </p:txBody>
      </p:sp>
      <p:sp>
        <p:nvSpPr>
          <p:cNvPr id="352" name="Google Shape;97;p2">
            <a:extLst>
              <a:ext uri="{FF2B5EF4-FFF2-40B4-BE49-F238E27FC236}">
                <a16:creationId xmlns:a16="http://schemas.microsoft.com/office/drawing/2014/main" id="{C2DD4163-A08D-E01A-B443-F9ABBE1A40E7}"/>
              </a:ext>
            </a:extLst>
          </p:cNvPr>
          <p:cNvSpPr/>
          <p:nvPr/>
        </p:nvSpPr>
        <p:spPr>
          <a:xfrm>
            <a:off x="843346" y="5202974"/>
            <a:ext cx="233680" cy="23368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97;p2">
            <a:extLst>
              <a:ext uri="{FF2B5EF4-FFF2-40B4-BE49-F238E27FC236}">
                <a16:creationId xmlns:a16="http://schemas.microsoft.com/office/drawing/2014/main" id="{3753B420-790A-2AB5-72AE-62B4D403CEA2}"/>
              </a:ext>
            </a:extLst>
          </p:cNvPr>
          <p:cNvSpPr/>
          <p:nvPr/>
        </p:nvSpPr>
        <p:spPr>
          <a:xfrm>
            <a:off x="6277589" y="5209357"/>
            <a:ext cx="233680" cy="23368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CasellaDiTesto 354">
            <a:extLst>
              <a:ext uri="{FF2B5EF4-FFF2-40B4-BE49-F238E27FC236}">
                <a16:creationId xmlns:a16="http://schemas.microsoft.com/office/drawing/2014/main" id="{18E9EFA4-08C5-7F46-D9CC-0EFE1D5DCA91}"/>
              </a:ext>
            </a:extLst>
          </p:cNvPr>
          <p:cNvSpPr txBox="1"/>
          <p:nvPr/>
        </p:nvSpPr>
        <p:spPr>
          <a:xfrm>
            <a:off x="3835045" y="3971712"/>
            <a:ext cx="740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Contabilità, bilancio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e controllo</a:t>
            </a:r>
          </a:p>
        </p:txBody>
      </p:sp>
      <p:sp>
        <p:nvSpPr>
          <p:cNvPr id="357" name="CasellaDiTesto 356">
            <a:extLst>
              <a:ext uri="{FF2B5EF4-FFF2-40B4-BE49-F238E27FC236}">
                <a16:creationId xmlns:a16="http://schemas.microsoft.com/office/drawing/2014/main" id="{D4F8EAD0-28D8-18D7-D7B2-D0C5BA1B05C9}"/>
              </a:ext>
            </a:extLst>
          </p:cNvPr>
          <p:cNvSpPr txBox="1"/>
          <p:nvPr/>
        </p:nvSpPr>
        <p:spPr>
          <a:xfrm>
            <a:off x="3903957" y="4483162"/>
            <a:ext cx="740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Educazione continua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in medicina</a:t>
            </a:r>
          </a:p>
        </p:txBody>
      </p:sp>
      <p:sp>
        <p:nvSpPr>
          <p:cNvPr id="359" name="CasellaDiTesto 358">
            <a:extLst>
              <a:ext uri="{FF2B5EF4-FFF2-40B4-BE49-F238E27FC236}">
                <a16:creationId xmlns:a16="http://schemas.microsoft.com/office/drawing/2014/main" id="{62C7C11D-5ED4-4341-BF5D-2D2C139E8CC0}"/>
              </a:ext>
            </a:extLst>
          </p:cNvPr>
          <p:cNvSpPr txBox="1"/>
          <p:nvPr/>
        </p:nvSpPr>
        <p:spPr>
          <a:xfrm>
            <a:off x="6433171" y="1872081"/>
            <a:ext cx="7404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Personale</a:t>
            </a:r>
          </a:p>
        </p:txBody>
      </p:sp>
      <p:sp>
        <p:nvSpPr>
          <p:cNvPr id="361" name="CasellaDiTesto 360">
            <a:extLst>
              <a:ext uri="{FF2B5EF4-FFF2-40B4-BE49-F238E27FC236}">
                <a16:creationId xmlns:a16="http://schemas.microsoft.com/office/drawing/2014/main" id="{390E26A1-5D80-C8EB-EE38-566B554A3D51}"/>
              </a:ext>
            </a:extLst>
          </p:cNvPr>
          <p:cNvSpPr txBox="1"/>
          <p:nvPr/>
        </p:nvSpPr>
        <p:spPr>
          <a:xfrm>
            <a:off x="6445921" y="2285858"/>
            <a:ext cx="748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Produttività individuale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e </a:t>
            </a:r>
            <a:r>
              <a:rPr lang="it-IT" sz="1400" err="1">
                <a:solidFill>
                  <a:schemeClr val="tx2"/>
                </a:solidFill>
                <a:cs typeface="Calibri"/>
                <a:sym typeface="Calibri"/>
              </a:rPr>
              <a:t>collaboration</a:t>
            </a:r>
            <a:endParaRPr lang="it-IT" sz="1400">
              <a:solidFill>
                <a:schemeClr val="tx2"/>
              </a:solidFill>
              <a:cs typeface="Calibri"/>
              <a:sym typeface="Calibri"/>
            </a:endParaRPr>
          </a:p>
        </p:txBody>
      </p:sp>
      <p:sp>
        <p:nvSpPr>
          <p:cNvPr id="363" name="CasellaDiTesto 362">
            <a:extLst>
              <a:ext uri="{FF2B5EF4-FFF2-40B4-BE49-F238E27FC236}">
                <a16:creationId xmlns:a16="http://schemas.microsoft.com/office/drawing/2014/main" id="{A5E7476B-A095-8A94-C159-FA0BD11EE6EF}"/>
              </a:ext>
            </a:extLst>
          </p:cNvPr>
          <p:cNvSpPr txBox="1"/>
          <p:nvPr/>
        </p:nvSpPr>
        <p:spPr>
          <a:xfrm>
            <a:off x="6393072" y="2947074"/>
            <a:ext cx="7526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Protocollo</a:t>
            </a:r>
            <a:endParaRPr lang="it-IT" sz="1800">
              <a:solidFill>
                <a:schemeClr val="tx2"/>
              </a:solidFill>
              <a:cs typeface="Calibri"/>
              <a:sym typeface="Calibri"/>
            </a:endParaRPr>
          </a:p>
        </p:txBody>
      </p:sp>
      <p:sp>
        <p:nvSpPr>
          <p:cNvPr id="365" name="CasellaDiTesto 364">
            <a:extLst>
              <a:ext uri="{FF2B5EF4-FFF2-40B4-BE49-F238E27FC236}">
                <a16:creationId xmlns:a16="http://schemas.microsoft.com/office/drawing/2014/main" id="{C72B4EAA-4D4D-5B73-97E5-A54473F40A3F}"/>
              </a:ext>
            </a:extLst>
          </p:cNvPr>
          <p:cNvSpPr txBox="1"/>
          <p:nvPr/>
        </p:nvSpPr>
        <p:spPr>
          <a:xfrm>
            <a:off x="6425533" y="4599008"/>
            <a:ext cx="752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>
                <a:solidFill>
                  <a:schemeClr val="tx2"/>
                </a:solidFill>
                <a:cs typeface="Calibri"/>
                <a:sym typeface="Calibri"/>
              </a:rPr>
              <a:t>Sorveglianza, prevenzione e tutela della </a:t>
            </a:r>
          </a:p>
          <a:p>
            <a:pPr algn="ctr"/>
            <a:r>
              <a:rPr lang="it-IT" sz="900">
                <a:solidFill>
                  <a:schemeClr val="tx2"/>
                </a:solidFill>
                <a:cs typeface="Calibri"/>
                <a:sym typeface="Calibri"/>
              </a:rPr>
              <a:t>salute e sicurezza nei luoghi di lavoro</a:t>
            </a:r>
          </a:p>
        </p:txBody>
      </p:sp>
      <p:pic>
        <p:nvPicPr>
          <p:cNvPr id="366" name="Elemento grafico 365" descr="Avviso con riempimento a tinta unita">
            <a:extLst>
              <a:ext uri="{FF2B5EF4-FFF2-40B4-BE49-F238E27FC236}">
                <a16:creationId xmlns:a16="http://schemas.microsoft.com/office/drawing/2014/main" id="{6EE5BD40-F4C7-A5C8-E16B-A2C49DE4EC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1088" y="5173767"/>
            <a:ext cx="273702" cy="273702"/>
          </a:xfrm>
          <a:prstGeom prst="rect">
            <a:avLst/>
          </a:prstGeom>
        </p:spPr>
      </p:pic>
      <p:sp>
        <p:nvSpPr>
          <p:cNvPr id="369" name="CasellaDiTesto 368">
            <a:extLst>
              <a:ext uri="{FF2B5EF4-FFF2-40B4-BE49-F238E27FC236}">
                <a16:creationId xmlns:a16="http://schemas.microsoft.com/office/drawing/2014/main" id="{026F0DC3-EBBE-4708-4D8D-E40584718E59}"/>
              </a:ext>
            </a:extLst>
          </p:cNvPr>
          <p:cNvSpPr txBox="1"/>
          <p:nvPr/>
        </p:nvSpPr>
        <p:spPr>
          <a:xfrm>
            <a:off x="6433171" y="4038824"/>
            <a:ext cx="7539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Gestione documentale</a:t>
            </a:r>
          </a:p>
        </p:txBody>
      </p:sp>
      <p:sp>
        <p:nvSpPr>
          <p:cNvPr id="371" name="CasellaDiTesto 370">
            <a:extLst>
              <a:ext uri="{FF2B5EF4-FFF2-40B4-BE49-F238E27FC236}">
                <a16:creationId xmlns:a16="http://schemas.microsoft.com/office/drawing/2014/main" id="{7CEFE60C-5804-F8A3-D2D3-D413CD6BD7B3}"/>
              </a:ext>
            </a:extLst>
          </p:cNvPr>
          <p:cNvSpPr txBox="1"/>
          <p:nvPr/>
        </p:nvSpPr>
        <p:spPr>
          <a:xfrm>
            <a:off x="6407930" y="3411349"/>
            <a:ext cx="7552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Rapporti con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l'utenza - URP</a:t>
            </a:r>
          </a:p>
        </p:txBody>
      </p:sp>
      <p:pic>
        <p:nvPicPr>
          <p:cNvPr id="374" name="Elemento grafico 373" descr="Badge Tick1 con riempimento a tinta unita">
            <a:extLst>
              <a:ext uri="{FF2B5EF4-FFF2-40B4-BE49-F238E27FC236}">
                <a16:creationId xmlns:a16="http://schemas.microsoft.com/office/drawing/2014/main" id="{A2F3CE8A-612C-E180-B1B0-88D22508D6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44291" y="5173767"/>
            <a:ext cx="304230" cy="304230"/>
          </a:xfrm>
          <a:prstGeom prst="rect">
            <a:avLst/>
          </a:prstGeom>
        </p:spPr>
      </p:pic>
      <p:sp>
        <p:nvSpPr>
          <p:cNvPr id="376" name="CasellaDiTesto 375">
            <a:extLst>
              <a:ext uri="{FF2B5EF4-FFF2-40B4-BE49-F238E27FC236}">
                <a16:creationId xmlns:a16="http://schemas.microsoft.com/office/drawing/2014/main" id="{44600854-55CC-9A72-BEB5-812D03853844}"/>
              </a:ext>
            </a:extLst>
          </p:cNvPr>
          <p:cNvSpPr txBox="1"/>
          <p:nvPr/>
        </p:nvSpPr>
        <p:spPr>
          <a:xfrm>
            <a:off x="2934020" y="5913008"/>
            <a:ext cx="7552266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chemeClr val="tx2"/>
                </a:solidFill>
                <a:sym typeface="Calibri"/>
              </a:rPr>
              <a:t>Servizio critico</a:t>
            </a:r>
            <a:endParaRPr lang="it-IT" sz="1600" b="1">
              <a:solidFill>
                <a:schemeClr val="tx2"/>
              </a:solidFill>
            </a:endParaRPr>
          </a:p>
        </p:txBody>
      </p:sp>
      <p:pic>
        <p:nvPicPr>
          <p:cNvPr id="377" name="Elemento grafico 376" descr="Avviso con riempimento a tinta unita">
            <a:extLst>
              <a:ext uri="{FF2B5EF4-FFF2-40B4-BE49-F238E27FC236}">
                <a16:creationId xmlns:a16="http://schemas.microsoft.com/office/drawing/2014/main" id="{3F5B8294-CA52-1784-5439-B9FE71D20D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60318" y="5943594"/>
            <a:ext cx="273702" cy="273702"/>
          </a:xfrm>
          <a:prstGeom prst="rect">
            <a:avLst/>
          </a:prstGeom>
        </p:spPr>
      </p:pic>
      <p:pic>
        <p:nvPicPr>
          <p:cNvPr id="378" name="Elemento grafico 377" descr="Freccia circolare con riempimento a tinta unita">
            <a:extLst>
              <a:ext uri="{FF2B5EF4-FFF2-40B4-BE49-F238E27FC236}">
                <a16:creationId xmlns:a16="http://schemas.microsoft.com/office/drawing/2014/main" id="{2801321F-BF14-426D-3D86-1B5813B403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22338" y="5914221"/>
            <a:ext cx="359760" cy="359760"/>
          </a:xfrm>
          <a:prstGeom prst="rect">
            <a:avLst/>
          </a:prstGeom>
        </p:spPr>
      </p:pic>
      <p:sp>
        <p:nvSpPr>
          <p:cNvPr id="380" name="CasellaDiTesto 379">
            <a:extLst>
              <a:ext uri="{FF2B5EF4-FFF2-40B4-BE49-F238E27FC236}">
                <a16:creationId xmlns:a16="http://schemas.microsoft.com/office/drawing/2014/main" id="{90302777-C7A0-8F8A-19FF-8994710DB1B1}"/>
              </a:ext>
            </a:extLst>
          </p:cNvPr>
          <p:cNvSpPr txBox="1"/>
          <p:nvPr/>
        </p:nvSpPr>
        <p:spPr>
          <a:xfrm>
            <a:off x="5086529" y="5930450"/>
            <a:ext cx="7552266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chemeClr val="tx2"/>
                </a:solidFill>
                <a:sym typeface="Calibri"/>
              </a:rPr>
              <a:t>Servizio ordinario</a:t>
            </a:r>
            <a:endParaRPr lang="it-IT" sz="1600" b="1">
              <a:solidFill>
                <a:schemeClr val="tx2"/>
              </a:solidFill>
            </a:endParaRPr>
          </a:p>
        </p:txBody>
      </p:sp>
      <p:sp>
        <p:nvSpPr>
          <p:cNvPr id="382" name="CasellaDiTesto 381">
            <a:extLst>
              <a:ext uri="{FF2B5EF4-FFF2-40B4-BE49-F238E27FC236}">
                <a16:creationId xmlns:a16="http://schemas.microsoft.com/office/drawing/2014/main" id="{3DD9BEC7-6DAD-09E1-02FD-47441B4C89F8}"/>
              </a:ext>
            </a:extLst>
          </p:cNvPr>
          <p:cNvSpPr txBox="1"/>
          <p:nvPr/>
        </p:nvSpPr>
        <p:spPr>
          <a:xfrm>
            <a:off x="7843978" y="5906108"/>
            <a:ext cx="7552266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chemeClr val="tx2"/>
                </a:solidFill>
                <a:sym typeface="Calibri"/>
              </a:rPr>
              <a:t>Migrazione già effettuata</a:t>
            </a:r>
            <a:endParaRPr lang="it-IT" sz="1600" b="1">
              <a:solidFill>
                <a:schemeClr val="tx2"/>
              </a:solidFill>
            </a:endParaRPr>
          </a:p>
        </p:txBody>
      </p:sp>
      <p:sp>
        <p:nvSpPr>
          <p:cNvPr id="384" name="CasellaDiTesto 383">
            <a:extLst>
              <a:ext uri="{FF2B5EF4-FFF2-40B4-BE49-F238E27FC236}">
                <a16:creationId xmlns:a16="http://schemas.microsoft.com/office/drawing/2014/main" id="{1D1C0B93-01DA-7BF8-44E6-E24389A28694}"/>
              </a:ext>
            </a:extLst>
          </p:cNvPr>
          <p:cNvSpPr txBox="1"/>
          <p:nvPr/>
        </p:nvSpPr>
        <p:spPr>
          <a:xfrm>
            <a:off x="1430125" y="1422513"/>
            <a:ext cx="7730066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400" b="1">
                <a:solidFill>
                  <a:schemeClr val="tx2"/>
                </a:solidFill>
                <a:sym typeface="Calibri"/>
              </a:rPr>
              <a:t>Servizi da migrare verso PSN (13 misura 1.1)</a:t>
            </a:r>
            <a:endParaRPr lang="it-IT" sz="1400" b="1">
              <a:solidFill>
                <a:schemeClr val="tx2"/>
              </a:solidFill>
            </a:endParaRPr>
          </a:p>
        </p:txBody>
      </p:sp>
      <p:sp>
        <p:nvSpPr>
          <p:cNvPr id="386" name="CasellaDiTesto 385">
            <a:extLst>
              <a:ext uri="{FF2B5EF4-FFF2-40B4-BE49-F238E27FC236}">
                <a16:creationId xmlns:a16="http://schemas.microsoft.com/office/drawing/2014/main" id="{606E836D-2FF6-23A0-E39E-5B2DBF970D7A}"/>
              </a:ext>
            </a:extLst>
          </p:cNvPr>
          <p:cNvSpPr txBox="1"/>
          <p:nvPr/>
        </p:nvSpPr>
        <p:spPr>
          <a:xfrm>
            <a:off x="6482454" y="1437310"/>
            <a:ext cx="6079124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400" b="1">
                <a:solidFill>
                  <a:schemeClr val="tx2"/>
                </a:solidFill>
                <a:sym typeface="Calibri"/>
              </a:rPr>
              <a:t>Servizi da migrare verso Oracle Cloud ( 13 misura 1.2)</a:t>
            </a:r>
            <a:endParaRPr lang="it-IT" sz="1400" b="1">
              <a:solidFill>
                <a:schemeClr val="tx2"/>
              </a:solidFill>
            </a:endParaRPr>
          </a:p>
        </p:txBody>
      </p:sp>
      <p:pic>
        <p:nvPicPr>
          <p:cNvPr id="387" name="Elemento grafico 386" descr="Badge Tick1 con riempimento a tinta unita">
            <a:extLst>
              <a:ext uri="{FF2B5EF4-FFF2-40B4-BE49-F238E27FC236}">
                <a16:creationId xmlns:a16="http://schemas.microsoft.com/office/drawing/2014/main" id="{E105E767-61E6-3833-B8D9-FFAC9169B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3777" y="5948859"/>
            <a:ext cx="304230" cy="304230"/>
          </a:xfrm>
          <a:prstGeom prst="rect">
            <a:avLst/>
          </a:prstGeom>
        </p:spPr>
      </p:pic>
      <p:sp>
        <p:nvSpPr>
          <p:cNvPr id="305" name="CasellaDiTesto 304">
            <a:extLst>
              <a:ext uri="{FF2B5EF4-FFF2-40B4-BE49-F238E27FC236}">
                <a16:creationId xmlns:a16="http://schemas.microsoft.com/office/drawing/2014/main" id="{163D4BAD-36CE-63FD-727F-8E02B15EDFD5}"/>
              </a:ext>
            </a:extLst>
          </p:cNvPr>
          <p:cNvSpPr txBox="1"/>
          <p:nvPr/>
        </p:nvSpPr>
        <p:spPr>
          <a:xfrm>
            <a:off x="1515521" y="2843127"/>
            <a:ext cx="650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Emergenza sanitaria </a:t>
            </a:r>
          </a:p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territoriale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53AB2001-8EBF-4182-1844-A62978B6329E}"/>
              </a:ext>
            </a:extLst>
          </p:cNvPr>
          <p:cNvSpPr txBox="1">
            <a:spLocks/>
          </p:cNvSpPr>
          <p:nvPr/>
        </p:nvSpPr>
        <p:spPr>
          <a:xfrm>
            <a:off x="587375" y="317636"/>
            <a:ext cx="10530231" cy="797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200" b="1" dirty="0">
                <a:latin typeface="+mn-lt"/>
              </a:rPr>
              <a:t>M1C1 – 1.1 Infrastrutture Digitali </a:t>
            </a:r>
            <a:br>
              <a:rPr lang="it-IT" sz="3200" b="1" dirty="0">
                <a:latin typeface="+mn-lt"/>
              </a:rPr>
            </a:br>
            <a:r>
              <a:rPr lang="it-IT" sz="3200" b="1" dirty="0">
                <a:latin typeface="+mn-lt"/>
              </a:rPr>
              <a:t>M1C1 – 1.2 Abilitazione al cloud per le PA locali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3096A9-ACAA-7DAE-B60B-51149D49D801}"/>
              </a:ext>
            </a:extLst>
          </p:cNvPr>
          <p:cNvSpPr txBox="1"/>
          <p:nvPr/>
        </p:nvSpPr>
        <p:spPr>
          <a:xfrm>
            <a:off x="-1127776" y="1854203"/>
            <a:ext cx="650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  <a:cs typeface="Calibri"/>
                <a:sym typeface="Calibri"/>
              </a:rPr>
              <a:t>Day hospital</a:t>
            </a:r>
          </a:p>
        </p:txBody>
      </p:sp>
    </p:spTree>
    <p:extLst>
      <p:ext uri="{BB962C8B-B14F-4D97-AF65-F5344CB8AC3E}">
        <p14:creationId xmlns:p14="http://schemas.microsoft.com/office/powerpoint/2010/main" val="933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02DE54DA-2FA2-8121-E33D-C81DB2E300AF}"/>
              </a:ext>
            </a:extLst>
          </p:cNvPr>
          <p:cNvGrpSpPr/>
          <p:nvPr/>
        </p:nvGrpSpPr>
        <p:grpSpPr>
          <a:xfrm>
            <a:off x="944995" y="2021000"/>
            <a:ext cx="10188989" cy="3835890"/>
            <a:chOff x="511209" y="1512949"/>
            <a:chExt cx="10255182" cy="3117477"/>
          </a:xfrm>
        </p:grpSpPr>
        <p:sp>
          <p:nvSpPr>
            <p:cNvPr id="189" name="Google Shape;189;p6"/>
            <p:cNvSpPr/>
            <p:nvPr/>
          </p:nvSpPr>
          <p:spPr>
            <a:xfrm>
              <a:off x="511209" y="1512951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sym typeface="Calibri"/>
                </a:rPr>
                <a:t>Nome contratto</a:t>
              </a:r>
              <a:endParaRPr b="1">
                <a:solidFill>
                  <a:schemeClr val="bg1"/>
                </a:solidFill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947137" y="1512950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rgbClr val="00B8F5"/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sym typeface="Calibri"/>
                </a:rPr>
                <a:t>Durata</a:t>
              </a:r>
              <a:endParaRPr b="1">
                <a:solidFill>
                  <a:schemeClr val="bg1"/>
                </a:solidFill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7417700" y="1512949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rgbClr val="76D2FF"/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b="1">
                  <a:solidFill>
                    <a:schemeClr val="bg1"/>
                  </a:solidFill>
                  <a:sym typeface="Calibri"/>
                </a:rPr>
                <a:t>Costo (Iva inclusa)</a:t>
              </a: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11209" y="2006173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Contratto Supporto Fase 1 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947137" y="2006172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12 mesi (UT)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417700" y="2006171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169.580 €</a:t>
              </a: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11209" y="2452845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Contratto PSN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947137" y="2452844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36 mesi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7417700" y="2452843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</a:rPr>
                <a:t>17.080.000 €</a:t>
              </a:r>
              <a:endParaRPr lang="it-IT"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511209" y="2899517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  <a:sym typeface="Calibri"/>
                </a:rPr>
                <a:t>Contratto </a:t>
              </a:r>
              <a:r>
                <a:rPr lang="it-IT" dirty="0" err="1">
                  <a:solidFill>
                    <a:schemeClr val="tx2"/>
                  </a:solidFill>
                  <a:sym typeface="Calibri"/>
                </a:rPr>
                <a:t>IaaS</a:t>
              </a:r>
              <a:r>
                <a:rPr lang="it-IT" dirty="0">
                  <a:solidFill>
                    <a:schemeClr val="tx2"/>
                  </a:solidFill>
                  <a:sym typeface="Calibri"/>
                </a:rPr>
                <a:t> </a:t>
              </a:r>
              <a:r>
                <a:rPr lang="it-IT" dirty="0" err="1">
                  <a:solidFill>
                    <a:schemeClr val="tx2"/>
                  </a:solidFill>
                  <a:sym typeface="Calibri"/>
                </a:rPr>
                <a:t>PaaS</a:t>
              </a:r>
              <a:r>
                <a:rPr lang="it-IT" dirty="0">
                  <a:solidFill>
                    <a:schemeClr val="tx2"/>
                  </a:solidFill>
                  <a:sym typeface="Calibri"/>
                </a:rPr>
                <a:t> </a:t>
              </a:r>
              <a:endParaRPr dirty="0"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947137" y="2899516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36 mesi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417700" y="2900497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1.978.840 €</a:t>
              </a: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511209" y="3346189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Contratto AQ Sicurezza da Remoto Lt1 </a:t>
              </a: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947137" y="3346188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12 mesi (UT)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7417700" y="3346187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1.839.760 €</a:t>
              </a: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11209" y="3792861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Contratto Supporto Fase 2 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947137" y="3792860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12 mesi (UT) 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7417700" y="3792859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err="1">
                  <a:solidFill>
                    <a:schemeClr val="tx2"/>
                  </a:solidFill>
                  <a:sym typeface="Calibri"/>
                </a:rPr>
                <a:t>c.a</a:t>
              </a:r>
              <a:r>
                <a:rPr lang="it-IT">
                  <a:solidFill>
                    <a:schemeClr val="tx2"/>
                  </a:solidFill>
                  <a:sym typeface="Calibri"/>
                </a:rPr>
                <a:t> 1,512 mln € (stima)</a:t>
              </a:r>
              <a:endParaRPr lang="it-IT">
                <a:solidFill>
                  <a:schemeClr val="tx2"/>
                </a:solidFill>
              </a:endParaRPr>
            </a:p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- contratto a consumo</a:t>
              </a: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1209" y="4239531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Contratto Connettività RTR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947137" y="4239530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>
                  <a:solidFill>
                    <a:schemeClr val="tx2"/>
                  </a:solidFill>
                  <a:sym typeface="Calibri"/>
                </a:rPr>
                <a:t>36 mesi</a:t>
              </a:r>
              <a:endParaRPr>
                <a:solidFill>
                  <a:schemeClr val="tx2"/>
                </a:solidFill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417700" y="4239529"/>
              <a:ext cx="3348691" cy="39089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144000" tIns="108000" rIns="144000" bIns="108000" anchor="ctr" anchorCtr="0">
              <a:noAutofit/>
            </a:bodyPr>
            <a:lstStyle/>
            <a:p>
              <a:pPr algn="ctr"/>
              <a:r>
                <a:rPr lang="it-IT" err="1">
                  <a:solidFill>
                    <a:schemeClr val="tx2"/>
                  </a:solidFill>
                  <a:sym typeface="Calibri"/>
                </a:rPr>
                <a:t>c.a</a:t>
              </a:r>
              <a:r>
                <a:rPr lang="it-IT">
                  <a:solidFill>
                    <a:schemeClr val="tx2"/>
                  </a:solidFill>
                  <a:sym typeface="Calibri"/>
                </a:rPr>
                <a:t> 854k € /anno (stima)</a:t>
              </a:r>
            </a:p>
          </p:txBody>
        </p:sp>
      </p:grpSp>
      <p:sp>
        <p:nvSpPr>
          <p:cNvPr id="4" name="object 11">
            <a:extLst>
              <a:ext uri="{FF2B5EF4-FFF2-40B4-BE49-F238E27FC236}">
                <a16:creationId xmlns:a16="http://schemas.microsoft.com/office/drawing/2014/main" id="{AEA8D0BC-8A99-881B-B5B5-200737DD540C}"/>
              </a:ext>
            </a:extLst>
          </p:cNvPr>
          <p:cNvSpPr txBox="1">
            <a:spLocks/>
          </p:cNvSpPr>
          <p:nvPr/>
        </p:nvSpPr>
        <p:spPr>
          <a:xfrm>
            <a:off x="587375" y="524234"/>
            <a:ext cx="10622532" cy="364780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it-IT" sz="3200" b="1" dirty="0">
                <a:latin typeface="+mn-lt"/>
              </a:rPr>
              <a:t>M1C1 – 1.1 &amp; 1.2 Stime Costi Contratti</a:t>
            </a: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F045D383-4B6C-9A54-E8EE-D27EE2E0748F}"/>
              </a:ext>
            </a:extLst>
          </p:cNvPr>
          <p:cNvSpPr txBox="1"/>
          <p:nvPr/>
        </p:nvSpPr>
        <p:spPr>
          <a:xfrm>
            <a:off x="587375" y="1163357"/>
            <a:ext cx="10636216" cy="49744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20"/>
              </a:spcBef>
              <a:defRPr/>
            </a:pPr>
            <a:r>
              <a:rPr lang="it-IT" sz="1600" dirty="0">
                <a:solidFill>
                  <a:schemeClr val="tx2"/>
                </a:solidFill>
                <a:sym typeface="Calibri"/>
              </a:rPr>
              <a:t>L’investimento complessivo ammonta a circa </a:t>
            </a:r>
            <a:r>
              <a:rPr lang="it-IT" sz="1600" b="1" dirty="0">
                <a:solidFill>
                  <a:schemeClr val="tx2"/>
                </a:solidFill>
                <a:sym typeface="Calibri"/>
              </a:rPr>
              <a:t>25 mln/€ </a:t>
            </a:r>
            <a:r>
              <a:rPr lang="it-IT" sz="1600" dirty="0">
                <a:solidFill>
                  <a:schemeClr val="tx2"/>
                </a:solidFill>
                <a:sym typeface="Calibri"/>
              </a:rPr>
              <a:t>su 3 anni di attività (iva inclusa) di cui il finanziamento </a:t>
            </a:r>
            <a:r>
              <a:rPr lang="it-IT" sz="1600" dirty="0" err="1">
                <a:solidFill>
                  <a:schemeClr val="tx2"/>
                </a:solidFill>
                <a:sym typeface="Calibri"/>
              </a:rPr>
              <a:t>multimisura</a:t>
            </a:r>
            <a:r>
              <a:rPr lang="it-IT" sz="1600" dirty="0">
                <a:solidFill>
                  <a:schemeClr val="tx2"/>
                </a:solidFill>
                <a:sym typeface="Calibri"/>
              </a:rPr>
              <a:t> ne copre circa il 55% (</a:t>
            </a:r>
            <a:r>
              <a:rPr lang="it-IT" sz="1600" b="1" dirty="0">
                <a:solidFill>
                  <a:schemeClr val="tx2"/>
                </a:solidFill>
                <a:sym typeface="Calibri"/>
              </a:rPr>
              <a:t>13.975.052 €).</a:t>
            </a:r>
            <a:endParaRPr lang="it-IT" sz="1600" dirty="0">
              <a:solidFill>
                <a:schemeClr val="tx2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50FD4-B213-4E68-9609-8AAB5D42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94678"/>
            <a:ext cx="10649215" cy="533400"/>
          </a:xfrm>
        </p:spPr>
        <p:txBody>
          <a:bodyPr/>
          <a:lstStyle/>
          <a:p>
            <a:r>
              <a:rPr lang="it-IT" sz="3200" b="1" dirty="0">
                <a:latin typeface="+mn-lt"/>
              </a:rPr>
              <a:t>M1C1 – 1.1 &amp; 1.2 </a:t>
            </a:r>
            <a:r>
              <a:rPr lang="it-IT" sz="3200" b="1" dirty="0">
                <a:solidFill>
                  <a:schemeClr val="tx2"/>
                </a:solidFill>
                <a:latin typeface="+mn-lt"/>
              </a:rPr>
              <a:t>Cronoprogramma </a:t>
            </a:r>
            <a:r>
              <a:rPr lang="it-IT" sz="3200" b="1" dirty="0" err="1">
                <a:solidFill>
                  <a:schemeClr val="tx2"/>
                </a:solidFill>
                <a:latin typeface="+mn-lt"/>
              </a:rPr>
              <a:t>multimisura</a:t>
            </a:r>
            <a:endParaRPr lang="it-IT" sz="32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3209C6E5-FF90-23A0-9C78-0EA452EE6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00054"/>
              </p:ext>
            </p:extLst>
          </p:nvPr>
        </p:nvGraphicFramePr>
        <p:xfrm>
          <a:off x="2182023" y="2062788"/>
          <a:ext cx="7704130" cy="38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30">
                  <a:extLst>
                    <a:ext uri="{9D8B030D-6E8A-4147-A177-3AD203B41FA5}">
                      <a16:colId xmlns:a16="http://schemas.microsoft.com/office/drawing/2014/main" val="124371255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9639462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53431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0243770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51549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7226866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001034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55384759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8514126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687211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1959117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955748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481815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7749186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00409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4829031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53225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9069092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569864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578623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099554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55111162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087561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34308628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7982123"/>
                    </a:ext>
                  </a:extLst>
                </a:gridCol>
              </a:tblGrid>
              <a:tr h="385406">
                <a:tc>
                  <a:txBody>
                    <a:bodyPr/>
                    <a:lstStyle/>
                    <a:p>
                      <a:pPr algn="r"/>
                      <a:r>
                        <a:rPr lang="it-IT" sz="1400">
                          <a:solidFill>
                            <a:schemeClr val="tx2"/>
                          </a:solidFill>
                        </a:rPr>
                        <a:t>Attività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spc="-15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spc="-150">
                          <a:solidFill>
                            <a:schemeClr val="tx2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spc="-15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17883"/>
                  </a:ext>
                </a:extLst>
              </a:tr>
            </a:tbl>
          </a:graphicData>
        </a:graphic>
      </p:graphicFrame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F8AD9EF-7AE7-C896-4CF2-EE9F93118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9574" y="2620224"/>
            <a:ext cx="1711885" cy="377976"/>
          </a:xfrm>
        </p:spPr>
        <p:txBody>
          <a:bodyPr/>
          <a:lstStyle/>
          <a:p>
            <a:pPr algn="r"/>
            <a:r>
              <a:rPr lang="en-GB" sz="1100" b="0" err="1"/>
              <a:t>Avvio</a:t>
            </a:r>
            <a:r>
              <a:rPr lang="en-GB" sz="1100" b="0"/>
              <a:t> Assessment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73F46340-C8EA-66A3-9CD4-BD64758C3C31}"/>
              </a:ext>
            </a:extLst>
          </p:cNvPr>
          <p:cNvSpPr txBox="1">
            <a:spLocks/>
          </p:cNvSpPr>
          <p:nvPr/>
        </p:nvSpPr>
        <p:spPr>
          <a:xfrm>
            <a:off x="1159573" y="3057870"/>
            <a:ext cx="1711886" cy="33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0" err="1"/>
              <a:t>Caricamento</a:t>
            </a:r>
            <a:r>
              <a:rPr lang="en-GB" sz="1100" b="0"/>
              <a:t> </a:t>
            </a:r>
            <a:r>
              <a:rPr lang="en-GB" sz="1100" b="0" err="1"/>
              <a:t>Contratti</a:t>
            </a:r>
            <a:endParaRPr lang="en-GB" sz="1100" b="0" i="1"/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804B93A-0966-DB7D-9BCD-B7A28F77CCF0}"/>
              </a:ext>
            </a:extLst>
          </p:cNvPr>
          <p:cNvSpPr txBox="1">
            <a:spLocks/>
          </p:cNvSpPr>
          <p:nvPr/>
        </p:nvSpPr>
        <p:spPr>
          <a:xfrm>
            <a:off x="1159573" y="3454186"/>
            <a:ext cx="1711886" cy="33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0" err="1">
                <a:solidFill>
                  <a:srgbClr val="FF5050"/>
                </a:solidFill>
              </a:rPr>
              <a:t>Progettazione</a:t>
            </a:r>
            <a:r>
              <a:rPr lang="en-GB" sz="1100" b="0">
                <a:solidFill>
                  <a:srgbClr val="FF5050"/>
                </a:solidFill>
              </a:rPr>
              <a:t> </a:t>
            </a:r>
            <a:r>
              <a:rPr lang="en-GB" sz="1100" b="0" err="1">
                <a:solidFill>
                  <a:srgbClr val="FF5050"/>
                </a:solidFill>
              </a:rPr>
              <a:t>esecutiva</a:t>
            </a:r>
            <a:r>
              <a:rPr lang="en-GB" sz="1100" b="0">
                <a:solidFill>
                  <a:srgbClr val="FF5050"/>
                </a:solidFill>
              </a:rPr>
              <a:t> PSN</a:t>
            </a:r>
            <a:endParaRPr lang="en-GB" sz="1100" b="0" i="1">
              <a:solidFill>
                <a:srgbClr val="FF505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F1C5F6-CA02-79B1-3D2D-7885E80D0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99726"/>
              </p:ext>
            </p:extLst>
          </p:nvPr>
        </p:nvGraphicFramePr>
        <p:xfrm>
          <a:off x="3003224" y="2575460"/>
          <a:ext cx="1433275" cy="24523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778688029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3134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14667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4830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617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6FE99ED-C5EC-0ADF-2C4F-0FD594778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78195"/>
              </p:ext>
            </p:extLst>
          </p:nvPr>
        </p:nvGraphicFramePr>
        <p:xfrm>
          <a:off x="4437210" y="2568695"/>
          <a:ext cx="1431590" cy="24523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8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20748281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47209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95203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8664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057C8B8-7E0A-8B8E-7B89-847D440A0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91347"/>
              </p:ext>
            </p:extLst>
          </p:nvPr>
        </p:nvGraphicFramePr>
        <p:xfrm>
          <a:off x="5868622" y="2568695"/>
          <a:ext cx="1431594" cy="24523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852977014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55303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45340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9429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281F640-2F03-AF9C-EF92-6D5944F7B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32702"/>
              </p:ext>
            </p:extLst>
          </p:nvPr>
        </p:nvGraphicFramePr>
        <p:xfrm>
          <a:off x="7300034" y="2575460"/>
          <a:ext cx="1431594" cy="24523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  <a:gridCol w="286318">
                  <a:extLst>
                    <a:ext uri="{9D8B030D-6E8A-4147-A177-3AD203B41FA5}">
                      <a16:colId xmlns:a16="http://schemas.microsoft.com/office/drawing/2014/main" val="1232104183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27643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26085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611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965E4E-A97A-020F-84BB-6A82624B547E}"/>
              </a:ext>
            </a:extLst>
          </p:cNvPr>
          <p:cNvSpPr txBox="1"/>
          <p:nvPr/>
        </p:nvSpPr>
        <p:spPr>
          <a:xfrm>
            <a:off x="6099781" y="1928938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100" b="1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9653D3-784B-97D5-2E7F-5DF270425FA8}"/>
              </a:ext>
            </a:extLst>
          </p:cNvPr>
          <p:cNvSpPr/>
          <p:nvPr/>
        </p:nvSpPr>
        <p:spPr>
          <a:xfrm>
            <a:off x="3003224" y="1839855"/>
            <a:ext cx="3388225" cy="1956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7AB7C-314B-303E-55B6-F6E5F962720C}"/>
              </a:ext>
            </a:extLst>
          </p:cNvPr>
          <p:cNvSpPr txBox="1"/>
          <p:nvPr/>
        </p:nvSpPr>
        <p:spPr>
          <a:xfrm>
            <a:off x="4477906" y="1859582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100" b="1">
                <a:solidFill>
                  <a:schemeClr val="bg1"/>
                </a:solidFill>
              </a:rPr>
              <a:t>2023</a:t>
            </a:r>
          </a:p>
        </p:txBody>
      </p:sp>
      <p:graphicFrame>
        <p:nvGraphicFramePr>
          <p:cNvPr id="4" name="Table 22">
            <a:extLst>
              <a:ext uri="{FF2B5EF4-FFF2-40B4-BE49-F238E27FC236}">
                <a16:creationId xmlns:a16="http://schemas.microsoft.com/office/drawing/2014/main" id="{1BA1E0FC-9ADB-8D9C-01A2-648527A2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68333"/>
              </p:ext>
            </p:extLst>
          </p:nvPr>
        </p:nvGraphicFramePr>
        <p:xfrm>
          <a:off x="8731450" y="2575460"/>
          <a:ext cx="1145276" cy="24523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319">
                  <a:extLst>
                    <a:ext uri="{9D8B030D-6E8A-4147-A177-3AD203B41FA5}">
                      <a16:colId xmlns:a16="http://schemas.microsoft.com/office/drawing/2014/main" val="3089094578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452345305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3280289942"/>
                    </a:ext>
                  </a:extLst>
                </a:gridCol>
                <a:gridCol w="286319">
                  <a:extLst>
                    <a:ext uri="{9D8B030D-6E8A-4147-A177-3AD203B41FA5}">
                      <a16:colId xmlns:a16="http://schemas.microsoft.com/office/drawing/2014/main" val="1123554956"/>
                    </a:ext>
                  </a:extLst>
                </a:gridCol>
              </a:tblGrid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9458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0591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63288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59216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68467"/>
                  </a:ext>
                </a:extLst>
              </a:tr>
              <a:tr h="40873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b="0" kern="1200" spc="-15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179927"/>
                  </a:ext>
                </a:extLst>
              </a:tr>
            </a:tbl>
          </a:graphicData>
        </a:graphic>
      </p:graphicFrame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91863B10-05FE-45F6-5C65-78BD1D86108F}"/>
              </a:ext>
            </a:extLst>
          </p:cNvPr>
          <p:cNvSpPr/>
          <p:nvPr/>
        </p:nvSpPr>
        <p:spPr>
          <a:xfrm>
            <a:off x="6488501" y="1833563"/>
            <a:ext cx="3388225" cy="19563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913F6BA8-6A2E-5736-594E-1477DBC44EE4}"/>
              </a:ext>
            </a:extLst>
          </p:cNvPr>
          <p:cNvSpPr txBox="1"/>
          <p:nvPr/>
        </p:nvSpPr>
        <p:spPr>
          <a:xfrm>
            <a:off x="7988253" y="1859582"/>
            <a:ext cx="438859" cy="256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100" b="1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75E49E2-B5F8-9511-CD42-5AC1BA31C655}"/>
              </a:ext>
            </a:extLst>
          </p:cNvPr>
          <p:cNvSpPr txBox="1">
            <a:spLocks/>
          </p:cNvSpPr>
          <p:nvPr/>
        </p:nvSpPr>
        <p:spPr>
          <a:xfrm>
            <a:off x="1153673" y="3926686"/>
            <a:ext cx="1711886" cy="201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0" err="1">
                <a:solidFill>
                  <a:srgbClr val="FF5050"/>
                </a:solidFill>
              </a:rPr>
              <a:t>Migrazione</a:t>
            </a:r>
            <a:r>
              <a:rPr lang="en-GB" sz="1100" b="0">
                <a:solidFill>
                  <a:srgbClr val="FF5050"/>
                </a:solidFill>
              </a:rPr>
              <a:t> verso PSN</a:t>
            </a:r>
            <a:endParaRPr lang="en-GB" sz="1100" b="0" i="1">
              <a:solidFill>
                <a:srgbClr val="FF5050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84704D2-0EA7-0C9F-9C66-6177BD1422A6}"/>
              </a:ext>
            </a:extLst>
          </p:cNvPr>
          <p:cNvSpPr txBox="1">
            <a:spLocks/>
          </p:cNvSpPr>
          <p:nvPr/>
        </p:nvSpPr>
        <p:spPr>
          <a:xfrm>
            <a:off x="1153673" y="4247580"/>
            <a:ext cx="1711886" cy="33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0" err="1">
                <a:solidFill>
                  <a:srgbClr val="00B050"/>
                </a:solidFill>
              </a:rPr>
              <a:t>Progettazione</a:t>
            </a:r>
            <a:r>
              <a:rPr lang="en-GB" sz="1100" b="0">
                <a:solidFill>
                  <a:srgbClr val="00B050"/>
                </a:solidFill>
              </a:rPr>
              <a:t> </a:t>
            </a:r>
            <a:r>
              <a:rPr lang="en-GB" sz="1100" b="0" err="1">
                <a:solidFill>
                  <a:srgbClr val="00B050"/>
                </a:solidFill>
              </a:rPr>
              <a:t>esecutiva</a:t>
            </a:r>
            <a:r>
              <a:rPr lang="en-GB" sz="1100" b="0">
                <a:solidFill>
                  <a:srgbClr val="00B050"/>
                </a:solidFill>
              </a:rPr>
              <a:t> Oracle Cloud</a:t>
            </a:r>
            <a:endParaRPr lang="en-GB" sz="1100" b="0" i="1">
              <a:solidFill>
                <a:srgbClr val="00B050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FB1E488-69BC-638D-634F-DD2BCDD9F50B}"/>
              </a:ext>
            </a:extLst>
          </p:cNvPr>
          <p:cNvSpPr txBox="1">
            <a:spLocks/>
          </p:cNvSpPr>
          <p:nvPr/>
        </p:nvSpPr>
        <p:spPr>
          <a:xfrm>
            <a:off x="1153673" y="4653381"/>
            <a:ext cx="1711886" cy="336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0" dirty="0" err="1">
                <a:solidFill>
                  <a:srgbClr val="00B050"/>
                </a:solidFill>
              </a:rPr>
              <a:t>Migrazione</a:t>
            </a:r>
            <a:r>
              <a:rPr lang="en-GB" sz="1100" b="0" dirty="0">
                <a:solidFill>
                  <a:srgbClr val="00B050"/>
                </a:solidFill>
              </a:rPr>
              <a:t> verso Oracle Cloud</a:t>
            </a:r>
            <a:endParaRPr lang="en-GB" sz="1100" b="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olo 2">
            <a:extLst>
              <a:ext uri="{FF2B5EF4-FFF2-40B4-BE49-F238E27FC236}">
                <a16:creationId xmlns:a16="http://schemas.microsoft.com/office/drawing/2014/main" id="{A23D77A8-594A-4D30-B648-DC705DAC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85321"/>
            <a:ext cx="10599738" cy="533400"/>
          </a:xfrm>
        </p:spPr>
        <p:txBody>
          <a:bodyPr/>
          <a:lstStyle/>
          <a:p>
            <a:r>
              <a:rPr lang="it-IT" sz="3200" b="1" dirty="0">
                <a:solidFill>
                  <a:srgbClr val="00338D"/>
                </a:solidFill>
                <a:latin typeface="Arial"/>
                <a:ea typeface="+mn-ea"/>
                <a:cs typeface="Arial"/>
              </a:rPr>
              <a:t>M6C1 – 1.2.3.2 Telemedicina per un migliore supporto ai pazienti cronici - Milestone &amp; Target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C080B-3AE2-49E8-B92B-9194794B8692}"/>
              </a:ext>
            </a:extLst>
          </p:cNvPr>
          <p:cNvSpPr/>
          <p:nvPr/>
        </p:nvSpPr>
        <p:spPr>
          <a:xfrm>
            <a:off x="1001713" y="1726220"/>
            <a:ext cx="2521224" cy="26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GB" sz="1500" b="1" i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C7CA6FF-ABC3-402C-A9F6-009E6AF75D59}"/>
              </a:ext>
            </a:extLst>
          </p:cNvPr>
          <p:cNvSpPr txBox="1"/>
          <p:nvPr/>
        </p:nvSpPr>
        <p:spPr>
          <a:xfrm>
            <a:off x="1014562" y="2000834"/>
            <a:ext cx="2508375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1400">
                <a:solidFill>
                  <a:srgbClr val="00338D"/>
                </a:solidFill>
              </a:rPr>
              <a:t>Almeno un progetto di telemedicina per regione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B0A77-954B-4BF8-B90F-4B16849AC812}"/>
              </a:ext>
            </a:extLst>
          </p:cNvPr>
          <p:cNvSpPr txBox="1"/>
          <p:nvPr/>
        </p:nvSpPr>
        <p:spPr>
          <a:xfrm>
            <a:off x="1003654" y="1411323"/>
            <a:ext cx="1752083" cy="3519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r">
              <a:lnSpc>
                <a:spcPct val="70000"/>
              </a:lnSpc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>
                <a:latin typeface="Arial"/>
                <a:cs typeface="Arial"/>
              </a:rPr>
              <a:t>T4 - 2023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5D7068D3-117A-4125-BCD6-869686B4D38C}"/>
              </a:ext>
            </a:extLst>
          </p:cNvPr>
          <p:cNvSpPr/>
          <p:nvPr/>
        </p:nvSpPr>
        <p:spPr>
          <a:xfrm>
            <a:off x="3682726" y="1734421"/>
            <a:ext cx="2521224" cy="26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GB" sz="1500" b="1" i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3D80554A-7137-442D-A19C-BCBF071F5F23}"/>
              </a:ext>
            </a:extLst>
          </p:cNvPr>
          <p:cNvSpPr txBox="1"/>
          <p:nvPr/>
        </p:nvSpPr>
        <p:spPr>
          <a:xfrm>
            <a:off x="3648388" y="2011317"/>
            <a:ext cx="2555562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1400">
                <a:solidFill>
                  <a:srgbClr val="00338D"/>
                </a:solidFill>
              </a:rPr>
              <a:t>Almeno 300.000 persone assistite sfruttando strumenti di telemedicina.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A511B444-9B78-44DC-A1FA-D1076EA9BFE1}"/>
              </a:ext>
            </a:extLst>
          </p:cNvPr>
          <p:cNvSpPr txBox="1"/>
          <p:nvPr/>
        </p:nvSpPr>
        <p:spPr>
          <a:xfrm>
            <a:off x="3562051" y="1428153"/>
            <a:ext cx="1837041" cy="35195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ct val="70000"/>
              </a:lnSpc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sz="2400">
                <a:latin typeface="Arial"/>
                <a:cs typeface="Arial"/>
              </a:rPr>
              <a:t> </a:t>
            </a:r>
            <a:r>
              <a:rPr lang="en-GB">
                <a:latin typeface="Arial"/>
                <a:cs typeface="Arial"/>
              </a:rPr>
              <a:t>T4 - 2025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F3011-A5F2-0CAB-C138-3E9AEE2B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5043" y="1433048"/>
            <a:ext cx="418143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A2650-2981-9DD4-A011-CB72DB6870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939" y="1413748"/>
            <a:ext cx="418143" cy="333422"/>
          </a:xfrm>
          <a:prstGeom prst="rect">
            <a:avLst/>
          </a:prstGeom>
        </p:spPr>
      </p:pic>
      <p:pic>
        <p:nvPicPr>
          <p:cNvPr id="18" name="Elemento grafico 17" descr="Bandiera da corsa con riempimento a tinta unita">
            <a:extLst>
              <a:ext uri="{FF2B5EF4-FFF2-40B4-BE49-F238E27FC236}">
                <a16:creationId xmlns:a16="http://schemas.microsoft.com/office/drawing/2014/main" id="{B2C4513A-4A3A-B3B1-FDF1-F6C8384D72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6650" y="1963373"/>
            <a:ext cx="684000" cy="684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F51571-C480-B9FD-4DC9-9E7649C757E9}"/>
              </a:ext>
            </a:extLst>
          </p:cNvPr>
          <p:cNvSpPr txBox="1"/>
          <p:nvPr/>
        </p:nvSpPr>
        <p:spPr>
          <a:xfrm>
            <a:off x="7291014" y="1996959"/>
            <a:ext cx="392493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sz="1400" b="0" i="0" u="none" strike="noStrike" baseline="0">
                <a:solidFill>
                  <a:schemeClr val="tx2"/>
                </a:solidFill>
              </a:rPr>
              <a:t>Maggio 2023 - </a:t>
            </a:r>
            <a:r>
              <a:rPr lang="it-IT" sz="1400" b="1" i="0" u="none" strike="noStrike" baseline="0">
                <a:solidFill>
                  <a:schemeClr val="tx2"/>
                </a:solidFill>
              </a:rPr>
              <a:t>Piano Operativo Regionale </a:t>
            </a:r>
            <a:r>
              <a:rPr lang="it-IT" sz="1400" b="0" i="0" u="none" strike="noStrike" baseline="0">
                <a:solidFill>
                  <a:schemeClr val="tx2"/>
                </a:solidFill>
              </a:rPr>
              <a:t>dei servizi di Telemedicina [Deliberazione 17/34/2023]</a:t>
            </a:r>
            <a:endParaRPr lang="it-IT" sz="1400">
              <a:solidFill>
                <a:schemeClr val="tx2"/>
              </a:solidFill>
            </a:endParaRPr>
          </a:p>
          <a:p>
            <a:pPr algn="l"/>
            <a:r>
              <a:rPr lang="it-IT" sz="1400">
                <a:solidFill>
                  <a:schemeClr val="tx2"/>
                </a:solidFill>
              </a:rPr>
              <a:t>Giugno 2023 – </a:t>
            </a:r>
            <a:r>
              <a:rPr lang="it-IT" sz="1400" b="1">
                <a:solidFill>
                  <a:schemeClr val="tx2"/>
                </a:solidFill>
              </a:rPr>
              <a:t>Modello Organizzativo Regionale </a:t>
            </a:r>
            <a:r>
              <a:rPr lang="it-IT" sz="1400" b="0" i="0" u="none" strike="noStrike" baseline="0">
                <a:solidFill>
                  <a:schemeClr val="tx2"/>
                </a:solidFill>
              </a:rPr>
              <a:t>dei servizi di Telemedicina [Deliberazione 21/25/2023]</a:t>
            </a:r>
            <a:endParaRPr lang="it-IT" sz="1400">
              <a:solidFill>
                <a:schemeClr val="tx2"/>
              </a:solidFill>
            </a:endParaRPr>
          </a:p>
        </p:txBody>
      </p:sp>
      <p:pic>
        <p:nvPicPr>
          <p:cNvPr id="19" name="Elemento grafico 18" descr="Bandiera da corsa con riempimento a tinta unita">
            <a:extLst>
              <a:ext uri="{FF2B5EF4-FFF2-40B4-BE49-F238E27FC236}">
                <a16:creationId xmlns:a16="http://schemas.microsoft.com/office/drawing/2014/main" id="{6398C0BA-F026-B1DE-E0A8-A9078C0D4F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6650" y="2668839"/>
            <a:ext cx="684000" cy="68400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84C465B-15CA-8C24-C0B9-D505A89F718D}"/>
              </a:ext>
            </a:extLst>
          </p:cNvPr>
          <p:cNvSpPr txBox="1"/>
          <p:nvPr/>
        </p:nvSpPr>
        <p:spPr>
          <a:xfrm>
            <a:off x="6581885" y="1727346"/>
            <a:ext cx="4608000" cy="31496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500" b="1">
                <a:solidFill>
                  <a:schemeClr val="bg1"/>
                </a:solidFill>
              </a:rPr>
              <a:t> Obiettivi di programmazione regionale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799D6C-7E4B-533E-F865-7B0140800D1F}"/>
              </a:ext>
            </a:extLst>
          </p:cNvPr>
          <p:cNvSpPr txBox="1"/>
          <p:nvPr/>
        </p:nvSpPr>
        <p:spPr>
          <a:xfrm>
            <a:off x="1025674" y="3625685"/>
            <a:ext cx="5040000" cy="314960"/>
          </a:xfrm>
          <a:prstGeom prst="rect">
            <a:avLst/>
          </a:prstGeom>
          <a:solidFill>
            <a:srgbClr val="00B8F5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500" b="1">
                <a:solidFill>
                  <a:schemeClr val="bg1"/>
                </a:solidFill>
              </a:rPr>
              <a:t>Gare Nazionali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9E967CA-6DE5-6457-69B9-D3DE886477AE}"/>
              </a:ext>
            </a:extLst>
          </p:cNvPr>
          <p:cNvSpPr txBox="1"/>
          <p:nvPr/>
        </p:nvSpPr>
        <p:spPr>
          <a:xfrm>
            <a:off x="1025674" y="4145682"/>
            <a:ext cx="5436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>
                <a:solidFill>
                  <a:schemeClr val="tx2"/>
                </a:solidFill>
                <a:effectLst/>
              </a:rPr>
              <a:t>R. Lombardia: </a:t>
            </a:r>
            <a:r>
              <a:rPr lang="it-IT" sz="1400">
                <a:solidFill>
                  <a:schemeClr val="tx2"/>
                </a:solidFill>
              </a:rPr>
              <a:t>procedura per </a:t>
            </a:r>
            <a:r>
              <a:rPr lang="it-IT" sz="1400" b="0" i="0">
                <a:solidFill>
                  <a:schemeClr val="tx2"/>
                </a:solidFill>
                <a:effectLst/>
              </a:rPr>
              <a:t>l’affidamento del servizio di Infrastruttura Regionale di Telemedicina (ID ARIA_2023_807)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F00DCF-D517-4128-7499-46A24A4C279D}"/>
              </a:ext>
            </a:extLst>
          </p:cNvPr>
          <p:cNvSpPr txBox="1"/>
          <p:nvPr/>
        </p:nvSpPr>
        <p:spPr>
          <a:xfrm>
            <a:off x="1025674" y="4919246"/>
            <a:ext cx="54360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>
                <a:solidFill>
                  <a:schemeClr val="tx2"/>
                </a:solidFill>
                <a:effectLst/>
              </a:rPr>
              <a:t>R. </a:t>
            </a:r>
            <a:r>
              <a:rPr lang="it-IT" sz="1400" b="1">
                <a:solidFill>
                  <a:schemeClr val="tx2"/>
                </a:solidFill>
              </a:rPr>
              <a:t>Puglia</a:t>
            </a:r>
            <a:r>
              <a:rPr lang="it-IT" sz="1400" b="1" i="0">
                <a:solidFill>
                  <a:schemeClr val="tx2"/>
                </a:solidFill>
                <a:effectLst/>
              </a:rPr>
              <a:t>: </a:t>
            </a:r>
            <a:r>
              <a:rPr lang="it-IT" sz="1400">
                <a:solidFill>
                  <a:schemeClr val="tx2"/>
                </a:solidFill>
              </a:rPr>
              <a:t>procedura per a</a:t>
            </a:r>
            <a:r>
              <a:rPr lang="it-IT" sz="1400" b="0" i="0">
                <a:solidFill>
                  <a:schemeClr val="tx2"/>
                </a:solidFill>
                <a:effectLst/>
              </a:rPr>
              <a:t>cquisizione e manutenzione delle postazioni di lavoro e della relativa logistica per soluzioni</a:t>
            </a:r>
          </a:p>
          <a:p>
            <a:r>
              <a:rPr lang="it-IT" sz="1400" b="0" i="0">
                <a:solidFill>
                  <a:schemeClr val="tx2"/>
                </a:solidFill>
                <a:effectLst/>
              </a:rPr>
              <a:t>di telemedicina indicate nei piani operativi dalle Regioni (ID 2681)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30FB0E9-836C-BDE9-77AD-99B047265F33}"/>
              </a:ext>
            </a:extLst>
          </p:cNvPr>
          <p:cNvSpPr txBox="1"/>
          <p:nvPr/>
        </p:nvSpPr>
        <p:spPr>
          <a:xfrm>
            <a:off x="1068690" y="4628851"/>
            <a:ext cx="1656000" cy="259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Valutazione in corso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2DC48B-9F55-1A63-0880-6666758A3CB9}"/>
              </a:ext>
            </a:extLst>
          </p:cNvPr>
          <p:cNvSpPr txBox="1"/>
          <p:nvPr/>
        </p:nvSpPr>
        <p:spPr>
          <a:xfrm>
            <a:off x="1068690" y="5644665"/>
            <a:ext cx="1656000" cy="2592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Valutazione in corso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F812337-0BC4-E9FD-BC56-89B19BA0C225}"/>
              </a:ext>
            </a:extLst>
          </p:cNvPr>
          <p:cNvGrpSpPr/>
          <p:nvPr/>
        </p:nvGrpSpPr>
        <p:grpSpPr>
          <a:xfrm>
            <a:off x="6461759" y="3509698"/>
            <a:ext cx="568009" cy="568009"/>
            <a:chOff x="5792974" y="4235839"/>
            <a:chExt cx="568009" cy="568009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C658FA1D-D353-2AB8-90D7-B85FA018D0D0}"/>
                </a:ext>
              </a:extLst>
            </p:cNvPr>
            <p:cNvSpPr/>
            <p:nvPr/>
          </p:nvSpPr>
          <p:spPr>
            <a:xfrm>
              <a:off x="5792974" y="4235839"/>
              <a:ext cx="568009" cy="568009"/>
            </a:xfrm>
            <a:prstGeom prst="ellipse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Elemento grafico 13" descr="Monete con riempimento a tinta unita">
              <a:extLst>
                <a:ext uri="{FF2B5EF4-FFF2-40B4-BE49-F238E27FC236}">
                  <a16:creationId xmlns:a16="http://schemas.microsoft.com/office/drawing/2014/main" id="{081C718D-3EB9-87EF-F19B-1B9CDB2BE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69555" y="4317002"/>
              <a:ext cx="414846" cy="414846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6B8C70-B64C-689F-771E-7FA917A0FFA6}"/>
              </a:ext>
            </a:extLst>
          </p:cNvPr>
          <p:cNvSpPr txBox="1"/>
          <p:nvPr/>
        </p:nvSpPr>
        <p:spPr>
          <a:xfrm>
            <a:off x="6949481" y="3626062"/>
            <a:ext cx="4266468" cy="314960"/>
          </a:xfrm>
          <a:prstGeom prst="rect">
            <a:avLst/>
          </a:prstGeom>
          <a:solidFill>
            <a:srgbClr val="00B8F5"/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1500" b="1">
                <a:solidFill>
                  <a:schemeClr val="bg1"/>
                </a:solidFill>
              </a:rPr>
              <a:t> Fondi ripartiti per R. Sardegna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49215DF-99F7-7375-8B44-A52668A582C4}"/>
              </a:ext>
            </a:extLst>
          </p:cNvPr>
          <p:cNvSpPr/>
          <p:nvPr/>
        </p:nvSpPr>
        <p:spPr>
          <a:xfrm>
            <a:off x="6396990" y="4297680"/>
            <a:ext cx="654050" cy="235603"/>
          </a:xfrm>
          <a:prstGeom prst="rightArrow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93BA2AF4-81A9-2F1B-6370-DFA76CF5C900}"/>
              </a:ext>
            </a:extLst>
          </p:cNvPr>
          <p:cNvSpPr/>
          <p:nvPr/>
        </p:nvSpPr>
        <p:spPr>
          <a:xfrm>
            <a:off x="6396038" y="5167148"/>
            <a:ext cx="654050" cy="235603"/>
          </a:xfrm>
          <a:prstGeom prst="rightArrow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861506-2537-5D14-7B63-9E28CDC9C55B}"/>
              </a:ext>
            </a:extLst>
          </p:cNvPr>
          <p:cNvSpPr txBox="1"/>
          <p:nvPr/>
        </p:nvSpPr>
        <p:spPr>
          <a:xfrm>
            <a:off x="7106940" y="4227070"/>
            <a:ext cx="1516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B8F5"/>
                </a:solidFill>
                <a:effectLst/>
              </a:rPr>
              <a:t>12,8 €/mln </a:t>
            </a:r>
            <a:endParaRPr lang="it-IT" b="1" dirty="0">
              <a:solidFill>
                <a:srgbClr val="00B8F5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FE49FC-E16F-C5C6-4A9B-4A6448D0FFC1}"/>
              </a:ext>
            </a:extLst>
          </p:cNvPr>
          <p:cNvSpPr txBox="1"/>
          <p:nvPr/>
        </p:nvSpPr>
        <p:spPr>
          <a:xfrm>
            <a:off x="7145040" y="5100283"/>
            <a:ext cx="1516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00B8F5"/>
                </a:solidFill>
                <a:effectLst/>
              </a:rPr>
              <a:t>3,3 €/mln </a:t>
            </a:r>
            <a:endParaRPr lang="it-IT" b="1">
              <a:solidFill>
                <a:srgbClr val="00B8F5"/>
              </a:solidFill>
            </a:endParaRP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F99D9D7E-3519-2A18-7AA6-42F776949032}"/>
              </a:ext>
            </a:extLst>
          </p:cNvPr>
          <p:cNvCxnSpPr/>
          <p:nvPr/>
        </p:nvCxnSpPr>
        <p:spPr>
          <a:xfrm flipV="1">
            <a:off x="8183900" y="4458164"/>
            <a:ext cx="990600" cy="1128677"/>
          </a:xfrm>
          <a:prstGeom prst="line">
            <a:avLst/>
          </a:prstGeom>
          <a:ln w="38100">
            <a:solidFill>
              <a:srgbClr val="00B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C523082-FF7A-0365-D876-913377ED5EA4}"/>
              </a:ext>
            </a:extLst>
          </p:cNvPr>
          <p:cNvSpPr txBox="1"/>
          <p:nvPr/>
        </p:nvSpPr>
        <p:spPr>
          <a:xfrm>
            <a:off x="8772229" y="4878447"/>
            <a:ext cx="1516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B8F5"/>
                </a:solidFill>
              </a:rPr>
              <a:t>Tot</a:t>
            </a:r>
          </a:p>
          <a:p>
            <a:r>
              <a:rPr lang="it-IT" b="1">
                <a:solidFill>
                  <a:srgbClr val="00B8F5"/>
                </a:solidFill>
              </a:rPr>
              <a:t>16</a:t>
            </a:r>
            <a:r>
              <a:rPr lang="it-IT" sz="1800" b="1">
                <a:solidFill>
                  <a:srgbClr val="00B8F5"/>
                </a:solidFill>
                <a:effectLst/>
              </a:rPr>
              <a:t>,2 €/mln </a:t>
            </a:r>
            <a:endParaRPr lang="it-IT" b="1">
              <a:solidFill>
                <a:srgbClr val="00B8F5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FDA9FDE-394E-F7B8-3723-330BB9601A50}"/>
              </a:ext>
            </a:extLst>
          </p:cNvPr>
          <p:cNvSpPr txBox="1"/>
          <p:nvPr/>
        </p:nvSpPr>
        <p:spPr>
          <a:xfrm>
            <a:off x="7221600" y="5657910"/>
            <a:ext cx="3975299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it-IT" sz="900" kern="0">
                <a:solidFill>
                  <a:srgbClr val="00338D"/>
                </a:solidFill>
                <a:cs typeface="Times New Roman" panose="02020603050405020304" pitchFamily="18" charset="0"/>
              </a:rPr>
              <a:t>(Importi Lordo IVA, cfr. Decreto MdS 28 Settembre 2023)</a:t>
            </a:r>
            <a:endParaRPr lang="it-IT" sz="900">
              <a:effectLst/>
              <a:ea typeface="Calibri" panose="020F050202020403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ADF2FBC-74A8-6731-3C66-2BC8573BC5F7}"/>
              </a:ext>
            </a:extLst>
          </p:cNvPr>
          <p:cNvSpPr txBox="1"/>
          <p:nvPr/>
        </p:nvSpPr>
        <p:spPr>
          <a:xfrm>
            <a:off x="7029768" y="6036616"/>
            <a:ext cx="37855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65113" algn="just"/>
            <a:r>
              <a:rPr lang="it-IT" sz="1600" dirty="0" smtClean="0">
                <a:solidFill>
                  <a:srgbClr val="FF0000"/>
                </a:solidFill>
              </a:rPr>
              <a:t>Acquisto servizi ancillari (centro servizi, logistica) e dispositivi medici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00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D75D1D98-F140-F339-3DCD-002AB946A119}"/>
              </a:ext>
            </a:extLst>
          </p:cNvPr>
          <p:cNvSpPr>
            <a:spLocks/>
          </p:cNvSpPr>
          <p:nvPr/>
        </p:nvSpPr>
        <p:spPr bwMode="gray">
          <a:xfrm>
            <a:off x="5298471" y="3136556"/>
            <a:ext cx="6291867" cy="2835619"/>
          </a:xfrm>
          <a:custGeom>
            <a:avLst/>
            <a:gdLst/>
            <a:ahLst/>
            <a:cxnLst>
              <a:cxn ang="0">
                <a:pos x="5" y="52"/>
              </a:cxn>
              <a:cxn ang="0">
                <a:pos x="0" y="1221"/>
              </a:cxn>
              <a:cxn ang="0">
                <a:pos x="132" y="1197"/>
              </a:cxn>
              <a:cxn ang="0">
                <a:pos x="280" y="1241"/>
              </a:cxn>
              <a:cxn ang="0">
                <a:pos x="368" y="1173"/>
              </a:cxn>
              <a:cxn ang="0">
                <a:pos x="572" y="1209"/>
              </a:cxn>
              <a:cxn ang="0">
                <a:pos x="825" y="1158"/>
              </a:cxn>
              <a:cxn ang="0">
                <a:pos x="913" y="1163"/>
              </a:cxn>
              <a:cxn ang="0">
                <a:pos x="1073" y="1099"/>
              </a:cxn>
              <a:cxn ang="0">
                <a:pos x="1194" y="1124"/>
              </a:cxn>
              <a:cxn ang="0">
                <a:pos x="1335" y="1074"/>
              </a:cxn>
              <a:cxn ang="0">
                <a:pos x="1482" y="1134"/>
              </a:cxn>
              <a:cxn ang="0">
                <a:pos x="1603" y="1089"/>
              </a:cxn>
              <a:cxn ang="0">
                <a:pos x="1663" y="1129"/>
              </a:cxn>
              <a:cxn ang="0">
                <a:pos x="1817" y="1089"/>
              </a:cxn>
              <a:cxn ang="0">
                <a:pos x="1904" y="1089"/>
              </a:cxn>
              <a:cxn ang="0">
                <a:pos x="1945" y="1124"/>
              </a:cxn>
              <a:cxn ang="0">
                <a:pos x="2018" y="1099"/>
              </a:cxn>
              <a:cxn ang="0">
                <a:pos x="2081" y="1126"/>
              </a:cxn>
              <a:cxn ang="0">
                <a:pos x="2201" y="1096"/>
              </a:cxn>
              <a:cxn ang="0">
                <a:pos x="2276" y="1104"/>
              </a:cxn>
              <a:cxn ang="0">
                <a:pos x="2374" y="984"/>
              </a:cxn>
              <a:cxn ang="0">
                <a:pos x="2441" y="989"/>
              </a:cxn>
              <a:cxn ang="0">
                <a:pos x="2503" y="920"/>
              </a:cxn>
              <a:cxn ang="0">
                <a:pos x="2501" y="0"/>
              </a:cxn>
              <a:cxn ang="0">
                <a:pos x="5" y="0"/>
              </a:cxn>
              <a:cxn ang="0">
                <a:pos x="5" y="52"/>
              </a:cxn>
            </a:cxnLst>
            <a:rect l="0" t="0" r="r" b="b"/>
            <a:pathLst>
              <a:path w="2503" h="1241">
                <a:moveTo>
                  <a:pt x="5" y="52"/>
                </a:moveTo>
                <a:lnTo>
                  <a:pt x="0" y="1221"/>
                </a:lnTo>
                <a:lnTo>
                  <a:pt x="132" y="1197"/>
                </a:lnTo>
                <a:lnTo>
                  <a:pt x="280" y="1241"/>
                </a:lnTo>
                <a:lnTo>
                  <a:pt x="368" y="1173"/>
                </a:lnTo>
                <a:lnTo>
                  <a:pt x="572" y="1209"/>
                </a:lnTo>
                <a:lnTo>
                  <a:pt x="825" y="1158"/>
                </a:lnTo>
                <a:lnTo>
                  <a:pt x="913" y="1163"/>
                </a:lnTo>
                <a:lnTo>
                  <a:pt x="1073" y="1099"/>
                </a:lnTo>
                <a:lnTo>
                  <a:pt x="1194" y="1124"/>
                </a:lnTo>
                <a:lnTo>
                  <a:pt x="1335" y="1074"/>
                </a:lnTo>
                <a:lnTo>
                  <a:pt x="1482" y="1134"/>
                </a:lnTo>
                <a:lnTo>
                  <a:pt x="1603" y="1089"/>
                </a:lnTo>
                <a:lnTo>
                  <a:pt x="1663" y="1129"/>
                </a:lnTo>
                <a:lnTo>
                  <a:pt x="1817" y="1089"/>
                </a:lnTo>
                <a:lnTo>
                  <a:pt x="1904" y="1089"/>
                </a:lnTo>
                <a:lnTo>
                  <a:pt x="1945" y="1124"/>
                </a:lnTo>
                <a:lnTo>
                  <a:pt x="2018" y="1099"/>
                </a:lnTo>
                <a:lnTo>
                  <a:pt x="2081" y="1126"/>
                </a:lnTo>
                <a:lnTo>
                  <a:pt x="2201" y="1096"/>
                </a:lnTo>
                <a:lnTo>
                  <a:pt x="2276" y="1104"/>
                </a:lnTo>
                <a:lnTo>
                  <a:pt x="2374" y="984"/>
                </a:lnTo>
                <a:lnTo>
                  <a:pt x="2441" y="989"/>
                </a:lnTo>
                <a:lnTo>
                  <a:pt x="2503" y="920"/>
                </a:lnTo>
                <a:lnTo>
                  <a:pt x="2501" y="0"/>
                </a:lnTo>
                <a:lnTo>
                  <a:pt x="5" y="0"/>
                </a:lnTo>
                <a:lnTo>
                  <a:pt x="5" y="52"/>
                </a:lnTo>
              </a:path>
            </a:pathLst>
          </a:custGeom>
          <a:solidFill>
            <a:schemeClr val="bg1"/>
          </a:solidFill>
          <a:ln w="6350" cap="rnd" cmpd="sng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663" y="1330451"/>
            <a:ext cx="10988676" cy="1079147"/>
          </a:xfrm>
          <a:custGeom>
            <a:avLst/>
            <a:gdLst/>
            <a:ahLst/>
            <a:cxnLst/>
            <a:rect l="l" t="t" r="r" b="b"/>
            <a:pathLst>
              <a:path w="12192000" h="866139">
                <a:moveTo>
                  <a:pt x="12192000" y="0"/>
                </a:moveTo>
                <a:lnTo>
                  <a:pt x="0" y="0"/>
                </a:lnTo>
                <a:lnTo>
                  <a:pt x="0" y="865632"/>
                </a:lnTo>
                <a:lnTo>
                  <a:pt x="12192000" y="8656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5D0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5661" y="1406652"/>
            <a:ext cx="730885" cy="730885"/>
          </a:xfrm>
          <a:custGeom>
            <a:avLst/>
            <a:gdLst/>
            <a:ahLst/>
            <a:cxnLst/>
            <a:rect l="l" t="t" r="r" b="b"/>
            <a:pathLst>
              <a:path w="730885" h="730885">
                <a:moveTo>
                  <a:pt x="365378" y="0"/>
                </a:moveTo>
                <a:lnTo>
                  <a:pt x="315799" y="3335"/>
                </a:lnTo>
                <a:lnTo>
                  <a:pt x="268247" y="13051"/>
                </a:lnTo>
                <a:lnTo>
                  <a:pt x="223158" y="28711"/>
                </a:lnTo>
                <a:lnTo>
                  <a:pt x="180966" y="49882"/>
                </a:lnTo>
                <a:lnTo>
                  <a:pt x="142108" y="76128"/>
                </a:lnTo>
                <a:lnTo>
                  <a:pt x="107018" y="107013"/>
                </a:lnTo>
                <a:lnTo>
                  <a:pt x="76132" y="142102"/>
                </a:lnTo>
                <a:lnTo>
                  <a:pt x="49885" y="180960"/>
                </a:lnTo>
                <a:lnTo>
                  <a:pt x="28713" y="223152"/>
                </a:lnTo>
                <a:lnTo>
                  <a:pt x="13051" y="268243"/>
                </a:lnTo>
                <a:lnTo>
                  <a:pt x="3335" y="315797"/>
                </a:lnTo>
                <a:lnTo>
                  <a:pt x="0" y="365378"/>
                </a:lnTo>
                <a:lnTo>
                  <a:pt x="3335" y="414960"/>
                </a:lnTo>
                <a:lnTo>
                  <a:pt x="13051" y="462514"/>
                </a:lnTo>
                <a:lnTo>
                  <a:pt x="28713" y="507605"/>
                </a:lnTo>
                <a:lnTo>
                  <a:pt x="49885" y="549797"/>
                </a:lnTo>
                <a:lnTo>
                  <a:pt x="76132" y="588655"/>
                </a:lnTo>
                <a:lnTo>
                  <a:pt x="107018" y="623744"/>
                </a:lnTo>
                <a:lnTo>
                  <a:pt x="142108" y="654629"/>
                </a:lnTo>
                <a:lnTo>
                  <a:pt x="180966" y="680875"/>
                </a:lnTo>
                <a:lnTo>
                  <a:pt x="223158" y="702046"/>
                </a:lnTo>
                <a:lnTo>
                  <a:pt x="268247" y="717706"/>
                </a:lnTo>
                <a:lnTo>
                  <a:pt x="315799" y="727422"/>
                </a:lnTo>
                <a:lnTo>
                  <a:pt x="365378" y="730758"/>
                </a:lnTo>
                <a:lnTo>
                  <a:pt x="414960" y="727422"/>
                </a:lnTo>
                <a:lnTo>
                  <a:pt x="462514" y="717706"/>
                </a:lnTo>
                <a:lnTo>
                  <a:pt x="507605" y="702046"/>
                </a:lnTo>
                <a:lnTo>
                  <a:pt x="549797" y="680875"/>
                </a:lnTo>
                <a:lnTo>
                  <a:pt x="588655" y="654629"/>
                </a:lnTo>
                <a:lnTo>
                  <a:pt x="623744" y="623744"/>
                </a:lnTo>
                <a:lnTo>
                  <a:pt x="654629" y="588655"/>
                </a:lnTo>
                <a:lnTo>
                  <a:pt x="680875" y="549797"/>
                </a:lnTo>
                <a:lnTo>
                  <a:pt x="702046" y="507605"/>
                </a:lnTo>
                <a:lnTo>
                  <a:pt x="717706" y="462514"/>
                </a:lnTo>
                <a:lnTo>
                  <a:pt x="727422" y="414960"/>
                </a:lnTo>
                <a:lnTo>
                  <a:pt x="730757" y="365378"/>
                </a:lnTo>
                <a:lnTo>
                  <a:pt x="727422" y="315797"/>
                </a:lnTo>
                <a:lnTo>
                  <a:pt x="717706" y="268243"/>
                </a:lnTo>
                <a:lnTo>
                  <a:pt x="702046" y="223152"/>
                </a:lnTo>
                <a:lnTo>
                  <a:pt x="680875" y="180960"/>
                </a:lnTo>
                <a:lnTo>
                  <a:pt x="654629" y="142102"/>
                </a:lnTo>
                <a:lnTo>
                  <a:pt x="623744" y="107013"/>
                </a:lnTo>
                <a:lnTo>
                  <a:pt x="588655" y="76128"/>
                </a:lnTo>
                <a:lnTo>
                  <a:pt x="549797" y="49882"/>
                </a:lnTo>
                <a:lnTo>
                  <a:pt x="507605" y="28711"/>
                </a:lnTo>
                <a:lnTo>
                  <a:pt x="462514" y="13051"/>
                </a:lnTo>
                <a:lnTo>
                  <a:pt x="414960" y="3335"/>
                </a:lnTo>
                <a:lnTo>
                  <a:pt x="36537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1515618"/>
            <a:ext cx="457962" cy="4953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9955" y="292885"/>
            <a:ext cx="109103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>
                <a:latin typeface="+mn-lt"/>
              </a:rPr>
              <a:t>M6C1 – 1.2.3.2 Telemedicina per un migliore supporto ai pazienti cronici - Il modello regionale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18786569-D951-3C22-0ECD-1DCAF7481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94103"/>
              </p:ext>
            </p:extLst>
          </p:nvPr>
        </p:nvGraphicFramePr>
        <p:xfrm>
          <a:off x="811213" y="2871831"/>
          <a:ext cx="3576600" cy="2686065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028600">
                  <a:extLst>
                    <a:ext uri="{9D8B030D-6E8A-4147-A177-3AD203B41FA5}">
                      <a16:colId xmlns:a16="http://schemas.microsoft.com/office/drawing/2014/main" val="67170096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4276953401"/>
                    </a:ext>
                  </a:extLst>
                </a:gridCol>
              </a:tblGrid>
              <a:tr h="237528">
                <a:tc>
                  <a:txBody>
                    <a:bodyPr/>
                    <a:lstStyle/>
                    <a:p>
                      <a:r>
                        <a:rPr lang="it-IT" sz="1400"/>
                        <a:t>Patologie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Target pazienti arruolabili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407932"/>
                  </a:ext>
                </a:extLst>
              </a:tr>
              <a:tr h="237528">
                <a:tc>
                  <a:txBody>
                    <a:bodyPr/>
                    <a:lstStyle/>
                    <a:p>
                      <a:r>
                        <a:rPr lang="it-IT" sz="1400"/>
                        <a:t>Diabete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10.000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36253"/>
                  </a:ext>
                </a:extLst>
              </a:tr>
              <a:tr h="237528">
                <a:tc>
                  <a:txBody>
                    <a:bodyPr/>
                    <a:lstStyle/>
                    <a:p>
                      <a:r>
                        <a:rPr lang="it-IT" sz="1400"/>
                        <a:t>BPCO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2.000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05789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r>
                        <a:rPr lang="it-IT" sz="1400"/>
                        <a:t>Patologie respiratorie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78.000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00776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r>
                        <a:rPr lang="it-IT" sz="1400"/>
                        <a:t>Scompenso cardiaco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3.500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147246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r>
                        <a:rPr lang="it-IT" sz="1400" dirty="0"/>
                        <a:t>Patologie cardiologiche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71.500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69666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r>
                        <a:rPr lang="it-IT" sz="1400"/>
                        <a:t>Patologie oncologiche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64.000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19236"/>
                  </a:ext>
                </a:extLst>
              </a:tr>
              <a:tr h="319437">
                <a:tc>
                  <a:txBody>
                    <a:bodyPr/>
                    <a:lstStyle/>
                    <a:p>
                      <a:r>
                        <a:rPr lang="it-IT" sz="1400"/>
                        <a:t>Patologie neurologiche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6.500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2930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9D667C-EA61-0306-6467-06AFDFE6F860}"/>
              </a:ext>
            </a:extLst>
          </p:cNvPr>
          <p:cNvSpPr txBox="1"/>
          <p:nvPr/>
        </p:nvSpPr>
        <p:spPr>
          <a:xfrm>
            <a:off x="1836420" y="1393936"/>
            <a:ext cx="9753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b="0" i="0" u="none" strike="noStrike" baseline="0">
                <a:solidFill>
                  <a:srgbClr val="000000"/>
                </a:solidFill>
              </a:rPr>
              <a:t>Il progetto regionale di telemedicina prevede che nell’arco di alcuni anni saranno </a:t>
            </a:r>
            <a:r>
              <a:rPr lang="it-IT" sz="1500" b="1" i="0" u="none" strike="noStrike" baseline="0">
                <a:solidFill>
                  <a:srgbClr val="000000"/>
                </a:solidFill>
              </a:rPr>
              <a:t>circa</a:t>
            </a:r>
            <a:r>
              <a:rPr lang="it-IT" sz="1500" b="0" i="0" u="none" strike="noStrike" baseline="0">
                <a:solidFill>
                  <a:srgbClr val="000000"/>
                </a:solidFill>
              </a:rPr>
              <a:t> </a:t>
            </a:r>
            <a:r>
              <a:rPr lang="it-IT" sz="1500" b="1" i="0" u="none" strike="noStrike" baseline="0">
                <a:solidFill>
                  <a:srgbClr val="000000"/>
                </a:solidFill>
              </a:rPr>
              <a:t>14.000 i professionisti </a:t>
            </a:r>
            <a:r>
              <a:rPr lang="it-IT" sz="1500" b="0" i="0" u="none" strike="noStrike" baseline="0">
                <a:solidFill>
                  <a:srgbClr val="000000"/>
                </a:solidFill>
              </a:rPr>
              <a:t>del sistema sanitario che avranno un’</a:t>
            </a:r>
            <a:r>
              <a:rPr lang="it-IT" sz="1500" b="1" i="0" u="none" strike="noStrike" baseline="0">
                <a:solidFill>
                  <a:srgbClr val="000000"/>
                </a:solidFill>
              </a:rPr>
              <a:t>utenza per svolgere </a:t>
            </a:r>
            <a:r>
              <a:rPr lang="it-IT" sz="1500" b="1" i="0" u="none" strike="noStrike" baseline="0" err="1">
                <a:solidFill>
                  <a:srgbClr val="000000"/>
                </a:solidFill>
              </a:rPr>
              <a:t>televisite</a:t>
            </a:r>
            <a:r>
              <a:rPr lang="it-IT" sz="1500" b="1" i="0" u="none" strike="noStrike" baseline="0">
                <a:solidFill>
                  <a:srgbClr val="000000"/>
                </a:solidFill>
              </a:rPr>
              <a:t> e teleconsulti</a:t>
            </a:r>
            <a:r>
              <a:rPr lang="it-IT" sz="1500" b="0" i="0" u="none" strike="noStrike" baseline="0">
                <a:solidFill>
                  <a:srgbClr val="000000"/>
                </a:solidFill>
              </a:rPr>
              <a:t>, compresi medici di medicina generale e pediatri di libera scelta</a:t>
            </a:r>
            <a:r>
              <a:rPr lang="it-IT" sz="1500" b="0" i="0" u="none" strike="noStrike" baseline="0">
                <a:solidFill>
                  <a:srgbClr val="212121"/>
                </a:solidFill>
              </a:rPr>
              <a:t>. Oltre a </a:t>
            </a:r>
            <a:r>
              <a:rPr lang="it-IT" sz="1500" b="1" i="0" u="none" strike="noStrike" baseline="0">
                <a:solidFill>
                  <a:srgbClr val="212121"/>
                </a:solidFill>
              </a:rPr>
              <a:t>circa</a:t>
            </a:r>
            <a:r>
              <a:rPr lang="it-IT" sz="1500" b="0" i="0" u="none" strike="noStrike" baseline="0">
                <a:solidFill>
                  <a:srgbClr val="212121"/>
                </a:solidFill>
              </a:rPr>
              <a:t> </a:t>
            </a:r>
            <a:r>
              <a:rPr lang="it-IT" sz="1500" b="1" i="0" u="none" strike="noStrike" baseline="0">
                <a:solidFill>
                  <a:srgbClr val="212121"/>
                </a:solidFill>
              </a:rPr>
              <a:t>1.000 professionisti </a:t>
            </a:r>
            <a:r>
              <a:rPr lang="it-IT" sz="1500" b="0" i="0" u="none" strike="noStrike" baseline="0">
                <a:solidFill>
                  <a:srgbClr val="212121"/>
                </a:solidFill>
              </a:rPr>
              <a:t>saranno abilitati alla </a:t>
            </a:r>
            <a:r>
              <a:rPr lang="it-IT" sz="1500" b="1" i="0" u="none" strike="noStrike" baseline="0">
                <a:solidFill>
                  <a:srgbClr val="212121"/>
                </a:solidFill>
              </a:rPr>
              <a:t>teleassistenza</a:t>
            </a:r>
            <a:r>
              <a:rPr lang="it-IT" sz="1500" b="0" i="0" u="none" strike="noStrike" baseline="0">
                <a:solidFill>
                  <a:srgbClr val="212121"/>
                </a:solidFill>
              </a:rPr>
              <a:t> e </a:t>
            </a:r>
            <a:r>
              <a:rPr lang="it-IT" sz="1500" b="1" i="0" u="none" strike="noStrike" baseline="0">
                <a:solidFill>
                  <a:srgbClr val="212121"/>
                </a:solidFill>
              </a:rPr>
              <a:t>circa 3.000 </a:t>
            </a:r>
            <a:r>
              <a:rPr lang="it-IT" sz="1500" b="0" i="0" u="none" strike="noStrike" baseline="0">
                <a:solidFill>
                  <a:srgbClr val="212121"/>
                </a:solidFill>
              </a:rPr>
              <a:t>le utenze destinate a </a:t>
            </a:r>
            <a:r>
              <a:rPr lang="it-IT" sz="1500" b="1" i="0" u="none" strike="noStrike" baseline="0">
                <a:solidFill>
                  <a:srgbClr val="212121"/>
                </a:solidFill>
              </a:rPr>
              <a:t>medici specialisti per la telemedicina. </a:t>
            </a:r>
            <a:endParaRPr lang="it-IT" sz="1500" b="1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D3396C-9799-66DF-646F-01216757E842}"/>
              </a:ext>
            </a:extLst>
          </p:cNvPr>
          <p:cNvSpPr txBox="1"/>
          <p:nvPr/>
        </p:nvSpPr>
        <p:spPr>
          <a:xfrm>
            <a:off x="1836420" y="5527549"/>
            <a:ext cx="31361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chemeClr val="tx2"/>
                </a:solidFill>
              </a:rPr>
              <a:t>Totale  	235.500 pazienti</a:t>
            </a:r>
            <a:r>
              <a:rPr lang="it-IT" sz="1400" b="1">
                <a:solidFill>
                  <a:schemeClr val="tx2"/>
                </a:solidFill>
                <a:effectLst/>
              </a:rPr>
              <a:t> </a:t>
            </a:r>
            <a:endParaRPr lang="it-IT" sz="1400" b="1">
              <a:solidFill>
                <a:schemeClr val="tx2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D349BE4-47BA-EC6B-E178-266525186EA1}"/>
              </a:ext>
            </a:extLst>
          </p:cNvPr>
          <p:cNvSpPr/>
          <p:nvPr/>
        </p:nvSpPr>
        <p:spPr>
          <a:xfrm>
            <a:off x="1836420" y="5527549"/>
            <a:ext cx="2484120" cy="32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err="1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82E336-176F-E8EA-E008-DEC408DE1E74}"/>
              </a:ext>
            </a:extLst>
          </p:cNvPr>
          <p:cNvSpPr txBox="1"/>
          <p:nvPr/>
        </p:nvSpPr>
        <p:spPr>
          <a:xfrm>
            <a:off x="5476874" y="3239556"/>
            <a:ext cx="610393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500" b="0" i="0" u="none" strike="noStrike" baseline="0">
                <a:solidFill>
                  <a:schemeClr val="tx2"/>
                </a:solidFill>
              </a:rPr>
              <a:t>L’</a:t>
            </a:r>
            <a:r>
              <a:rPr lang="it-IT" sz="1500" b="1" i="0" u="none" strike="noStrike" baseline="0">
                <a:solidFill>
                  <a:schemeClr val="tx2"/>
                </a:solidFill>
              </a:rPr>
              <a:t>attivazione della modalità di erogazione in telemedicina </a:t>
            </a:r>
            <a:r>
              <a:rPr lang="it-IT" sz="1500" b="0" i="0" u="none" strike="noStrike" baseline="0">
                <a:solidFill>
                  <a:schemeClr val="tx2"/>
                </a:solidFill>
              </a:rPr>
              <a:t>di una o più prestazioni attinenti alla stessa branca/patologia viene definita attraverso dei </a:t>
            </a:r>
            <a:r>
              <a:rPr lang="it-IT" sz="1500" b="1" i="0" u="none" strike="noStrike" baseline="0">
                <a:solidFill>
                  <a:schemeClr val="tx2"/>
                </a:solidFill>
              </a:rPr>
              <a:t>Progetti attuativi presentati da ARES a all’Assessorato regionale </a:t>
            </a:r>
            <a:r>
              <a:rPr lang="it-IT" sz="1500" b="0" i="0" u="none" strike="noStrike" baseline="0">
                <a:solidFill>
                  <a:schemeClr val="tx2"/>
                </a:solidFill>
              </a:rPr>
              <a:t>dell’igiene e sanità e dell’assistenza sociale che lo approva e ne autorizza l’attuazione secondo le vigenti disposizioni di legge.</a:t>
            </a:r>
          </a:p>
          <a:p>
            <a:pPr marL="628650">
              <a:spcAft>
                <a:spcPts val="600"/>
              </a:spcAft>
            </a:pPr>
            <a:r>
              <a:rPr lang="it-IT" sz="1500" b="0" i="0" u="none" strike="noStrike" baseline="0">
                <a:solidFill>
                  <a:schemeClr val="tx2"/>
                </a:solidFill>
              </a:rPr>
              <a:t>I </a:t>
            </a:r>
            <a:r>
              <a:rPr lang="it-IT" sz="1500" b="1" i="0" u="none" strike="noStrike" baseline="0">
                <a:solidFill>
                  <a:schemeClr val="tx2"/>
                </a:solidFill>
              </a:rPr>
              <a:t>contenuti dei  progetti attuativi </a:t>
            </a:r>
            <a:r>
              <a:rPr lang="it-IT" sz="1500">
                <a:solidFill>
                  <a:schemeClr val="tx2"/>
                </a:solidFill>
              </a:rPr>
              <a:t>riguarderanno: Problema di salute, Tecnologia da adottare, Efficacia clinica, Cybersecurity, Aspetti sociali ed etici, Analisi organizzativa, Aspetti economici, Aspetti giuridici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32C60A-2E54-F49F-7D10-7814B4266696}"/>
              </a:ext>
            </a:extLst>
          </p:cNvPr>
          <p:cNvSpPr txBox="1"/>
          <p:nvPr/>
        </p:nvSpPr>
        <p:spPr>
          <a:xfrm>
            <a:off x="679955" y="6012993"/>
            <a:ext cx="10246575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900" kern="0" dirty="0">
                <a:solidFill>
                  <a:srgbClr val="00338D"/>
                </a:solidFill>
                <a:cs typeface="Times New Roman" panose="02020603050405020304" pitchFamily="18" charset="0"/>
              </a:rPr>
              <a:t>Fonte: Elaborazione </a:t>
            </a:r>
            <a:r>
              <a:rPr lang="it-IT" sz="900" kern="0" dirty="0" err="1">
                <a:solidFill>
                  <a:srgbClr val="00338D"/>
                </a:solidFill>
                <a:cs typeface="Times New Roman" panose="02020603050405020304" pitchFamily="18" charset="0"/>
              </a:rPr>
              <a:t>Delib.G.R</a:t>
            </a:r>
            <a:r>
              <a:rPr lang="it-IT" sz="900" kern="0" dirty="0">
                <a:solidFill>
                  <a:srgbClr val="00338D"/>
                </a:solidFill>
                <a:cs typeface="Times New Roman" panose="02020603050405020304" pitchFamily="18" charset="0"/>
              </a:rPr>
              <a:t>. n. 21/25 del 22.6.2023 - Linee di indirizzo per la definizione del modello regionale per la telemedicina</a:t>
            </a:r>
            <a:endParaRPr lang="it-IT" sz="900" dirty="0">
              <a:effectLst/>
              <a:ea typeface="Calibri" panose="020F0502020204030204" pitchFamily="34" charset="0"/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DAD64CE7-33CE-1D8C-4576-524416CA0934}"/>
              </a:ext>
            </a:extLst>
          </p:cNvPr>
          <p:cNvSpPr>
            <a:spLocks noEditPoints="1"/>
          </p:cNvSpPr>
          <p:nvPr/>
        </p:nvSpPr>
        <p:spPr bwMode="auto">
          <a:xfrm>
            <a:off x="5464343" y="4819650"/>
            <a:ext cx="690395" cy="796611"/>
          </a:xfrm>
          <a:custGeom>
            <a:avLst/>
            <a:gdLst/>
            <a:ahLst/>
            <a:cxnLst>
              <a:cxn ang="0">
                <a:pos x="150" y="248"/>
              </a:cxn>
              <a:cxn ang="0">
                <a:pos x="94" y="268"/>
              </a:cxn>
              <a:cxn ang="0">
                <a:pos x="94" y="200"/>
              </a:cxn>
              <a:cxn ang="0">
                <a:pos x="232" y="220"/>
              </a:cxn>
              <a:cxn ang="0">
                <a:pos x="94" y="200"/>
              </a:cxn>
              <a:cxn ang="0">
                <a:pos x="18" y="360"/>
              </a:cxn>
              <a:cxn ang="0">
                <a:pos x="0" y="45"/>
              </a:cxn>
              <a:cxn ang="0">
                <a:pos x="39" y="28"/>
              </a:cxn>
              <a:cxn ang="0">
                <a:pos x="25" y="52"/>
              </a:cxn>
              <a:cxn ang="0">
                <a:pos x="25" y="336"/>
              </a:cxn>
              <a:cxn ang="0">
                <a:pos x="150" y="336"/>
              </a:cxn>
              <a:cxn ang="0">
                <a:pos x="262" y="52"/>
              </a:cxn>
              <a:cxn ang="0">
                <a:pos x="249" y="52"/>
              </a:cxn>
              <a:cxn ang="0">
                <a:pos x="269" y="28"/>
              </a:cxn>
              <a:cxn ang="0">
                <a:pos x="286" y="221"/>
              </a:cxn>
              <a:cxn ang="0">
                <a:pos x="262" y="52"/>
              </a:cxn>
              <a:cxn ang="0">
                <a:pos x="84" y="238"/>
              </a:cxn>
              <a:cxn ang="0">
                <a:pos x="55" y="268"/>
              </a:cxn>
              <a:cxn ang="0">
                <a:pos x="55" y="190"/>
              </a:cxn>
              <a:cxn ang="0">
                <a:pos x="84" y="220"/>
              </a:cxn>
              <a:cxn ang="0">
                <a:pos x="55" y="190"/>
              </a:cxn>
              <a:cxn ang="0">
                <a:pos x="84" y="142"/>
              </a:cxn>
              <a:cxn ang="0">
                <a:pos x="55" y="172"/>
              </a:cxn>
              <a:cxn ang="0">
                <a:pos x="55" y="94"/>
              </a:cxn>
              <a:cxn ang="0">
                <a:pos x="84" y="124"/>
              </a:cxn>
              <a:cxn ang="0">
                <a:pos x="55" y="94"/>
              </a:cxn>
              <a:cxn ang="0">
                <a:pos x="232" y="152"/>
              </a:cxn>
              <a:cxn ang="0">
                <a:pos x="94" y="172"/>
              </a:cxn>
              <a:cxn ang="0">
                <a:pos x="94" y="104"/>
              </a:cxn>
              <a:cxn ang="0">
                <a:pos x="232" y="124"/>
              </a:cxn>
              <a:cxn ang="0">
                <a:pos x="94" y="104"/>
              </a:cxn>
              <a:cxn ang="0">
                <a:pos x="123" y="17"/>
              </a:cxn>
              <a:cxn ang="0">
                <a:pos x="164" y="17"/>
              </a:cxn>
              <a:cxn ang="0">
                <a:pos x="237" y="24"/>
              </a:cxn>
              <a:cxn ang="0">
                <a:pos x="236" y="68"/>
              </a:cxn>
              <a:cxn ang="0">
                <a:pos x="41" y="62"/>
              </a:cxn>
              <a:cxn ang="0">
                <a:pos x="53" y="17"/>
              </a:cxn>
              <a:cxn ang="0">
                <a:pos x="152" y="21"/>
              </a:cxn>
              <a:cxn ang="0">
                <a:pos x="134" y="21"/>
              </a:cxn>
              <a:cxn ang="0">
                <a:pos x="190" y="259"/>
              </a:cxn>
              <a:cxn ang="0">
                <a:pos x="308" y="377"/>
              </a:cxn>
              <a:cxn ang="0">
                <a:pos x="333" y="306"/>
              </a:cxn>
              <a:cxn ang="0">
                <a:pos x="314" y="403"/>
              </a:cxn>
              <a:cxn ang="0">
                <a:pos x="164" y="384"/>
              </a:cxn>
              <a:cxn ang="0">
                <a:pos x="183" y="234"/>
              </a:cxn>
              <a:cxn ang="0">
                <a:pos x="320" y="235"/>
              </a:cxn>
              <a:cxn ang="0">
                <a:pos x="190" y="259"/>
              </a:cxn>
              <a:cxn ang="0">
                <a:pos x="248" y="366"/>
              </a:cxn>
              <a:cxn ang="0">
                <a:pos x="200" y="273"/>
              </a:cxn>
              <a:cxn ang="0">
                <a:pos x="349" y="224"/>
              </a:cxn>
            </a:cxnLst>
            <a:rect l="0" t="0" r="r" b="b"/>
            <a:pathLst>
              <a:path w="349" h="403">
                <a:moveTo>
                  <a:pt x="94" y="248"/>
                </a:moveTo>
                <a:cubicBezTo>
                  <a:pt x="150" y="248"/>
                  <a:pt x="150" y="248"/>
                  <a:pt x="150" y="248"/>
                </a:cubicBezTo>
                <a:cubicBezTo>
                  <a:pt x="150" y="268"/>
                  <a:pt x="150" y="268"/>
                  <a:pt x="150" y="268"/>
                </a:cubicBezTo>
                <a:cubicBezTo>
                  <a:pt x="94" y="268"/>
                  <a:pt x="94" y="268"/>
                  <a:pt x="94" y="268"/>
                </a:cubicBezTo>
                <a:cubicBezTo>
                  <a:pt x="94" y="248"/>
                  <a:pt x="94" y="248"/>
                  <a:pt x="94" y="248"/>
                </a:cubicBezTo>
                <a:close/>
                <a:moveTo>
                  <a:pt x="94" y="200"/>
                </a:moveTo>
                <a:cubicBezTo>
                  <a:pt x="232" y="200"/>
                  <a:pt x="232" y="200"/>
                  <a:pt x="232" y="200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94" y="220"/>
                  <a:pt x="94" y="220"/>
                  <a:pt x="94" y="220"/>
                </a:cubicBezTo>
                <a:cubicBezTo>
                  <a:pt x="94" y="200"/>
                  <a:pt x="94" y="200"/>
                  <a:pt x="94" y="200"/>
                </a:cubicBezTo>
                <a:close/>
                <a:moveTo>
                  <a:pt x="150" y="360"/>
                </a:moveTo>
                <a:cubicBezTo>
                  <a:pt x="18" y="360"/>
                  <a:pt x="18" y="360"/>
                  <a:pt x="18" y="360"/>
                </a:cubicBezTo>
                <a:cubicBezTo>
                  <a:pt x="8" y="360"/>
                  <a:pt x="0" y="353"/>
                  <a:pt x="0" y="34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5"/>
                  <a:pt x="8" y="28"/>
                  <a:pt x="1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5" y="52"/>
                  <a:pt x="35" y="52"/>
                  <a:pt x="3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36"/>
                  <a:pt x="25" y="336"/>
                  <a:pt x="25" y="336"/>
                </a:cubicBezTo>
                <a:cubicBezTo>
                  <a:pt x="25" y="336"/>
                  <a:pt x="25" y="336"/>
                  <a:pt x="25" y="336"/>
                </a:cubicBezTo>
                <a:cubicBezTo>
                  <a:pt x="150" y="336"/>
                  <a:pt x="150" y="336"/>
                  <a:pt x="150" y="336"/>
                </a:cubicBezTo>
                <a:cubicBezTo>
                  <a:pt x="150" y="360"/>
                  <a:pt x="150" y="360"/>
                  <a:pt x="150" y="360"/>
                </a:cubicBezTo>
                <a:close/>
                <a:moveTo>
                  <a:pt x="262" y="52"/>
                </a:moveTo>
                <a:cubicBezTo>
                  <a:pt x="262" y="52"/>
                  <a:pt x="262" y="52"/>
                  <a:pt x="262" y="52"/>
                </a:cubicBezTo>
                <a:cubicBezTo>
                  <a:pt x="249" y="52"/>
                  <a:pt x="249" y="52"/>
                  <a:pt x="249" y="52"/>
                </a:cubicBezTo>
                <a:cubicBezTo>
                  <a:pt x="245" y="28"/>
                  <a:pt x="245" y="28"/>
                  <a:pt x="245" y="28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79" y="28"/>
                  <a:pt x="286" y="35"/>
                  <a:pt x="286" y="45"/>
                </a:cubicBezTo>
                <a:cubicBezTo>
                  <a:pt x="286" y="221"/>
                  <a:pt x="286" y="221"/>
                  <a:pt x="286" y="221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55" y="238"/>
                </a:moveTo>
                <a:cubicBezTo>
                  <a:pt x="84" y="238"/>
                  <a:pt x="84" y="238"/>
                  <a:pt x="84" y="238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55" y="268"/>
                  <a:pt x="55" y="268"/>
                  <a:pt x="55" y="268"/>
                </a:cubicBezTo>
                <a:cubicBezTo>
                  <a:pt x="55" y="238"/>
                  <a:pt x="55" y="238"/>
                  <a:pt x="55" y="238"/>
                </a:cubicBezTo>
                <a:close/>
                <a:moveTo>
                  <a:pt x="55" y="190"/>
                </a:moveTo>
                <a:cubicBezTo>
                  <a:pt x="84" y="190"/>
                  <a:pt x="84" y="190"/>
                  <a:pt x="84" y="190"/>
                </a:cubicBezTo>
                <a:cubicBezTo>
                  <a:pt x="84" y="220"/>
                  <a:pt x="84" y="220"/>
                  <a:pt x="84" y="220"/>
                </a:cubicBezTo>
                <a:cubicBezTo>
                  <a:pt x="55" y="220"/>
                  <a:pt x="55" y="220"/>
                  <a:pt x="55" y="220"/>
                </a:cubicBezTo>
                <a:cubicBezTo>
                  <a:pt x="55" y="190"/>
                  <a:pt x="55" y="190"/>
                  <a:pt x="55" y="190"/>
                </a:cubicBezTo>
                <a:close/>
                <a:moveTo>
                  <a:pt x="55" y="142"/>
                </a:moveTo>
                <a:cubicBezTo>
                  <a:pt x="84" y="142"/>
                  <a:pt x="84" y="142"/>
                  <a:pt x="84" y="14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5" y="142"/>
                  <a:pt x="55" y="142"/>
                  <a:pt x="55" y="142"/>
                </a:cubicBezTo>
                <a:close/>
                <a:moveTo>
                  <a:pt x="55" y="94"/>
                </a:moveTo>
                <a:cubicBezTo>
                  <a:pt x="84" y="94"/>
                  <a:pt x="84" y="94"/>
                  <a:pt x="84" y="9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55" y="124"/>
                  <a:pt x="55" y="124"/>
                  <a:pt x="55" y="124"/>
                </a:cubicBezTo>
                <a:cubicBezTo>
                  <a:pt x="55" y="94"/>
                  <a:pt x="55" y="94"/>
                  <a:pt x="55" y="94"/>
                </a:cubicBezTo>
                <a:close/>
                <a:moveTo>
                  <a:pt x="94" y="152"/>
                </a:moveTo>
                <a:cubicBezTo>
                  <a:pt x="232" y="152"/>
                  <a:pt x="232" y="152"/>
                  <a:pt x="232" y="152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94" y="152"/>
                  <a:pt x="94" y="152"/>
                  <a:pt x="94" y="152"/>
                </a:cubicBezTo>
                <a:close/>
                <a:moveTo>
                  <a:pt x="94" y="104"/>
                </a:moveTo>
                <a:cubicBezTo>
                  <a:pt x="232" y="104"/>
                  <a:pt x="232" y="104"/>
                  <a:pt x="232" y="104"/>
                </a:cubicBezTo>
                <a:cubicBezTo>
                  <a:pt x="232" y="124"/>
                  <a:pt x="232" y="124"/>
                  <a:pt x="23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4" y="104"/>
                  <a:pt x="94" y="104"/>
                  <a:pt x="94" y="104"/>
                </a:cubicBezTo>
                <a:close/>
                <a:moveTo>
                  <a:pt x="53" y="17"/>
                </a:moveTo>
                <a:cubicBezTo>
                  <a:pt x="123" y="17"/>
                  <a:pt x="123" y="17"/>
                  <a:pt x="123" y="17"/>
                </a:cubicBezTo>
                <a:cubicBezTo>
                  <a:pt x="125" y="7"/>
                  <a:pt x="133" y="0"/>
                  <a:pt x="143" y="0"/>
                </a:cubicBezTo>
                <a:cubicBezTo>
                  <a:pt x="154" y="0"/>
                  <a:pt x="162" y="7"/>
                  <a:pt x="164" y="17"/>
                </a:cubicBezTo>
                <a:cubicBezTo>
                  <a:pt x="231" y="17"/>
                  <a:pt x="231" y="17"/>
                  <a:pt x="231" y="17"/>
                </a:cubicBezTo>
                <a:cubicBezTo>
                  <a:pt x="235" y="17"/>
                  <a:pt x="237" y="20"/>
                  <a:pt x="237" y="24"/>
                </a:cubicBezTo>
                <a:cubicBezTo>
                  <a:pt x="243" y="62"/>
                  <a:pt x="243" y="62"/>
                  <a:pt x="243" y="62"/>
                </a:cubicBezTo>
                <a:cubicBezTo>
                  <a:pt x="243" y="65"/>
                  <a:pt x="240" y="68"/>
                  <a:pt x="236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4" y="68"/>
                  <a:pt x="41" y="65"/>
                  <a:pt x="41" y="62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0"/>
                  <a:pt x="49" y="17"/>
                  <a:pt x="53" y="17"/>
                </a:cubicBezTo>
                <a:close/>
                <a:moveTo>
                  <a:pt x="143" y="11"/>
                </a:moveTo>
                <a:cubicBezTo>
                  <a:pt x="148" y="11"/>
                  <a:pt x="152" y="16"/>
                  <a:pt x="152" y="21"/>
                </a:cubicBezTo>
                <a:cubicBezTo>
                  <a:pt x="152" y="26"/>
                  <a:pt x="148" y="30"/>
                  <a:pt x="143" y="30"/>
                </a:cubicBezTo>
                <a:cubicBezTo>
                  <a:pt x="138" y="30"/>
                  <a:pt x="134" y="26"/>
                  <a:pt x="134" y="21"/>
                </a:cubicBezTo>
                <a:cubicBezTo>
                  <a:pt x="134" y="16"/>
                  <a:pt x="138" y="11"/>
                  <a:pt x="143" y="11"/>
                </a:cubicBezTo>
                <a:close/>
                <a:moveTo>
                  <a:pt x="190" y="259"/>
                </a:moveTo>
                <a:cubicBezTo>
                  <a:pt x="190" y="377"/>
                  <a:pt x="190" y="377"/>
                  <a:pt x="190" y="377"/>
                </a:cubicBezTo>
                <a:cubicBezTo>
                  <a:pt x="308" y="377"/>
                  <a:pt x="308" y="377"/>
                  <a:pt x="308" y="377"/>
                </a:cubicBezTo>
                <a:cubicBezTo>
                  <a:pt x="308" y="328"/>
                  <a:pt x="308" y="328"/>
                  <a:pt x="308" y="328"/>
                </a:cubicBezTo>
                <a:cubicBezTo>
                  <a:pt x="333" y="306"/>
                  <a:pt x="333" y="306"/>
                  <a:pt x="333" y="306"/>
                </a:cubicBezTo>
                <a:cubicBezTo>
                  <a:pt x="333" y="384"/>
                  <a:pt x="333" y="384"/>
                  <a:pt x="333" y="384"/>
                </a:cubicBezTo>
                <a:cubicBezTo>
                  <a:pt x="333" y="394"/>
                  <a:pt x="325" y="403"/>
                  <a:pt x="314" y="403"/>
                </a:cubicBezTo>
                <a:cubicBezTo>
                  <a:pt x="183" y="403"/>
                  <a:pt x="183" y="403"/>
                  <a:pt x="183" y="403"/>
                </a:cubicBezTo>
                <a:cubicBezTo>
                  <a:pt x="173" y="403"/>
                  <a:pt x="164" y="394"/>
                  <a:pt x="164" y="384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64" y="242"/>
                  <a:pt x="173" y="234"/>
                  <a:pt x="183" y="234"/>
                </a:cubicBezTo>
                <a:cubicBezTo>
                  <a:pt x="314" y="234"/>
                  <a:pt x="314" y="234"/>
                  <a:pt x="314" y="234"/>
                </a:cubicBezTo>
                <a:cubicBezTo>
                  <a:pt x="317" y="234"/>
                  <a:pt x="319" y="234"/>
                  <a:pt x="320" y="235"/>
                </a:cubicBezTo>
                <a:cubicBezTo>
                  <a:pt x="293" y="259"/>
                  <a:pt x="293" y="259"/>
                  <a:pt x="293" y="259"/>
                </a:cubicBezTo>
                <a:cubicBezTo>
                  <a:pt x="190" y="259"/>
                  <a:pt x="190" y="259"/>
                  <a:pt x="190" y="259"/>
                </a:cubicBezTo>
                <a:close/>
                <a:moveTo>
                  <a:pt x="349" y="275"/>
                </a:moveTo>
                <a:cubicBezTo>
                  <a:pt x="248" y="366"/>
                  <a:pt x="248" y="366"/>
                  <a:pt x="248" y="366"/>
                </a:cubicBezTo>
                <a:cubicBezTo>
                  <a:pt x="200" y="324"/>
                  <a:pt x="200" y="324"/>
                  <a:pt x="200" y="324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48" y="315"/>
                  <a:pt x="248" y="315"/>
                  <a:pt x="248" y="315"/>
                </a:cubicBezTo>
                <a:cubicBezTo>
                  <a:pt x="349" y="224"/>
                  <a:pt x="349" y="224"/>
                  <a:pt x="349" y="224"/>
                </a:cubicBezTo>
                <a:cubicBezTo>
                  <a:pt x="349" y="275"/>
                  <a:pt x="349" y="275"/>
                  <a:pt x="349" y="27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4A05173-642B-BDAC-9718-B77104EA388F}"/>
              </a:ext>
            </a:extLst>
          </p:cNvPr>
          <p:cNvSpPr txBox="1"/>
          <p:nvPr/>
        </p:nvSpPr>
        <p:spPr>
          <a:xfrm>
            <a:off x="5284787" y="27980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u="none" strike="noStrike" baseline="0">
                <a:solidFill>
                  <a:schemeClr val="tx2"/>
                </a:solidFill>
              </a:rPr>
              <a:t>Progetti attuativi regionali </a:t>
            </a:r>
            <a:endParaRPr lang="it-IT" sz="1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500CAD4-273E-1959-8F97-B72ADB6DF8C5}"/>
              </a:ext>
            </a:extLst>
          </p:cNvPr>
          <p:cNvSpPr/>
          <p:nvPr/>
        </p:nvSpPr>
        <p:spPr>
          <a:xfrm>
            <a:off x="601663" y="2655343"/>
            <a:ext cx="10988676" cy="3366045"/>
          </a:xfrm>
          <a:custGeom>
            <a:avLst/>
            <a:gdLst/>
            <a:ahLst/>
            <a:cxnLst/>
            <a:rect l="l" t="t" r="r" b="b"/>
            <a:pathLst>
              <a:path w="12192000" h="3931920">
                <a:moveTo>
                  <a:pt x="12192000" y="0"/>
                </a:moveTo>
                <a:lnTo>
                  <a:pt x="0" y="0"/>
                </a:lnTo>
                <a:lnTo>
                  <a:pt x="0" y="3931918"/>
                </a:lnTo>
                <a:lnTo>
                  <a:pt x="12192000" y="3931918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EAFF">
              <a:alpha val="49018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E3DB03-821A-DD64-1592-BD86ED33E2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375" y="461176"/>
            <a:ext cx="11002963" cy="1108075"/>
          </a:xfrm>
        </p:spPr>
        <p:txBody>
          <a:bodyPr/>
          <a:lstStyle/>
          <a:p>
            <a:r>
              <a:rPr lang="it-IT" sz="3200" b="1" dirty="0">
                <a:latin typeface="+mn-lt"/>
              </a:rPr>
              <a:t>M6C2 - 1.3.1 Rafforzamento dell'infrastruttura tecnologica e degli strumenti per la raccolta, l’elaborazione, l’analisi dei dati e la simulazione (FSE) – formazione (1/2)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6E8565-2F87-3668-E26F-7D1271AA6E68}"/>
              </a:ext>
            </a:extLst>
          </p:cNvPr>
          <p:cNvSpPr txBox="1"/>
          <p:nvPr/>
        </p:nvSpPr>
        <p:spPr>
          <a:xfrm>
            <a:off x="601661" y="2731619"/>
            <a:ext cx="10988677" cy="322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linea di attività del PNRR M6C2 1.3.1 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formazione sul FSE 2.0 prevede un finanziamento di circa 10 milioni, che RAS ha diviso in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affidamenti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338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irca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milioni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ARES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l'attività di formazione ai circa 26.000 discenti individuati (PNRR FSE 2.0 Convenzione RAS-ARES POR prot. 16595 rep. 20 del 26.06.2023);</a:t>
            </a:r>
            <a:endParaRPr lang="it-IT" sz="1400" dirty="0">
              <a:solidFill>
                <a:srgbClr val="00338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circa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 milioni 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Sardegna IT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coinvolgere </a:t>
            </a:r>
            <a:r>
              <a:rPr lang="it-IT" sz="1400" dirty="0" err="1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Assinter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(associazione di in-house regionali IT) che erogherà la formazione ai formatori e dovrà essere, per sua natura, ingaggiata da Sardegna IT.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realizzazione del piano è stato individuato fornitore </a:t>
            </a:r>
            <a:r>
              <a:rPr lang="it-IT" sz="1400" b="1" dirty="0" err="1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OpenKnowledge</a:t>
            </a:r>
            <a:r>
              <a:rPr lang="it-IT" sz="1400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cui affidare il supporto per il coordinamento e per la formazione. Le fasi principali sono: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0338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ostituzione del comitato di coordinamento</a:t>
            </a:r>
            <a:r>
              <a:rPr lang="it-IT" sz="1400" b="1" dirty="0">
                <a:solidFill>
                  <a:srgbClr val="00338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it-IT" sz="1400" b="1" dirty="0">
              <a:solidFill>
                <a:srgbClr val="00338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formazione ai formatori</a:t>
            </a:r>
            <a:r>
              <a:rPr lang="it-IT" sz="1400" b="1" dirty="0">
                <a:solidFill>
                  <a:srgbClr val="00338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00338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formazione a tutti i professionisti della sanità.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DA6958-D1EA-D9E0-13D6-89A364710B79}"/>
              </a:ext>
            </a:extLst>
          </p:cNvPr>
          <p:cNvSpPr txBox="1"/>
          <p:nvPr/>
        </p:nvSpPr>
        <p:spPr>
          <a:xfrm>
            <a:off x="1264849" y="1898345"/>
            <a:ext cx="101902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338D"/>
                </a:solidFill>
              </a:rPr>
              <a:t>L'obiettivo riguarda l’</a:t>
            </a:r>
            <a:r>
              <a:rPr lang="it-IT" sz="1400" b="1" dirty="0">
                <a:solidFill>
                  <a:srgbClr val="00338D"/>
                </a:solidFill>
              </a:rPr>
              <a:t>ingaggio</a:t>
            </a:r>
            <a:r>
              <a:rPr lang="it-IT" sz="1400" dirty="0">
                <a:solidFill>
                  <a:srgbClr val="00338D"/>
                </a:solidFill>
              </a:rPr>
              <a:t> e la </a:t>
            </a:r>
            <a:r>
              <a:rPr lang="it-IT" sz="1400" b="1" dirty="0">
                <a:solidFill>
                  <a:srgbClr val="00338D"/>
                </a:solidFill>
              </a:rPr>
              <a:t>formazione</a:t>
            </a:r>
            <a:r>
              <a:rPr lang="it-IT" sz="1400" dirty="0">
                <a:solidFill>
                  <a:srgbClr val="00338D"/>
                </a:solidFill>
              </a:rPr>
              <a:t> </a:t>
            </a:r>
            <a:r>
              <a:rPr lang="it-IT" sz="1400" b="1" dirty="0">
                <a:solidFill>
                  <a:srgbClr val="00338D"/>
                </a:solidFill>
              </a:rPr>
              <a:t>degli operatori sanitari</a:t>
            </a:r>
            <a:r>
              <a:rPr lang="it-IT" sz="1400" dirty="0">
                <a:solidFill>
                  <a:srgbClr val="00338D"/>
                </a:solidFill>
              </a:rPr>
              <a:t>. Le Regioni/PPAA formano e supportano gli operatori sanitari alla trasformazione digitale della Sanità attraverso il programma di Educazione Continua in Medicina (ECM - </a:t>
            </a:r>
            <a:r>
              <a:rPr lang="it-IT" sz="1400" i="1" dirty="0" err="1">
                <a:solidFill>
                  <a:srgbClr val="00338D"/>
                </a:solidFill>
              </a:rPr>
              <a:t>Mandatory</a:t>
            </a:r>
            <a:r>
              <a:rPr lang="it-IT" sz="1400" i="1" dirty="0">
                <a:solidFill>
                  <a:srgbClr val="00338D"/>
                </a:solidFill>
              </a:rPr>
              <a:t> </a:t>
            </a:r>
            <a:r>
              <a:rPr lang="it-IT" sz="1400" i="1" dirty="0" err="1">
                <a:solidFill>
                  <a:srgbClr val="00338D"/>
                </a:solidFill>
              </a:rPr>
              <a:t>Continues</a:t>
            </a:r>
            <a:r>
              <a:rPr lang="it-IT" sz="1400" i="1" dirty="0">
                <a:solidFill>
                  <a:srgbClr val="00338D"/>
                </a:solidFill>
              </a:rPr>
              <a:t> </a:t>
            </a:r>
            <a:r>
              <a:rPr lang="it-IT" sz="1400" i="1" dirty="0" err="1">
                <a:solidFill>
                  <a:srgbClr val="00338D"/>
                </a:solidFill>
              </a:rPr>
              <a:t>Education</a:t>
            </a:r>
            <a:r>
              <a:rPr lang="it-IT" sz="1400" dirty="0">
                <a:solidFill>
                  <a:srgbClr val="00338D"/>
                </a:solidFill>
              </a:rPr>
              <a:t>) e altre iniziative formative.</a:t>
            </a:r>
          </a:p>
        </p:txBody>
      </p:sp>
      <p:pic>
        <p:nvPicPr>
          <p:cNvPr id="7" name="Elemento grafico 6" descr="Tiro a segno con riempimento a tinta unita">
            <a:extLst>
              <a:ext uri="{FF2B5EF4-FFF2-40B4-BE49-F238E27FC236}">
                <a16:creationId xmlns:a16="http://schemas.microsoft.com/office/drawing/2014/main" id="{41A32DD4-39AE-E64F-D7EA-A789D2BC1D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923" y="1983784"/>
            <a:ext cx="554154" cy="5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9BEB73-D7F0-32DE-B9D8-887ADCD274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858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it-IT" spc="-50" smtClean="0">
                <a:solidFill>
                  <a:srgbClr val="FFFFFF"/>
                </a:solidFill>
              </a:rPr>
              <a:t>29</a:t>
            </a:fld>
            <a:endParaRPr lang="it-IT" spc="-50">
              <a:solidFill>
                <a:srgbClr val="FFFFFF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200F15F-52B0-B24D-125A-3D88F4E4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54241"/>
              </p:ext>
            </p:extLst>
          </p:nvPr>
        </p:nvGraphicFramePr>
        <p:xfrm>
          <a:off x="1048404" y="2263719"/>
          <a:ext cx="9806154" cy="35406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8336">
                  <a:extLst>
                    <a:ext uri="{9D8B030D-6E8A-4147-A177-3AD203B41FA5}">
                      <a16:colId xmlns:a16="http://schemas.microsoft.com/office/drawing/2014/main" val="2819346148"/>
                    </a:ext>
                  </a:extLst>
                </a:gridCol>
                <a:gridCol w="4044742">
                  <a:extLst>
                    <a:ext uri="{9D8B030D-6E8A-4147-A177-3AD203B41FA5}">
                      <a16:colId xmlns:a16="http://schemas.microsoft.com/office/drawing/2014/main" val="3691784305"/>
                    </a:ext>
                  </a:extLst>
                </a:gridCol>
                <a:gridCol w="2451538">
                  <a:extLst>
                    <a:ext uri="{9D8B030D-6E8A-4147-A177-3AD203B41FA5}">
                      <a16:colId xmlns:a16="http://schemas.microsoft.com/office/drawing/2014/main" val="1242813913"/>
                    </a:ext>
                  </a:extLst>
                </a:gridCol>
                <a:gridCol w="2451538">
                  <a:extLst>
                    <a:ext uri="{9D8B030D-6E8A-4147-A177-3AD203B41FA5}">
                      <a16:colId xmlns:a16="http://schemas.microsoft.com/office/drawing/2014/main" val="502590515"/>
                    </a:ext>
                  </a:extLst>
                </a:gridCol>
              </a:tblGrid>
              <a:tr h="26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ID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Descrizione sub-attività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Importo Totale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</a:rPr>
                        <a:t>Stato avanzamento</a:t>
                      </a:r>
                      <a:endParaRPr lang="it-IT" sz="18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466939624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Contrattualizzazione fornitore per attività di coordinamento e PMO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2.470.000,00 €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 (previsto entro Marzo p.v.)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327138545"/>
                  </a:ext>
                </a:extLst>
              </a:tr>
              <a:tr h="967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2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Contrattualizzazione fornitori per formazione specifica ulteriore sui SW legati alla produzione di documenti verso FSE (SIO, Territorio, Prevenzione, ecc.)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2.111.850,00 €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839552719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Formazione (Docenza)</a:t>
                      </a: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2.561.390,00 €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 avviare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2665033647"/>
                  </a:ext>
                </a:extLst>
              </a:tr>
              <a:tr h="228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Docenze alta formazione e </a:t>
                      </a:r>
                      <a:r>
                        <a:rPr lang="it-IT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keynote</a:t>
                      </a:r>
                      <a:r>
                        <a:rPr lang="it-IT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speaker</a:t>
                      </a: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1.852.500,00 €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Attivazione ad evento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3251444811"/>
                  </a:ext>
                </a:extLst>
              </a:tr>
              <a:tr h="449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Eventi (catering, location, …)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       171.665,00 €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 avviare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2792775070"/>
                  </a:ext>
                </a:extLst>
              </a:tr>
              <a:tr h="228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9.167.405,00 €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0405" marR="40405" marT="0" marB="0" anchor="ctr"/>
                </a:tc>
                <a:extLst>
                  <a:ext uri="{0D108BD9-81ED-4DB2-BD59-A6C34878D82A}">
                    <a16:rowId xmlns:a16="http://schemas.microsoft.com/office/drawing/2014/main" val="3802157623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BE9DE8CA-E05C-211C-0C14-C26C7A1A2DE7}"/>
              </a:ext>
            </a:extLst>
          </p:cNvPr>
          <p:cNvSpPr txBox="1">
            <a:spLocks/>
          </p:cNvSpPr>
          <p:nvPr/>
        </p:nvSpPr>
        <p:spPr>
          <a:xfrm>
            <a:off x="601663" y="563910"/>
            <a:ext cx="10988675" cy="110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+mn-lt"/>
              </a:rPr>
              <a:t>M6C2 - 1.3.1 Rafforzamento dell'infrastruttura tecnologica e degli strumenti per la raccolta, l’elaborazione, l’analisi dei dati e la simulazione (FSE) – formazione (2/2)</a:t>
            </a:r>
          </a:p>
        </p:txBody>
      </p:sp>
    </p:spTree>
    <p:extLst>
      <p:ext uri="{BB962C8B-B14F-4D97-AF65-F5344CB8AC3E}">
        <p14:creationId xmlns:p14="http://schemas.microsoft.com/office/powerpoint/2010/main" val="29904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587375" y="493518"/>
            <a:ext cx="11017250" cy="36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it-IT" sz="3200" b="1" dirty="0">
                <a:solidFill>
                  <a:schemeClr val="tx2"/>
                </a:solidFill>
                <a:latin typeface="+mj-lt"/>
              </a:rPr>
              <a:t>Linee di intervento PNRR in capo al Dipartimento SaDIT</a:t>
            </a:r>
            <a:endParaRPr lang="it-IT" sz="3200" b="1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E6588-4C45-FB92-0726-191D4296FC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B04B34E0-6322-447F-6F2F-16FAF31D3DAA}"/>
              </a:ext>
            </a:extLst>
          </p:cNvPr>
          <p:cNvSpPr txBox="1"/>
          <p:nvPr/>
        </p:nvSpPr>
        <p:spPr>
          <a:xfrm>
            <a:off x="587375" y="1333389"/>
            <a:ext cx="11017250" cy="43345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Regione </a:t>
            </a:r>
            <a:r>
              <a:rPr kumimoji="0" lang="en-GB" sz="1400" b="0" i="0" u="none" strike="noStrike" kern="0" cap="none" spc="-3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Autonoma</a:t>
            </a: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Sardegna per </a:t>
            </a:r>
            <a:r>
              <a:rPr kumimoji="0" lang="en-GB" sz="1400" b="0" i="0" u="none" strike="noStrike" kern="0" cap="none" spc="-3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l’attuazione</a:t>
            </a: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della </a:t>
            </a:r>
            <a:r>
              <a:rPr kumimoji="0" lang="en-GB" sz="1400" b="0" i="0" u="none" strike="noStrike" kern="0" cap="none" spc="-3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Missione</a:t>
            </a: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e 6 Salute del PNRR si </a:t>
            </a:r>
            <a:r>
              <a:rPr kumimoji="0" lang="en-GB" sz="1400" b="0" i="0" u="none" strike="noStrike" kern="0" cap="none" spc="-3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avvale</a:t>
            </a:r>
            <a:r>
              <a:rPr kumimoji="0" lang="en-GB" sz="14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ARES </a:t>
            </a:r>
            <a:r>
              <a:rPr kumimoji="0" lang="en-GB" sz="1400" b="0" i="0" u="none" strike="noStrike" kern="0" cap="none" spc="-3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</a:t>
            </a:r>
            <a:r>
              <a:rPr kumimoji="0" lang="en-GB" sz="14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GB" sz="1400" b="0" i="0" u="none" strike="noStrike" kern="0" cap="none" spc="-30" normalizeH="0" baseline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particolare</a:t>
            </a:r>
            <a:r>
              <a:rPr kumimoji="0" lang="en-GB" sz="14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Dipartimento Sanità Digitale e Innovazione Tecnologica per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l’esecuzione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dei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seguenti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interventi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000" b="0" i="0" u="none" strike="noStrike" kern="0" cap="none" spc="-3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Delibera</a:t>
            </a:r>
            <a:r>
              <a:rPr kumimoji="0" lang="en-GB" sz="1000" b="0" i="0" u="none" strike="noStrike" kern="0" cap="none" spc="-3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12/16 del 07/04/22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GB" sz="900" b="0" i="0" u="none" strike="noStrike" kern="0" cap="none" spc="-3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A844C5D-B4F2-B548-6D85-2AF9518C7532}"/>
              </a:ext>
            </a:extLst>
          </p:cNvPr>
          <p:cNvGrpSpPr/>
          <p:nvPr/>
        </p:nvGrpSpPr>
        <p:grpSpPr>
          <a:xfrm>
            <a:off x="1001713" y="1937918"/>
            <a:ext cx="10190165" cy="434340"/>
            <a:chOff x="778154" y="1819378"/>
            <a:chExt cx="10413721" cy="434340"/>
          </a:xfrm>
        </p:grpSpPr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F64C1085-3305-D802-B424-FE33D8C20FFF}"/>
                </a:ext>
              </a:extLst>
            </p:cNvPr>
            <p:cNvSpPr/>
            <p:nvPr/>
          </p:nvSpPr>
          <p:spPr>
            <a:xfrm>
              <a:off x="778154" y="1819378"/>
              <a:ext cx="1155700" cy="434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1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135D99C8-29D7-FFA7-2A85-41C2715A7C2F}"/>
                </a:ext>
              </a:extLst>
            </p:cNvPr>
            <p:cNvSpPr/>
            <p:nvPr/>
          </p:nvSpPr>
          <p:spPr>
            <a:xfrm>
              <a:off x="4481362" y="1819378"/>
              <a:ext cx="1155700" cy="43434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3</a:t>
              </a: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8BC73A2B-4789-30D1-4C77-177C96A5F256}"/>
                </a:ext>
              </a:extLst>
            </p:cNvPr>
            <p:cNvSpPr/>
            <p:nvPr/>
          </p:nvSpPr>
          <p:spPr>
            <a:xfrm>
              <a:off x="6332966" y="1819378"/>
              <a:ext cx="1155700" cy="43434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4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F650F5F2-3051-321F-B28E-E21ADEA0F19E}"/>
                </a:ext>
              </a:extLst>
            </p:cNvPr>
            <p:cNvSpPr/>
            <p:nvPr/>
          </p:nvSpPr>
          <p:spPr>
            <a:xfrm>
              <a:off x="8184570" y="1819378"/>
              <a:ext cx="1155700" cy="43434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5</a:t>
              </a: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AC660A1A-7B61-71D4-7CA5-921824049723}"/>
                </a:ext>
              </a:extLst>
            </p:cNvPr>
            <p:cNvSpPr/>
            <p:nvPr/>
          </p:nvSpPr>
          <p:spPr>
            <a:xfrm>
              <a:off x="2629758" y="1819378"/>
              <a:ext cx="1155700" cy="434340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2</a:t>
              </a:r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63FCF3C8-B0BD-8F41-F00F-695E8E47AA3D}"/>
                </a:ext>
              </a:extLst>
            </p:cNvPr>
            <p:cNvSpPr/>
            <p:nvPr/>
          </p:nvSpPr>
          <p:spPr>
            <a:xfrm>
              <a:off x="10036175" y="1819378"/>
              <a:ext cx="1155700" cy="434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Missione 6</a:t>
              </a: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7930737-BE8F-D3FD-620C-5FB984CD2789}"/>
              </a:ext>
            </a:extLst>
          </p:cNvPr>
          <p:cNvCxnSpPr>
            <a:cxnSpLocks/>
          </p:cNvCxnSpPr>
          <p:nvPr/>
        </p:nvCxnSpPr>
        <p:spPr>
          <a:xfrm flipV="1">
            <a:off x="10594083" y="2352243"/>
            <a:ext cx="0" cy="190634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61ECFC5-613C-D155-F4FD-4C13F46FFA35}"/>
              </a:ext>
            </a:extLst>
          </p:cNvPr>
          <p:cNvSpPr/>
          <p:nvPr/>
        </p:nvSpPr>
        <p:spPr>
          <a:xfrm>
            <a:off x="6209330" y="2897737"/>
            <a:ext cx="2350800" cy="678479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Reti di prossimità, strutture e telemedicina per l’assistenza sanitaria territoriale</a:t>
            </a:r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459C4FE9-7E4D-4908-9323-6DC44E90BAF0}"/>
              </a:ext>
            </a:extLst>
          </p:cNvPr>
          <p:cNvSpPr/>
          <p:nvPr/>
        </p:nvSpPr>
        <p:spPr>
          <a:xfrm>
            <a:off x="6769394" y="4224452"/>
            <a:ext cx="1790735" cy="5118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Dotazione Informatica delle sedi di erogazione di prestazioni di telemedicina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21">
            <a:extLst>
              <a:ext uri="{FF2B5EF4-FFF2-40B4-BE49-F238E27FC236}">
                <a16:creationId xmlns:a16="http://schemas.microsoft.com/office/drawing/2014/main" id="{FE936C61-24ED-045F-CAF8-5E3458F21BB5}"/>
              </a:ext>
            </a:extLst>
          </p:cNvPr>
          <p:cNvSpPr/>
          <p:nvPr/>
        </p:nvSpPr>
        <p:spPr>
          <a:xfrm>
            <a:off x="6769394" y="4795595"/>
            <a:ext cx="1790735" cy="42084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Piattaforma Regionale di Telemedicina (PRT)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3">
            <a:extLst>
              <a:ext uri="{FF2B5EF4-FFF2-40B4-BE49-F238E27FC236}">
                <a16:creationId xmlns:a16="http://schemas.microsoft.com/office/drawing/2014/main" id="{92A441D4-1C57-3DA3-3D36-BD31DAD81C59}"/>
              </a:ext>
            </a:extLst>
          </p:cNvPr>
          <p:cNvSpPr/>
          <p:nvPr/>
        </p:nvSpPr>
        <p:spPr>
          <a:xfrm>
            <a:off x="6478668" y="5340876"/>
            <a:ext cx="2081461" cy="31333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Centrali Operative Territoriali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51AB283A-A521-4E13-ACF2-0DD335EDD5EB}"/>
              </a:ext>
            </a:extLst>
          </p:cNvPr>
          <p:cNvSpPr txBox="1"/>
          <p:nvPr/>
        </p:nvSpPr>
        <p:spPr>
          <a:xfrm>
            <a:off x="6386453" y="2747802"/>
            <a:ext cx="1612639" cy="129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91DA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5">
            <a:extLst>
              <a:ext uri="{FF2B5EF4-FFF2-40B4-BE49-F238E27FC236}">
                <a16:creationId xmlns:a16="http://schemas.microsoft.com/office/drawing/2014/main" id="{091DD6DB-BBBA-1512-8FDC-A9B72BCE1442}"/>
              </a:ext>
            </a:extLst>
          </p:cNvPr>
          <p:cNvSpPr/>
          <p:nvPr/>
        </p:nvSpPr>
        <p:spPr>
          <a:xfrm>
            <a:off x="8809452" y="2897737"/>
            <a:ext cx="2350800" cy="680400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Innovazione, ricerca e digitalizzazione del Servizio Sanitario Nazionale</a:t>
            </a:r>
          </a:p>
        </p:txBody>
      </p:sp>
      <p:sp>
        <p:nvSpPr>
          <p:cNvPr id="26" name="Rectangle: Rounded Corners 26">
            <a:extLst>
              <a:ext uri="{FF2B5EF4-FFF2-40B4-BE49-F238E27FC236}">
                <a16:creationId xmlns:a16="http://schemas.microsoft.com/office/drawing/2014/main" id="{37789874-F90F-48C3-02B8-152B1F1D7605}"/>
              </a:ext>
            </a:extLst>
          </p:cNvPr>
          <p:cNvSpPr/>
          <p:nvPr/>
        </p:nvSpPr>
        <p:spPr>
          <a:xfrm>
            <a:off x="8999781" y="4229994"/>
            <a:ext cx="2160471" cy="45875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Grandi Apparecchiature Sanitarie</a:t>
            </a:r>
          </a:p>
        </p:txBody>
      </p:sp>
      <p:sp>
        <p:nvSpPr>
          <p:cNvPr id="31" name="Rectangle: Rounded Corners 35">
            <a:extLst>
              <a:ext uri="{FF2B5EF4-FFF2-40B4-BE49-F238E27FC236}">
                <a16:creationId xmlns:a16="http://schemas.microsoft.com/office/drawing/2014/main" id="{331B9DA5-B035-F2F4-0CF2-395C48718A72}"/>
              </a:ext>
            </a:extLst>
          </p:cNvPr>
          <p:cNvSpPr/>
          <p:nvPr/>
        </p:nvSpPr>
        <p:spPr>
          <a:xfrm>
            <a:off x="8999781" y="3705919"/>
            <a:ext cx="2160471" cy="4587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Digitalizzazione dei 9 DEA di I e II livello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E930224B-A45A-26A4-4DFA-FBBD9475461B}"/>
              </a:ext>
            </a:extLst>
          </p:cNvPr>
          <p:cNvCxnSpPr>
            <a:cxnSpLocks/>
          </p:cNvCxnSpPr>
          <p:nvPr/>
        </p:nvCxnSpPr>
        <p:spPr>
          <a:xfrm>
            <a:off x="6557773" y="2553336"/>
            <a:ext cx="4036310" cy="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43E98B06-013B-16B0-463F-BF2380B735F8}"/>
              </a:ext>
            </a:extLst>
          </p:cNvPr>
          <p:cNvSpPr/>
          <p:nvPr/>
        </p:nvSpPr>
        <p:spPr>
          <a:xfrm>
            <a:off x="1022364" y="2897737"/>
            <a:ext cx="2348854" cy="680400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Digitalizzazione, innovazione e sicurezza nella PA</a:t>
            </a:r>
          </a:p>
        </p:txBody>
      </p:sp>
      <p:sp>
        <p:nvSpPr>
          <p:cNvPr id="37" name="Rectangle: Rounded Corners 25">
            <a:extLst>
              <a:ext uri="{FF2B5EF4-FFF2-40B4-BE49-F238E27FC236}">
                <a16:creationId xmlns:a16="http://schemas.microsoft.com/office/drawing/2014/main" id="{AA6D1659-9A38-A55A-75C5-A60000580FFC}"/>
              </a:ext>
            </a:extLst>
          </p:cNvPr>
          <p:cNvSpPr/>
          <p:nvPr/>
        </p:nvSpPr>
        <p:spPr>
          <a:xfrm>
            <a:off x="3620539" y="2905377"/>
            <a:ext cx="2348854" cy="680400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Digitalizzazione, innovazione e competitività nel sistema produttivo</a:t>
            </a:r>
          </a:p>
        </p:txBody>
      </p:sp>
      <p:sp>
        <p:nvSpPr>
          <p:cNvPr id="41" name="Rectangle: Rounded Corners 26">
            <a:extLst>
              <a:ext uri="{FF2B5EF4-FFF2-40B4-BE49-F238E27FC236}">
                <a16:creationId xmlns:a16="http://schemas.microsoft.com/office/drawing/2014/main" id="{1393189E-6AFA-9C94-E5BC-F59993C35041}"/>
              </a:ext>
            </a:extLst>
          </p:cNvPr>
          <p:cNvSpPr/>
          <p:nvPr/>
        </p:nvSpPr>
        <p:spPr>
          <a:xfrm>
            <a:off x="3983390" y="3828102"/>
            <a:ext cx="1743941" cy="720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Dotazione delle strutture sanitaria di connettività ad almeno 1 GBPS e fino a 10 GBPS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8BB62CEB-B281-22D8-CD4F-BA1C84EBC2B8}"/>
              </a:ext>
            </a:extLst>
          </p:cNvPr>
          <p:cNvSpPr txBox="1"/>
          <p:nvPr/>
        </p:nvSpPr>
        <p:spPr>
          <a:xfrm>
            <a:off x="3670450" y="2747802"/>
            <a:ext cx="1612639" cy="129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91DA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80273AB-DC4C-966F-27D6-99F567E4183D}"/>
              </a:ext>
            </a:extLst>
          </p:cNvPr>
          <p:cNvCxnSpPr>
            <a:cxnSpLocks/>
          </p:cNvCxnSpPr>
          <p:nvPr/>
        </p:nvCxnSpPr>
        <p:spPr>
          <a:xfrm flipV="1">
            <a:off x="6557773" y="2532288"/>
            <a:ext cx="0" cy="18720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9DAF80A-0399-0BF8-D9BF-7D4A4E6B4808}"/>
              </a:ext>
            </a:extLst>
          </p:cNvPr>
          <p:cNvCxnSpPr>
            <a:cxnSpLocks/>
          </p:cNvCxnSpPr>
          <p:nvPr/>
        </p:nvCxnSpPr>
        <p:spPr>
          <a:xfrm flipV="1">
            <a:off x="9069942" y="2536097"/>
            <a:ext cx="0" cy="18720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D9AF964A-8989-8927-1811-D37016DAFC03}"/>
              </a:ext>
            </a:extLst>
          </p:cNvPr>
          <p:cNvCxnSpPr>
            <a:cxnSpLocks/>
          </p:cNvCxnSpPr>
          <p:nvPr/>
        </p:nvCxnSpPr>
        <p:spPr>
          <a:xfrm>
            <a:off x="1567157" y="2542877"/>
            <a:ext cx="2249085" cy="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C3E6FE6-9B0E-3727-C580-5B3A15C7E627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567157" y="2372258"/>
            <a:ext cx="1" cy="157931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4F7BE126-EE0C-D4AB-76CD-864CECFD9F82}"/>
              </a:ext>
            </a:extLst>
          </p:cNvPr>
          <p:cNvCxnSpPr>
            <a:cxnSpLocks/>
          </p:cNvCxnSpPr>
          <p:nvPr/>
        </p:nvCxnSpPr>
        <p:spPr>
          <a:xfrm flipV="1">
            <a:off x="1295432" y="2553336"/>
            <a:ext cx="0" cy="182785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BD083FEC-CF6B-137E-5112-4E331A753282}"/>
              </a:ext>
            </a:extLst>
          </p:cNvPr>
          <p:cNvCxnSpPr>
            <a:cxnSpLocks/>
          </p:cNvCxnSpPr>
          <p:nvPr/>
        </p:nvCxnSpPr>
        <p:spPr>
          <a:xfrm>
            <a:off x="1288873" y="2542877"/>
            <a:ext cx="267160" cy="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id="{C458503A-E406-B212-562B-A74182663545}"/>
              </a:ext>
            </a:extLst>
          </p:cNvPr>
          <p:cNvSpPr/>
          <p:nvPr/>
        </p:nvSpPr>
        <p:spPr>
          <a:xfrm>
            <a:off x="6766450" y="5714820"/>
            <a:ext cx="1793679" cy="26499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</a:t>
            </a:r>
            <a:endParaRPr kumimoji="0" lang="it-IT" sz="11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: Rounded Corners 23">
            <a:extLst>
              <a:ext uri="{FF2B5EF4-FFF2-40B4-BE49-F238E27FC236}">
                <a16:creationId xmlns:a16="http://schemas.microsoft.com/office/drawing/2014/main" id="{2FE178E4-7AA5-2616-6274-9803D83B5BC6}"/>
              </a:ext>
            </a:extLst>
          </p:cNvPr>
          <p:cNvSpPr/>
          <p:nvPr/>
        </p:nvSpPr>
        <p:spPr>
          <a:xfrm>
            <a:off x="6766450" y="6034790"/>
            <a:ext cx="1793679" cy="26499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Interconnessione</a:t>
            </a:r>
            <a:endParaRPr kumimoji="0" lang="it-IT" sz="11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: Rounded Corners 19">
            <a:extLst>
              <a:ext uri="{FF2B5EF4-FFF2-40B4-BE49-F238E27FC236}">
                <a16:creationId xmlns:a16="http://schemas.microsoft.com/office/drawing/2014/main" id="{10B5C816-3DE7-F095-6B39-467898F705D8}"/>
              </a:ext>
            </a:extLst>
          </p:cNvPr>
          <p:cNvSpPr/>
          <p:nvPr/>
        </p:nvSpPr>
        <p:spPr>
          <a:xfrm>
            <a:off x="6478668" y="3706406"/>
            <a:ext cx="2081461" cy="45875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Telemedicina per un migliore supporto ai pazienti cronici</a:t>
            </a:r>
          </a:p>
        </p:txBody>
      </p:sp>
      <p:sp>
        <p:nvSpPr>
          <p:cNvPr id="67" name="Rectangle: Rounded Corners 19">
            <a:extLst>
              <a:ext uri="{FF2B5EF4-FFF2-40B4-BE49-F238E27FC236}">
                <a16:creationId xmlns:a16="http://schemas.microsoft.com/office/drawing/2014/main" id="{F51C1022-12B5-17D3-A238-7986B7B929BF}"/>
              </a:ext>
            </a:extLst>
          </p:cNvPr>
          <p:cNvSpPr/>
          <p:nvPr/>
        </p:nvSpPr>
        <p:spPr>
          <a:xfrm>
            <a:off x="1575384" y="4340464"/>
            <a:ext cx="1471390" cy="33291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Abilitazione al cloud per le PA locali</a:t>
            </a:r>
          </a:p>
        </p:txBody>
      </p:sp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05B3AA54-801A-95D7-9407-E8DE23439AD2}"/>
              </a:ext>
            </a:extLst>
          </p:cNvPr>
          <p:cNvSpPr/>
          <p:nvPr/>
        </p:nvSpPr>
        <p:spPr>
          <a:xfrm>
            <a:off x="1575384" y="3817547"/>
            <a:ext cx="1466187" cy="29601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Infrastrutture digitali</a:t>
            </a:r>
          </a:p>
        </p:txBody>
      </p:sp>
      <p:sp>
        <p:nvSpPr>
          <p:cNvPr id="69" name="Rectangle: Rounded Corners 19">
            <a:extLst>
              <a:ext uri="{FF2B5EF4-FFF2-40B4-BE49-F238E27FC236}">
                <a16:creationId xmlns:a16="http://schemas.microsoft.com/office/drawing/2014/main" id="{07DF8694-7967-6F71-FCC2-7181033030EB}"/>
              </a:ext>
            </a:extLst>
          </p:cNvPr>
          <p:cNvSpPr/>
          <p:nvPr/>
        </p:nvSpPr>
        <p:spPr>
          <a:xfrm>
            <a:off x="8999782" y="4754069"/>
            <a:ext cx="2192094" cy="90541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Rafforzamento dell’infrastruttura tecnologica e degli strumenti per la raccolta, l’elaborazione, l’analisi dei dati e la simulazione (FSE) </a:t>
            </a:r>
          </a:p>
        </p:txBody>
      </p:sp>
      <p:sp>
        <p:nvSpPr>
          <p:cNvPr id="70" name="Rectangle: Rounded Corners 23">
            <a:extLst>
              <a:ext uri="{FF2B5EF4-FFF2-40B4-BE49-F238E27FC236}">
                <a16:creationId xmlns:a16="http://schemas.microsoft.com/office/drawing/2014/main" id="{BA056309-4FCB-99A7-5809-18259823757D}"/>
              </a:ext>
            </a:extLst>
          </p:cNvPr>
          <p:cNvSpPr/>
          <p:nvPr/>
        </p:nvSpPr>
        <p:spPr>
          <a:xfrm>
            <a:off x="9367452" y="6084353"/>
            <a:ext cx="1792800" cy="26781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Integrazioni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: Rounded Corners 23">
            <a:extLst>
              <a:ext uri="{FF2B5EF4-FFF2-40B4-BE49-F238E27FC236}">
                <a16:creationId xmlns:a16="http://schemas.microsoft.com/office/drawing/2014/main" id="{437B72CB-5BAB-57B5-05E8-452FF751B5AF}"/>
              </a:ext>
            </a:extLst>
          </p:cNvPr>
          <p:cNvSpPr/>
          <p:nvPr/>
        </p:nvSpPr>
        <p:spPr>
          <a:xfrm>
            <a:off x="9367452" y="5729952"/>
            <a:ext cx="1792800" cy="26781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Formazione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A7E901C9-5C08-3934-AF33-F644F7545643}"/>
              </a:ext>
            </a:extLst>
          </p:cNvPr>
          <p:cNvCxnSpPr>
            <a:cxnSpLocks/>
          </p:cNvCxnSpPr>
          <p:nvPr/>
        </p:nvCxnSpPr>
        <p:spPr>
          <a:xfrm flipV="1">
            <a:off x="3816242" y="2555349"/>
            <a:ext cx="0" cy="186305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274CCDFE-600A-C888-ACFD-0736C18B8792}"/>
              </a:ext>
            </a:extLst>
          </p:cNvPr>
          <p:cNvSpPr txBox="1"/>
          <p:nvPr/>
        </p:nvSpPr>
        <p:spPr>
          <a:xfrm>
            <a:off x="1022364" y="5907001"/>
            <a:ext cx="4839956" cy="19476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Fonte: Contratto istituzionale di sviluppo per l’esecuzione e la realizzazione degli investimenti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Regione Sardegna (sottoscritto in data 31/05/2022 dal Ministero della Salute)</a:t>
            </a:r>
          </a:p>
        </p:txBody>
      </p:sp>
      <p:sp>
        <p:nvSpPr>
          <p:cNvPr id="97" name="Rettangolo con angoli arrotondati 96">
            <a:extLst>
              <a:ext uri="{FF2B5EF4-FFF2-40B4-BE49-F238E27FC236}">
                <a16:creationId xmlns:a16="http://schemas.microsoft.com/office/drawing/2014/main" id="{CA7A473B-0861-4509-40C6-BA06C67DFB6C}"/>
              </a:ext>
            </a:extLst>
          </p:cNvPr>
          <p:cNvSpPr/>
          <p:nvPr/>
        </p:nvSpPr>
        <p:spPr>
          <a:xfrm>
            <a:off x="1197568" y="2746592"/>
            <a:ext cx="1317031" cy="218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Componente 1</a:t>
            </a:r>
          </a:p>
        </p:txBody>
      </p:sp>
      <p:pic>
        <p:nvPicPr>
          <p:cNvPr id="51" name="Elemento grafico 50" descr="Blocca contorno">
            <a:extLst>
              <a:ext uri="{FF2B5EF4-FFF2-40B4-BE49-F238E27FC236}">
                <a16:creationId xmlns:a16="http://schemas.microsoft.com/office/drawing/2014/main" id="{D759E413-CF2D-9AB2-6AF4-3A6FBA04CA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158" y="2725262"/>
            <a:ext cx="246427" cy="246427"/>
          </a:xfrm>
          <a:prstGeom prst="rect">
            <a:avLst/>
          </a:prstGeom>
        </p:spPr>
      </p:pic>
      <p:sp>
        <p:nvSpPr>
          <p:cNvPr id="99" name="Rettangolo con angoli arrotondati 98">
            <a:extLst>
              <a:ext uri="{FF2B5EF4-FFF2-40B4-BE49-F238E27FC236}">
                <a16:creationId xmlns:a16="http://schemas.microsoft.com/office/drawing/2014/main" id="{F64D389A-2C58-723B-27E8-4867B47CAFC0}"/>
              </a:ext>
            </a:extLst>
          </p:cNvPr>
          <p:cNvSpPr/>
          <p:nvPr/>
        </p:nvSpPr>
        <p:spPr>
          <a:xfrm>
            <a:off x="3733442" y="2746592"/>
            <a:ext cx="1317031" cy="218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Componente 2</a:t>
            </a:r>
          </a:p>
        </p:txBody>
      </p:sp>
      <p:pic>
        <p:nvPicPr>
          <p:cNvPr id="52" name="Elemento grafico 51" descr="Wi-Fi con riempimento a tinta unita">
            <a:extLst>
              <a:ext uri="{FF2B5EF4-FFF2-40B4-BE49-F238E27FC236}">
                <a16:creationId xmlns:a16="http://schemas.microsoft.com/office/drawing/2014/main" id="{E4EB07A4-D890-5696-2B43-4F252BCE63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7372" y="2720854"/>
            <a:ext cx="270241" cy="270241"/>
          </a:xfrm>
          <a:prstGeom prst="rect">
            <a:avLst/>
          </a:prstGeom>
        </p:spPr>
      </p:pic>
      <p:cxnSp>
        <p:nvCxnSpPr>
          <p:cNvPr id="113" name="Connettore curvo 112">
            <a:extLst>
              <a:ext uri="{FF2B5EF4-FFF2-40B4-BE49-F238E27FC236}">
                <a16:creationId xmlns:a16="http://schemas.microsoft.com/office/drawing/2014/main" id="{37D27618-1C9F-FB36-768C-5DABAE7A042B}"/>
              </a:ext>
            </a:extLst>
          </p:cNvPr>
          <p:cNvCxnSpPr>
            <a:endCxn id="68" idx="1"/>
          </p:cNvCxnSpPr>
          <p:nvPr/>
        </p:nvCxnSpPr>
        <p:spPr>
          <a:xfrm rot="16200000" flipH="1">
            <a:off x="1196588" y="3586756"/>
            <a:ext cx="379776" cy="377816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curvo 113">
            <a:extLst>
              <a:ext uri="{FF2B5EF4-FFF2-40B4-BE49-F238E27FC236}">
                <a16:creationId xmlns:a16="http://schemas.microsoft.com/office/drawing/2014/main" id="{661D7EEC-CDD4-2F53-D376-A631FA0530E4}"/>
              </a:ext>
            </a:extLst>
          </p:cNvPr>
          <p:cNvCxnSpPr>
            <a:cxnSpLocks/>
            <a:endCxn id="67" idx="1"/>
          </p:cNvCxnSpPr>
          <p:nvPr/>
        </p:nvCxnSpPr>
        <p:spPr>
          <a:xfrm rot="16200000" flipH="1">
            <a:off x="920867" y="3852403"/>
            <a:ext cx="931216" cy="377818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curvo 115">
            <a:extLst>
              <a:ext uri="{FF2B5EF4-FFF2-40B4-BE49-F238E27FC236}">
                <a16:creationId xmlns:a16="http://schemas.microsoft.com/office/drawing/2014/main" id="{7EE9B856-F28C-64BC-C96F-07784A8BBF31}"/>
              </a:ext>
            </a:extLst>
          </p:cNvPr>
          <p:cNvCxnSpPr>
            <a:cxnSpLocks/>
            <a:endCxn id="41" idx="1"/>
          </p:cNvCxnSpPr>
          <p:nvPr/>
        </p:nvCxnSpPr>
        <p:spPr>
          <a:xfrm rot="16200000" flipH="1">
            <a:off x="3572402" y="3777156"/>
            <a:ext cx="605854" cy="216122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ttangolo con angoli arrotondati 117">
            <a:extLst>
              <a:ext uri="{FF2B5EF4-FFF2-40B4-BE49-F238E27FC236}">
                <a16:creationId xmlns:a16="http://schemas.microsoft.com/office/drawing/2014/main" id="{CC11554A-BBB1-8530-3C89-2C012DF37996}"/>
              </a:ext>
            </a:extLst>
          </p:cNvPr>
          <p:cNvSpPr/>
          <p:nvPr/>
        </p:nvSpPr>
        <p:spPr>
          <a:xfrm>
            <a:off x="6386453" y="2746592"/>
            <a:ext cx="1317031" cy="218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Componente 1</a:t>
            </a:r>
          </a:p>
        </p:txBody>
      </p:sp>
      <p:sp>
        <p:nvSpPr>
          <p:cNvPr id="119" name="Rettangolo con angoli arrotondati 118">
            <a:extLst>
              <a:ext uri="{FF2B5EF4-FFF2-40B4-BE49-F238E27FC236}">
                <a16:creationId xmlns:a16="http://schemas.microsoft.com/office/drawing/2014/main" id="{6901ED41-7B83-F5A2-DD4D-05FD1D6AF93B}"/>
              </a:ext>
            </a:extLst>
          </p:cNvPr>
          <p:cNvSpPr/>
          <p:nvPr/>
        </p:nvSpPr>
        <p:spPr>
          <a:xfrm>
            <a:off x="8922327" y="2746592"/>
            <a:ext cx="1317031" cy="218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Componente 2</a:t>
            </a:r>
          </a:p>
        </p:txBody>
      </p:sp>
      <p:pic>
        <p:nvPicPr>
          <p:cNvPr id="23" name="Graphic 14" descr="Home with solid fill">
            <a:extLst>
              <a:ext uri="{FF2B5EF4-FFF2-40B4-BE49-F238E27FC236}">
                <a16:creationId xmlns:a16="http://schemas.microsoft.com/office/drawing/2014/main" id="{1298E517-DCCC-97BF-F7EF-D217550FC1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94114" y="2736668"/>
            <a:ext cx="231352" cy="215505"/>
          </a:xfrm>
          <a:prstGeom prst="rect">
            <a:avLst/>
          </a:prstGeom>
        </p:spPr>
      </p:pic>
      <p:cxnSp>
        <p:nvCxnSpPr>
          <p:cNvPr id="121" name="Connettore curvo 120">
            <a:extLst>
              <a:ext uri="{FF2B5EF4-FFF2-40B4-BE49-F238E27FC236}">
                <a16:creationId xmlns:a16="http://schemas.microsoft.com/office/drawing/2014/main" id="{B8742212-1FB8-6104-DC8C-F4E79A7FAC8D}"/>
              </a:ext>
            </a:extLst>
          </p:cNvPr>
          <p:cNvCxnSpPr>
            <a:cxnSpLocks/>
            <a:endCxn id="19" idx="1"/>
          </p:cNvCxnSpPr>
          <p:nvPr/>
        </p:nvCxnSpPr>
        <p:spPr>
          <a:xfrm rot="16200000" flipH="1">
            <a:off x="6475803" y="4186761"/>
            <a:ext cx="315676" cy="271506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curvo 121">
            <a:extLst>
              <a:ext uri="{FF2B5EF4-FFF2-40B4-BE49-F238E27FC236}">
                <a16:creationId xmlns:a16="http://schemas.microsoft.com/office/drawing/2014/main" id="{7F8614E0-FB97-2C03-2291-D9CCCA73E907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6215638" y="4452262"/>
            <a:ext cx="836006" cy="271506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curvo 128">
            <a:extLst>
              <a:ext uri="{FF2B5EF4-FFF2-40B4-BE49-F238E27FC236}">
                <a16:creationId xmlns:a16="http://schemas.microsoft.com/office/drawing/2014/main" id="{764266EC-E637-2EDE-4C1E-3429C205091D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6497888" y="5663467"/>
            <a:ext cx="268562" cy="183850"/>
          </a:xfrm>
          <a:prstGeom prst="curvedConnector3">
            <a:avLst>
              <a:gd name="adj1" fmla="val 1765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curvo 129">
            <a:extLst>
              <a:ext uri="{FF2B5EF4-FFF2-40B4-BE49-F238E27FC236}">
                <a16:creationId xmlns:a16="http://schemas.microsoft.com/office/drawing/2014/main" id="{3FDD1085-9242-6E14-46DC-FF99B7287DB2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 flipH="1">
            <a:off x="6375632" y="5776469"/>
            <a:ext cx="513076" cy="268560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curvo 189">
            <a:extLst>
              <a:ext uri="{FF2B5EF4-FFF2-40B4-BE49-F238E27FC236}">
                <a16:creationId xmlns:a16="http://schemas.microsoft.com/office/drawing/2014/main" id="{CA2CCB35-D674-6EA1-E6A0-FDF290E7FEBF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9111460" y="5659719"/>
            <a:ext cx="255992" cy="204142"/>
          </a:xfrm>
          <a:prstGeom prst="curvedConnector3">
            <a:avLst>
              <a:gd name="adj1" fmla="val 237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curvo 190">
            <a:extLst>
              <a:ext uri="{FF2B5EF4-FFF2-40B4-BE49-F238E27FC236}">
                <a16:creationId xmlns:a16="http://schemas.microsoft.com/office/drawing/2014/main" id="{2ECB7DF1-0CF4-2D08-EAEB-2EE9CC217A40}"/>
              </a:ext>
            </a:extLst>
          </p:cNvPr>
          <p:cNvCxnSpPr>
            <a:cxnSpLocks/>
            <a:endCxn id="70" idx="1"/>
          </p:cNvCxnSpPr>
          <p:nvPr/>
        </p:nvCxnSpPr>
        <p:spPr>
          <a:xfrm rot="16200000" flipH="1">
            <a:off x="8955557" y="5806367"/>
            <a:ext cx="567800" cy="255990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5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C4CFF6-10BC-9474-FD38-BB051ECEC1E3}"/>
              </a:ext>
            </a:extLst>
          </p:cNvPr>
          <p:cNvSpPr txBox="1"/>
          <p:nvPr/>
        </p:nvSpPr>
        <p:spPr>
          <a:xfrm>
            <a:off x="3141639" y="5114333"/>
            <a:ext cx="6985587" cy="296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indent="541338"/>
            <a:r>
              <a:rPr lang="it-IT" sz="1200" b="1" dirty="0">
                <a:solidFill>
                  <a:schemeClr val="tx2"/>
                </a:solidFill>
              </a:rPr>
              <a:t>In fase di rilascio cruscotto Nazionale di SOGEI per il monitoraggio degli indicatori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6754793-8D41-594E-1277-B52C6B115DA1}"/>
              </a:ext>
            </a:extLst>
          </p:cNvPr>
          <p:cNvGrpSpPr/>
          <p:nvPr/>
        </p:nvGrpSpPr>
        <p:grpSpPr>
          <a:xfrm>
            <a:off x="601662" y="2692069"/>
            <a:ext cx="10988674" cy="2370556"/>
            <a:chOff x="7975020" y="1318867"/>
            <a:chExt cx="3733276" cy="322578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29A79C0B-DB5E-8AB1-16DE-0748767EF147}"/>
                </a:ext>
              </a:extLst>
            </p:cNvPr>
            <p:cNvSpPr/>
            <p:nvPr/>
          </p:nvSpPr>
          <p:spPr>
            <a:xfrm>
              <a:off x="7975020" y="1318867"/>
              <a:ext cx="3733276" cy="3225781"/>
            </a:xfrm>
            <a:prstGeom prst="rect">
              <a:avLst/>
            </a:prstGeom>
            <a:solidFill>
              <a:srgbClr val="ACEAF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CB3D728-5FB9-8A4D-4F49-A57FF6419876}"/>
                </a:ext>
              </a:extLst>
            </p:cNvPr>
            <p:cNvSpPr txBox="1"/>
            <p:nvPr/>
          </p:nvSpPr>
          <p:spPr>
            <a:xfrm>
              <a:off x="9368483" y="1818556"/>
              <a:ext cx="2259440" cy="2144845"/>
            </a:xfrm>
            <a:prstGeom prst="rect">
              <a:avLst/>
            </a:pr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 anchor="ctr"/>
            <a:lstStyle>
              <a:defPPr>
                <a:defRPr lang="it-IT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</a:lstStyle>
            <a:p>
              <a:pPr algn="just"/>
              <a:r>
                <a:rPr lang="it-IT" sz="1400" b="1" dirty="0">
                  <a:solidFill>
                    <a:schemeClr val="tx2"/>
                  </a:solidFill>
                </a:rPr>
                <a:t>FSE2.0</a:t>
              </a:r>
              <a:r>
                <a:rPr lang="it-IT" sz="1400" dirty="0">
                  <a:solidFill>
                    <a:schemeClr val="tx2"/>
                  </a:solidFill>
                </a:rPr>
                <a:t> nasce dalla necessità di </a:t>
              </a:r>
              <a:r>
                <a:rPr lang="it-IT" sz="1400" b="1" dirty="0">
                  <a:solidFill>
                    <a:schemeClr val="tx2"/>
                  </a:solidFill>
                </a:rPr>
                <a:t>estendere e uniformare a livello nazionale i contenuti dei documenti digitali sanitari</a:t>
              </a:r>
              <a:r>
                <a:rPr lang="it-IT" sz="1400" dirty="0">
                  <a:solidFill>
                    <a:schemeClr val="tx2"/>
                  </a:solidFill>
                </a:rPr>
                <a:t>, le </a:t>
              </a:r>
              <a:r>
                <a:rPr lang="it-IT" sz="1400" b="1" dirty="0">
                  <a:solidFill>
                    <a:schemeClr val="tx2"/>
                  </a:solidFill>
                </a:rPr>
                <a:t>funzioni e l’esperienza utente</a:t>
              </a:r>
              <a:r>
                <a:rPr lang="it-IT" sz="1400" dirty="0">
                  <a:solidFill>
                    <a:schemeClr val="tx2"/>
                  </a:solidFill>
                </a:rPr>
                <a:t>, l’</a:t>
              </a:r>
              <a:r>
                <a:rPr lang="it-IT" sz="1400" b="1" dirty="0">
                  <a:solidFill>
                    <a:schemeClr val="tx2"/>
                  </a:solidFill>
                </a:rPr>
                <a:t>alimentazione e consultazione da parte dei professionisti della sanità</a:t>
              </a:r>
              <a:r>
                <a:rPr lang="it-IT" sz="1400" dirty="0">
                  <a:solidFill>
                    <a:schemeClr val="tx2"/>
                  </a:solidFill>
                </a:rPr>
                <a:t>. In tal senso, il progetto contribuisce alla creazione di un </a:t>
              </a:r>
              <a:r>
                <a:rPr lang="it-IT" sz="1400" b="1" dirty="0">
                  <a:solidFill>
                    <a:schemeClr val="tx2"/>
                  </a:solidFill>
                </a:rPr>
                <a:t>nuovo modello regionale di gestione del paziente</a:t>
              </a:r>
              <a:r>
                <a:rPr lang="it-IT" sz="1400" dirty="0">
                  <a:solidFill>
                    <a:schemeClr val="tx2"/>
                  </a:solidFill>
                </a:rPr>
                <a:t> e, di conseguenza, di valorizzazione e gestione dei dati sanitari a livello aziendale, regionale e nazionale.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29B080-096B-538E-9B81-E83E6C5C05CA}"/>
              </a:ext>
            </a:extLst>
          </p:cNvPr>
          <p:cNvSpPr txBox="1"/>
          <p:nvPr/>
        </p:nvSpPr>
        <p:spPr>
          <a:xfrm>
            <a:off x="601662" y="442913"/>
            <a:ext cx="10988675" cy="1779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it-IT" sz="3200" b="1" dirty="0">
                <a:solidFill>
                  <a:schemeClr val="tx2"/>
                </a:solidFill>
                <a:ea typeface="+mj-ea"/>
                <a:cs typeface="+mj-cs"/>
              </a:rPr>
              <a:t>M6C2 - 1.3.1 Rafforzamento dell'infrastruttura tecnologica e degli strumenti per la raccolta, l’elaborazione, l’analisi dei dati e la simulazione (FSE) – integrazioni (1/2)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ts val="800"/>
              </a:spcAft>
            </a:pPr>
            <a:r>
              <a:rPr lang="it-IT" sz="2800" b="1" dirty="0">
                <a:solidFill>
                  <a:schemeClr val="tx2"/>
                </a:solidFill>
                <a:ea typeface="+mj-ea"/>
                <a:cs typeface="+mj-cs"/>
              </a:rPr>
              <a:t>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0EF8C1-5DE4-2CB1-D0E9-D9E66E692A45}"/>
              </a:ext>
            </a:extLst>
          </p:cNvPr>
          <p:cNvSpPr txBox="1"/>
          <p:nvPr/>
        </p:nvSpPr>
        <p:spPr>
          <a:xfrm>
            <a:off x="1396853" y="1884581"/>
            <a:ext cx="101549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tx2"/>
                </a:solidFill>
              </a:rPr>
              <a:t>L'obiettivo è </a:t>
            </a:r>
            <a:r>
              <a:rPr lang="it-IT" sz="1400" b="1" dirty="0">
                <a:solidFill>
                  <a:schemeClr val="tx2"/>
                </a:solidFill>
              </a:rPr>
              <a:t>l’adeguamento tecnologico locale</a:t>
            </a:r>
            <a:r>
              <a:rPr lang="it-IT" sz="1400" dirty="0">
                <a:solidFill>
                  <a:schemeClr val="tx2"/>
                </a:solidFill>
              </a:rPr>
              <a:t>; le Regioni assicurano l’adeguamento dei Sistemi produttori inclusi i sistemi applicativi utilizzati da MMG e PLS, </a:t>
            </a:r>
            <a:r>
              <a:rPr lang="it-IT" sz="1400" b="1" dirty="0">
                <a:solidFill>
                  <a:schemeClr val="tx2"/>
                </a:solidFill>
              </a:rPr>
              <a:t>per incrementare le percentuali di conferimento di documenti sanitari compatibili con gli standard previsti.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14" name="Elemento grafico 13" descr="Tiro a segno con riempimento a tinta unita">
            <a:extLst>
              <a:ext uri="{FF2B5EF4-FFF2-40B4-BE49-F238E27FC236}">
                <a16:creationId xmlns:a16="http://schemas.microsoft.com/office/drawing/2014/main" id="{A21CC069-77B1-3383-6B97-BA3AC71226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4155" y="1948559"/>
            <a:ext cx="554154" cy="554154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282BA07-A0E7-C2DF-EC05-BC8685C68C6E}"/>
              </a:ext>
            </a:extLst>
          </p:cNvPr>
          <p:cNvSpPr/>
          <p:nvPr/>
        </p:nvSpPr>
        <p:spPr>
          <a:xfrm>
            <a:off x="1058747" y="3106549"/>
            <a:ext cx="338543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1400" b="1" u="none" strike="noStrike" dirty="0">
                <a:solidFill>
                  <a:schemeClr val="tx2"/>
                </a:solidFill>
                <a:effectLst/>
              </a:rPr>
              <a:t>Documenti indicizzati / n. di prestazioni erogate</a:t>
            </a:r>
            <a:endParaRPr lang="it-IT" sz="1400" b="1" i="0" u="none" strike="noStrike" dirty="0">
              <a:solidFill>
                <a:schemeClr val="tx2"/>
              </a:solidFill>
              <a:effectLst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008996E0-5D09-3F20-6D88-EDA8DD6C69D7}"/>
              </a:ext>
            </a:extLst>
          </p:cNvPr>
          <p:cNvSpPr/>
          <p:nvPr/>
        </p:nvSpPr>
        <p:spPr>
          <a:xfrm>
            <a:off x="1058747" y="3576527"/>
            <a:ext cx="338543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1400" b="1" dirty="0">
                <a:solidFill>
                  <a:schemeClr val="tx2"/>
                </a:solidFill>
              </a:rPr>
              <a:t>N. di MMG che alimentano il FSE / n. di MMG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202F0560-EB21-2A86-0EFA-2E8B138EE838}"/>
              </a:ext>
            </a:extLst>
          </p:cNvPr>
          <p:cNvSpPr/>
          <p:nvPr/>
        </p:nvSpPr>
        <p:spPr>
          <a:xfrm>
            <a:off x="1058747" y="4046505"/>
            <a:ext cx="338543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1400" b="1">
                <a:solidFill>
                  <a:schemeClr val="tx2"/>
                </a:solidFill>
              </a:rPr>
              <a:t>N. Documenti indicizzati in CDA2 / n. Doc. indicizzati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ABA62B-B7D0-1B56-6343-5CEC0FB29455}"/>
              </a:ext>
            </a:extLst>
          </p:cNvPr>
          <p:cNvSpPr txBox="1"/>
          <p:nvPr/>
        </p:nvSpPr>
        <p:spPr>
          <a:xfrm>
            <a:off x="1081232" y="2715640"/>
            <a:ext cx="3385434" cy="35293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</a:rPr>
              <a:t>INDICATORI TARGET PNRR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90C9D456-BC2A-8102-69C4-3DBD73CE5434}"/>
              </a:ext>
            </a:extLst>
          </p:cNvPr>
          <p:cNvSpPr/>
          <p:nvPr/>
        </p:nvSpPr>
        <p:spPr>
          <a:xfrm>
            <a:off x="1058747" y="4529924"/>
            <a:ext cx="338543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it-IT" sz="1400" b="1" dirty="0">
                <a:solidFill>
                  <a:schemeClr val="tx2"/>
                </a:solidFill>
              </a:rPr>
              <a:t>N. Documenti firmati in PADES / n. Doc. indicizzati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AE409231-23CE-AD5D-7E11-021C225C5D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644" y="5077229"/>
            <a:ext cx="418143" cy="333422"/>
          </a:xfrm>
          <a:prstGeom prst="rect">
            <a:avLst/>
          </a:prstGeom>
        </p:spPr>
      </p:pic>
      <p:sp>
        <p:nvSpPr>
          <p:cNvPr id="24" name="Freccia angolare in su 23">
            <a:extLst>
              <a:ext uri="{FF2B5EF4-FFF2-40B4-BE49-F238E27FC236}">
                <a16:creationId xmlns:a16="http://schemas.microsoft.com/office/drawing/2014/main" id="{8C0D6F48-03FE-7713-5467-6A5AE880FB54}"/>
              </a:ext>
            </a:extLst>
          </p:cNvPr>
          <p:cNvSpPr/>
          <p:nvPr/>
        </p:nvSpPr>
        <p:spPr>
          <a:xfrm rot="5400000">
            <a:off x="2641876" y="4944890"/>
            <a:ext cx="393291" cy="538229"/>
          </a:xfrm>
          <a:prstGeom prst="bentUpArrow">
            <a:avLst>
              <a:gd name="adj1" fmla="val 42500"/>
              <a:gd name="adj2" fmla="val 3625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143CAC-5971-D381-3241-48A0DCFAB7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0A8BA03-0A5D-0A77-392B-EF9B30668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71978"/>
              </p:ext>
            </p:extLst>
          </p:nvPr>
        </p:nvGraphicFramePr>
        <p:xfrm>
          <a:off x="601663" y="1997228"/>
          <a:ext cx="10959463" cy="406716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732089">
                  <a:extLst>
                    <a:ext uri="{9D8B030D-6E8A-4147-A177-3AD203B41FA5}">
                      <a16:colId xmlns:a16="http://schemas.microsoft.com/office/drawing/2014/main" val="1625754522"/>
                    </a:ext>
                  </a:extLst>
                </a:gridCol>
                <a:gridCol w="5192832">
                  <a:extLst>
                    <a:ext uri="{9D8B030D-6E8A-4147-A177-3AD203B41FA5}">
                      <a16:colId xmlns:a16="http://schemas.microsoft.com/office/drawing/2014/main" val="4049833645"/>
                    </a:ext>
                  </a:extLst>
                </a:gridCol>
                <a:gridCol w="1203764">
                  <a:extLst>
                    <a:ext uri="{9D8B030D-6E8A-4147-A177-3AD203B41FA5}">
                      <a16:colId xmlns:a16="http://schemas.microsoft.com/office/drawing/2014/main" val="760239325"/>
                    </a:ext>
                  </a:extLst>
                </a:gridCol>
                <a:gridCol w="1276926">
                  <a:extLst>
                    <a:ext uri="{9D8B030D-6E8A-4147-A177-3AD203B41FA5}">
                      <a16:colId xmlns:a16="http://schemas.microsoft.com/office/drawing/2014/main" val="3350049803"/>
                    </a:ext>
                  </a:extLst>
                </a:gridCol>
                <a:gridCol w="1276926">
                  <a:extLst>
                    <a:ext uri="{9D8B030D-6E8A-4147-A177-3AD203B41FA5}">
                      <a16:colId xmlns:a16="http://schemas.microsoft.com/office/drawing/2014/main" val="883572909"/>
                    </a:ext>
                  </a:extLst>
                </a:gridCol>
                <a:gridCol w="1276926">
                  <a:extLst>
                    <a:ext uri="{9D8B030D-6E8A-4147-A177-3AD203B41FA5}">
                      <a16:colId xmlns:a16="http://schemas.microsoft.com/office/drawing/2014/main" val="4135498703"/>
                    </a:ext>
                  </a:extLst>
                </a:gridCol>
              </a:tblGrid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ID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Descrizione sub-attività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Importo Totale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Stato avanzamento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Erogato 2023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Proiezione SAL 2024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7654167"/>
                  </a:ext>
                </a:extLst>
              </a:tr>
              <a:tr h="305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Affidamento per l’attuazione degli interventi di adeguamento tecnologico e integrazione Sistemi Informativi Sanitari del FSE 2.0. – Service Life s.r.l.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479.838,20 €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 corso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431.854,38 €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47.983,82 €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7033198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Anagrafe Vaccinale Regionale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74.400,00 €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 corso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74.400,00 €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551057"/>
                  </a:ext>
                </a:extLst>
              </a:tr>
              <a:tr h="613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Affidamento per l’attuazione degli interventi di adeguamento tecnologico e integrazione Sistemi Informativi Sanitari del FSE 2.0 – Ebit s.r.l.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Attività da svolgersi sul sistema RIS/CIS-PACS dell’applicativo SUITESTENSA destinato al supporto delle attività sanitarie e gestionali dei servizi di Radiologia, Cardiologia ed Endoscopia. “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372.892,80 €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 corso di aggiudicazione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372.892,80 €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087858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Sistemi Informativi di Radiologia, Cardiologia ed Endoscopia – II° Parte dei sistemi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148.800,00 € (stima)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148.800,00 €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826656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Sistema informativo di Diabetologia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148.800,00 € (stima)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74.400,00 €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258311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Sistema Informativo Trasfusionale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76.880,00 € (stima)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38.440,00 €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39875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Sistema informativo di Nefrologia e Dialisi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45.880,00 € (stima)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22.940,00 €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514728"/>
                  </a:ext>
                </a:extLst>
              </a:tr>
              <a:tr h="24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Sistema Informativo di Anatomia Patologica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156.240,00 €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(stima)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 avviare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endParaRPr lang="it-IT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78.120,00 €</a:t>
                      </a:r>
                      <a:endParaRPr lang="it-IT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920803"/>
                  </a:ext>
                </a:extLst>
              </a:tr>
              <a:tr h="13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1.503.731,00 €</a:t>
                      </a:r>
                      <a:endParaRPr lang="it-IT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431.854,38 €</a:t>
                      </a:r>
                      <a:endParaRPr lang="it-IT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857.976,62 €</a:t>
                      </a:r>
                      <a:endParaRPr lang="it-IT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46226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38F782-7E78-F9A1-8995-614A89C6274B}"/>
              </a:ext>
            </a:extLst>
          </p:cNvPr>
          <p:cNvSpPr txBox="1"/>
          <p:nvPr/>
        </p:nvSpPr>
        <p:spPr>
          <a:xfrm>
            <a:off x="514039" y="458443"/>
            <a:ext cx="1109089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it-IT" sz="3200" b="1">
                <a:solidFill>
                  <a:schemeClr val="tx2"/>
                </a:solidFill>
                <a:ea typeface="+mj-ea"/>
                <a:cs typeface="+mj-cs"/>
              </a:rPr>
              <a:t>M6C2 - 1.3.1 Rafforzamento dell'infrastruttura tecnologica e degli strumenti per la raccolta, l’elaborazione, l’analisi dei dati e la simulazione (FSE) – integrazioni (2/2)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DF2FBC-74A8-6731-3C66-2BC8573BC5F7}"/>
              </a:ext>
            </a:extLst>
          </p:cNvPr>
          <p:cNvSpPr txBox="1"/>
          <p:nvPr/>
        </p:nvSpPr>
        <p:spPr>
          <a:xfrm>
            <a:off x="747038" y="6179988"/>
            <a:ext cx="110032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5113" algn="just"/>
            <a:r>
              <a:rPr lang="it-IT" sz="1600" dirty="0">
                <a:solidFill>
                  <a:srgbClr val="FF0000"/>
                </a:solidFill>
              </a:rPr>
              <a:t>Oltre alle linee di attività riportate è in corso l’attività di supporto di ARES per implementazione sui moduli SISAR della firma digitale per la Lettera di dimissione ospedaliera ed i verbali di Pronto Soccorso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178A6B5-3FD9-7689-91C7-01A976B1494A}"/>
              </a:ext>
            </a:extLst>
          </p:cNvPr>
          <p:cNvSpPr/>
          <p:nvPr/>
        </p:nvSpPr>
        <p:spPr>
          <a:xfrm>
            <a:off x="615250" y="6268790"/>
            <a:ext cx="263576" cy="40716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059" y="0"/>
            <a:ext cx="3005789" cy="7926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16995" y="5154461"/>
            <a:ext cx="6343049" cy="53874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it-IT" i="1" dirty="0" err="1">
                <a:solidFill>
                  <a:srgbClr val="FFFFFF"/>
                </a:solidFill>
              </a:rPr>
              <a:t>Ing.Giancarlo</a:t>
            </a:r>
            <a:r>
              <a:rPr lang="it-IT" i="1" dirty="0">
                <a:solidFill>
                  <a:srgbClr val="FFFFFF"/>
                </a:solidFill>
              </a:rPr>
              <a:t> Conti</a:t>
            </a:r>
          </a:p>
          <a:p>
            <a:pPr algn="r"/>
            <a:r>
              <a:rPr lang="it-IT" i="1" dirty="0">
                <a:solidFill>
                  <a:srgbClr val="FFFFFF"/>
                </a:solidFill>
              </a:rPr>
              <a:t>Dipartimento per la Sanità digitale e L’innovazione Tecnologica</a:t>
            </a:r>
          </a:p>
        </p:txBody>
      </p:sp>
    </p:spTree>
    <p:extLst>
      <p:ext uri="{BB962C8B-B14F-4D97-AF65-F5344CB8AC3E}">
        <p14:creationId xmlns:p14="http://schemas.microsoft.com/office/powerpoint/2010/main" val="8349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D951C4-62AA-BAB6-5D12-286B1227FF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85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000" b="0" i="0" u="none" strike="noStrike" kern="1200" cap="none" spc="-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</a:rPr>
              <a:pPr marL="10858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BEE3CD9-EB86-8700-18AA-D3B698B9F81B}"/>
              </a:ext>
            </a:extLst>
          </p:cNvPr>
          <p:cNvSpPr txBox="1">
            <a:spLocks/>
          </p:cNvSpPr>
          <p:nvPr/>
        </p:nvSpPr>
        <p:spPr>
          <a:xfrm>
            <a:off x="1263711" y="2737495"/>
            <a:ext cx="5078095" cy="187942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Stato di attuazione degli interventi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FDD22B-59AA-4740-A5D0-FFCE43C7A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/>
            <a:fld id="{4D41ED6B-0A05-44D7-9208-91571559B6FC}" type="slidenum">
              <a:rPr lang="en-GB" smtClean="0"/>
              <a:pPr algn="r" defTabSz="457200"/>
              <a:t>5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A89FEB-0FB3-4A5F-8C9D-A80A5713D77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15983" y="2376246"/>
            <a:ext cx="2505333" cy="900000"/>
            <a:chOff x="2688260" y="1716313"/>
            <a:chExt cx="5373676" cy="1930401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BF545E0-5961-49B6-9989-56B77DA15E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07868" y="1228585"/>
              <a:ext cx="966340" cy="1941796"/>
            </a:xfrm>
            <a:custGeom>
              <a:avLst/>
              <a:gdLst>
                <a:gd name="T0" fmla="*/ 1472 w 1472"/>
                <a:gd name="T1" fmla="*/ 2944 h 2944"/>
                <a:gd name="T2" fmla="*/ 0 w 1472"/>
                <a:gd name="T3" fmla="*/ 1472 h 2944"/>
                <a:gd name="T4" fmla="*/ 1472 w 1472"/>
                <a:gd name="T5" fmla="*/ 0 h 2944"/>
                <a:gd name="T6" fmla="*/ 1472 w 1472"/>
                <a:gd name="T7" fmla="*/ 353 h 2944"/>
                <a:gd name="T8" fmla="*/ 354 w 1472"/>
                <a:gd name="T9" fmla="*/ 1472 h 2944"/>
                <a:gd name="T10" fmla="*/ 1472 w 1472"/>
                <a:gd name="T11" fmla="*/ 2591 h 2944"/>
                <a:gd name="T12" fmla="*/ 1472 w 1472"/>
                <a:gd name="T13" fmla="*/ 2944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1472" y="2944"/>
                  </a:moveTo>
                  <a:cubicBezTo>
                    <a:pt x="659" y="2944"/>
                    <a:pt x="0" y="2285"/>
                    <a:pt x="0" y="1472"/>
                  </a:cubicBezTo>
                  <a:cubicBezTo>
                    <a:pt x="0" y="659"/>
                    <a:pt x="659" y="0"/>
                    <a:pt x="1472" y="0"/>
                  </a:cubicBezTo>
                  <a:lnTo>
                    <a:pt x="1472" y="353"/>
                  </a:lnTo>
                  <a:cubicBezTo>
                    <a:pt x="855" y="353"/>
                    <a:pt x="354" y="854"/>
                    <a:pt x="354" y="1472"/>
                  </a:cubicBezTo>
                  <a:cubicBezTo>
                    <a:pt x="354" y="2090"/>
                    <a:pt x="855" y="2591"/>
                    <a:pt x="1472" y="2591"/>
                  </a:cubicBezTo>
                  <a:lnTo>
                    <a:pt x="1472" y="2944"/>
                  </a:lnTo>
                  <a:close/>
                </a:path>
              </a:pathLst>
            </a:custGeom>
            <a:solidFill>
              <a:srgbClr val="E5E5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C89C24FF-E5A9-402B-A64E-3574A728C1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75988" y="1228585"/>
              <a:ext cx="966340" cy="1941796"/>
            </a:xfrm>
            <a:custGeom>
              <a:avLst/>
              <a:gdLst>
                <a:gd name="T0" fmla="*/ 1472 w 1472"/>
                <a:gd name="T1" fmla="*/ 2944 h 2944"/>
                <a:gd name="T2" fmla="*/ 0 w 1472"/>
                <a:gd name="T3" fmla="*/ 1472 h 2944"/>
                <a:gd name="T4" fmla="*/ 1472 w 1472"/>
                <a:gd name="T5" fmla="*/ 0 h 2944"/>
                <a:gd name="T6" fmla="*/ 1472 w 1472"/>
                <a:gd name="T7" fmla="*/ 353 h 2944"/>
                <a:gd name="T8" fmla="*/ 354 w 1472"/>
                <a:gd name="T9" fmla="*/ 1472 h 2944"/>
                <a:gd name="T10" fmla="*/ 1472 w 1472"/>
                <a:gd name="T11" fmla="*/ 2591 h 2944"/>
                <a:gd name="T12" fmla="*/ 1472 w 1472"/>
                <a:gd name="T13" fmla="*/ 2944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1472" y="2944"/>
                  </a:moveTo>
                  <a:cubicBezTo>
                    <a:pt x="659" y="2944"/>
                    <a:pt x="0" y="2285"/>
                    <a:pt x="0" y="1472"/>
                  </a:cubicBezTo>
                  <a:cubicBezTo>
                    <a:pt x="0" y="659"/>
                    <a:pt x="659" y="0"/>
                    <a:pt x="1472" y="0"/>
                  </a:cubicBezTo>
                  <a:lnTo>
                    <a:pt x="1472" y="353"/>
                  </a:lnTo>
                  <a:cubicBezTo>
                    <a:pt x="855" y="353"/>
                    <a:pt x="354" y="854"/>
                    <a:pt x="354" y="1472"/>
                  </a:cubicBezTo>
                  <a:cubicBezTo>
                    <a:pt x="354" y="2090"/>
                    <a:pt x="855" y="2591"/>
                    <a:pt x="1472" y="2591"/>
                  </a:cubicBezTo>
                  <a:lnTo>
                    <a:pt x="1472" y="2944"/>
                  </a:lnTo>
                  <a:close/>
                </a:path>
              </a:pathLst>
            </a:custGeom>
            <a:solidFill>
              <a:srgbClr val="E5E5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03EC215-FB9C-4753-B38D-88C3FC946A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86987" y="2193786"/>
              <a:ext cx="964061" cy="1941796"/>
            </a:xfrm>
            <a:custGeom>
              <a:avLst/>
              <a:gdLst>
                <a:gd name="T0" fmla="*/ 0 w 1472"/>
                <a:gd name="T1" fmla="*/ 0 h 2944"/>
                <a:gd name="T2" fmla="*/ 1472 w 1472"/>
                <a:gd name="T3" fmla="*/ 1472 h 2944"/>
                <a:gd name="T4" fmla="*/ 0 w 1472"/>
                <a:gd name="T5" fmla="*/ 2944 h 2944"/>
                <a:gd name="T6" fmla="*/ 0 w 1472"/>
                <a:gd name="T7" fmla="*/ 2591 h 2944"/>
                <a:gd name="T8" fmla="*/ 1119 w 1472"/>
                <a:gd name="T9" fmla="*/ 1472 h 2944"/>
                <a:gd name="T10" fmla="*/ 0 w 1472"/>
                <a:gd name="T11" fmla="*/ 353 h 2944"/>
                <a:gd name="T12" fmla="*/ 0 w 1472"/>
                <a:gd name="T13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0" y="0"/>
                  </a:moveTo>
                  <a:cubicBezTo>
                    <a:pt x="813" y="0"/>
                    <a:pt x="1472" y="659"/>
                    <a:pt x="1472" y="1472"/>
                  </a:cubicBezTo>
                  <a:cubicBezTo>
                    <a:pt x="1472" y="2285"/>
                    <a:pt x="813" y="2944"/>
                    <a:pt x="0" y="2944"/>
                  </a:cubicBezTo>
                  <a:lnTo>
                    <a:pt x="0" y="2591"/>
                  </a:lnTo>
                  <a:cubicBezTo>
                    <a:pt x="618" y="2591"/>
                    <a:pt x="1119" y="2090"/>
                    <a:pt x="1119" y="1472"/>
                  </a:cubicBezTo>
                  <a:cubicBezTo>
                    <a:pt x="1119" y="854"/>
                    <a:pt x="618" y="353"/>
                    <a:pt x="0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AA78B48A-23CF-4917-B44A-596E11B0F8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85848" y="1228585"/>
              <a:ext cx="966340" cy="1941796"/>
            </a:xfrm>
            <a:custGeom>
              <a:avLst/>
              <a:gdLst>
                <a:gd name="T0" fmla="*/ 1472 w 1472"/>
                <a:gd name="T1" fmla="*/ 2944 h 2944"/>
                <a:gd name="T2" fmla="*/ 0 w 1472"/>
                <a:gd name="T3" fmla="*/ 1472 h 2944"/>
                <a:gd name="T4" fmla="*/ 1472 w 1472"/>
                <a:gd name="T5" fmla="*/ 0 h 2944"/>
                <a:gd name="T6" fmla="*/ 1472 w 1472"/>
                <a:gd name="T7" fmla="*/ 353 h 2944"/>
                <a:gd name="T8" fmla="*/ 354 w 1472"/>
                <a:gd name="T9" fmla="*/ 1472 h 2944"/>
                <a:gd name="T10" fmla="*/ 1472 w 1472"/>
                <a:gd name="T11" fmla="*/ 2591 h 2944"/>
                <a:gd name="T12" fmla="*/ 1472 w 1472"/>
                <a:gd name="T13" fmla="*/ 2944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1472" y="2944"/>
                  </a:moveTo>
                  <a:cubicBezTo>
                    <a:pt x="659" y="2944"/>
                    <a:pt x="0" y="2285"/>
                    <a:pt x="0" y="1472"/>
                  </a:cubicBezTo>
                  <a:cubicBezTo>
                    <a:pt x="0" y="659"/>
                    <a:pt x="659" y="0"/>
                    <a:pt x="1472" y="0"/>
                  </a:cubicBezTo>
                  <a:lnTo>
                    <a:pt x="1472" y="353"/>
                  </a:lnTo>
                  <a:cubicBezTo>
                    <a:pt x="855" y="353"/>
                    <a:pt x="354" y="854"/>
                    <a:pt x="354" y="1472"/>
                  </a:cubicBezTo>
                  <a:cubicBezTo>
                    <a:pt x="354" y="2090"/>
                    <a:pt x="855" y="2591"/>
                    <a:pt x="1472" y="2591"/>
                  </a:cubicBezTo>
                  <a:lnTo>
                    <a:pt x="1472" y="2944"/>
                  </a:lnTo>
                  <a:close/>
                </a:path>
              </a:pathLst>
            </a:custGeom>
            <a:solidFill>
              <a:srgbClr val="1E49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E4542AB-B02A-4514-90AB-D5DD480C60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09007" y="2193786"/>
              <a:ext cx="964061" cy="1941796"/>
            </a:xfrm>
            <a:custGeom>
              <a:avLst/>
              <a:gdLst>
                <a:gd name="T0" fmla="*/ 0 w 1472"/>
                <a:gd name="T1" fmla="*/ 0 h 2944"/>
                <a:gd name="T2" fmla="*/ 1472 w 1472"/>
                <a:gd name="T3" fmla="*/ 1472 h 2944"/>
                <a:gd name="T4" fmla="*/ 0 w 1472"/>
                <a:gd name="T5" fmla="*/ 2944 h 2944"/>
                <a:gd name="T6" fmla="*/ 0 w 1472"/>
                <a:gd name="T7" fmla="*/ 2591 h 2944"/>
                <a:gd name="T8" fmla="*/ 1119 w 1472"/>
                <a:gd name="T9" fmla="*/ 1472 h 2944"/>
                <a:gd name="T10" fmla="*/ 0 w 1472"/>
                <a:gd name="T11" fmla="*/ 353 h 2944"/>
                <a:gd name="T12" fmla="*/ 0 w 1472"/>
                <a:gd name="T13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0" y="0"/>
                  </a:moveTo>
                  <a:cubicBezTo>
                    <a:pt x="813" y="0"/>
                    <a:pt x="1472" y="659"/>
                    <a:pt x="1472" y="1472"/>
                  </a:cubicBezTo>
                  <a:cubicBezTo>
                    <a:pt x="1472" y="2285"/>
                    <a:pt x="813" y="2944"/>
                    <a:pt x="0" y="2944"/>
                  </a:cubicBezTo>
                  <a:lnTo>
                    <a:pt x="0" y="2591"/>
                  </a:lnTo>
                  <a:cubicBezTo>
                    <a:pt x="618" y="2591"/>
                    <a:pt x="1119" y="2090"/>
                    <a:pt x="1119" y="1472"/>
                  </a:cubicBezTo>
                  <a:cubicBezTo>
                    <a:pt x="1119" y="854"/>
                    <a:pt x="618" y="353"/>
                    <a:pt x="0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5C8FCA1-56F7-4D17-9525-1E514A057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77127" y="2193786"/>
              <a:ext cx="964061" cy="1941796"/>
            </a:xfrm>
            <a:custGeom>
              <a:avLst/>
              <a:gdLst>
                <a:gd name="T0" fmla="*/ 0 w 1472"/>
                <a:gd name="T1" fmla="*/ 0 h 2944"/>
                <a:gd name="T2" fmla="*/ 1472 w 1472"/>
                <a:gd name="T3" fmla="*/ 1472 h 2944"/>
                <a:gd name="T4" fmla="*/ 0 w 1472"/>
                <a:gd name="T5" fmla="*/ 2944 h 2944"/>
                <a:gd name="T6" fmla="*/ 0 w 1472"/>
                <a:gd name="T7" fmla="*/ 2591 h 2944"/>
                <a:gd name="T8" fmla="*/ 1119 w 1472"/>
                <a:gd name="T9" fmla="*/ 1472 h 2944"/>
                <a:gd name="T10" fmla="*/ 0 w 1472"/>
                <a:gd name="T11" fmla="*/ 353 h 2944"/>
                <a:gd name="T12" fmla="*/ 0 w 1472"/>
                <a:gd name="T13" fmla="*/ 0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2" h="2944">
                  <a:moveTo>
                    <a:pt x="0" y="0"/>
                  </a:moveTo>
                  <a:cubicBezTo>
                    <a:pt x="813" y="0"/>
                    <a:pt x="1472" y="659"/>
                    <a:pt x="1472" y="1472"/>
                  </a:cubicBezTo>
                  <a:cubicBezTo>
                    <a:pt x="1472" y="2285"/>
                    <a:pt x="813" y="2944"/>
                    <a:pt x="0" y="2944"/>
                  </a:cubicBezTo>
                  <a:lnTo>
                    <a:pt x="0" y="2591"/>
                  </a:lnTo>
                  <a:cubicBezTo>
                    <a:pt x="618" y="2591"/>
                    <a:pt x="1119" y="2090"/>
                    <a:pt x="1119" y="1472"/>
                  </a:cubicBezTo>
                  <a:cubicBezTo>
                    <a:pt x="1119" y="854"/>
                    <a:pt x="618" y="353"/>
                    <a:pt x="0" y="3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Titolo 1">
            <a:extLst>
              <a:ext uri="{FF2B5EF4-FFF2-40B4-BE49-F238E27FC236}">
                <a16:creationId xmlns:a16="http://schemas.microsoft.com/office/drawing/2014/main" id="{262D746B-A0A8-4BA9-B32B-B15304579BE2}"/>
              </a:ext>
            </a:extLst>
          </p:cNvPr>
          <p:cNvSpPr txBox="1">
            <a:spLocks/>
          </p:cNvSpPr>
          <p:nvPr/>
        </p:nvSpPr>
        <p:spPr>
          <a:xfrm>
            <a:off x="1001713" y="1001435"/>
            <a:ext cx="10190162" cy="50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La metodologia di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assessment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ha avuto l’obiettivo di definire una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architettura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e una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Roadmap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degli interventi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che devono essere eseguiti attraverso un’analisi qualitativa oggettiva di diverse dimensioni tecnico-funzionali delle piattaforme esistenti. </a:t>
            </a: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58" name="Titolo 1">
            <a:extLst>
              <a:ext uri="{FF2B5EF4-FFF2-40B4-BE49-F238E27FC236}">
                <a16:creationId xmlns:a16="http://schemas.microsoft.com/office/drawing/2014/main" id="{6F385AFA-082C-4FE6-949F-1F442E52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03078"/>
            <a:ext cx="10972800" cy="5904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sz="2800" b="1" dirty="0">
                <a:solidFill>
                  <a:srgbClr val="00338D"/>
                </a:solidFill>
              </a:rPr>
              <a:t>Piano Triennale Sanità </a:t>
            </a:r>
            <a:r>
              <a:rPr lang="it-IT" sz="2800" b="1" dirty="0" smtClean="0">
                <a:solidFill>
                  <a:srgbClr val="00338D"/>
                </a:solidFill>
              </a:rPr>
              <a:t>Digitale: </a:t>
            </a:r>
            <a:r>
              <a:rPr lang="it-IT" sz="2800" b="1" dirty="0" err="1" smtClean="0">
                <a:solidFill>
                  <a:srgbClr val="00338D"/>
                </a:solidFill>
              </a:rPr>
              <a:t>a</a:t>
            </a:r>
            <a:r>
              <a:rPr lang="it-IT" sz="2800" b="1" dirty="0" err="1" smtClean="0">
                <a:solidFill>
                  <a:srgbClr val="00338D"/>
                </a:solidFill>
                <a:latin typeface="Arial"/>
              </a:rPr>
              <a:t>ssessment</a:t>
            </a:r>
            <a:r>
              <a:rPr lang="it-IT" sz="2800" b="1" dirty="0" smtClean="0">
                <a:solidFill>
                  <a:srgbClr val="00338D"/>
                </a:solidFill>
                <a:latin typeface="Arial"/>
              </a:rPr>
              <a:t> </a:t>
            </a:r>
            <a:r>
              <a:rPr lang="it-IT" sz="2800" b="1" dirty="0">
                <a:solidFill>
                  <a:srgbClr val="00338D"/>
                </a:solidFill>
                <a:latin typeface="Arial"/>
              </a:rPr>
              <a:t>per la </a:t>
            </a:r>
            <a:r>
              <a:rPr lang="it-IT" sz="2800" b="1" dirty="0" err="1" smtClean="0">
                <a:solidFill>
                  <a:srgbClr val="00338D"/>
                </a:solidFill>
                <a:latin typeface="Arial"/>
              </a:rPr>
              <a:t>priorizzazione</a:t>
            </a:r>
            <a:r>
              <a:rPr lang="it-IT" sz="2800" b="1" dirty="0" smtClean="0">
                <a:solidFill>
                  <a:srgbClr val="00338D"/>
                </a:solidFill>
                <a:latin typeface="Arial"/>
              </a:rPr>
              <a:t> degli interventi </a:t>
            </a:r>
            <a:endParaRPr lang="it-IT" sz="28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59" name="CasellaDiTesto 59">
            <a:extLst>
              <a:ext uri="{FF2B5EF4-FFF2-40B4-BE49-F238E27FC236}">
                <a16:creationId xmlns:a16="http://schemas.microsoft.com/office/drawing/2014/main" id="{42BF54A9-FB6D-482E-8401-40F0F96B86C0}"/>
              </a:ext>
            </a:extLst>
          </p:cNvPr>
          <p:cNvSpPr txBox="1"/>
          <p:nvPr/>
        </p:nvSpPr>
        <p:spPr>
          <a:xfrm>
            <a:off x="2019626" y="1775703"/>
            <a:ext cx="9014333" cy="5010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ogni Sistema è stato valutato lo stato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maturità funzionale, usabilità, integrazioni, manutenibilità e obsolescenza.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6DB832-DDE4-4197-AEC9-431C1D044189}"/>
              </a:ext>
            </a:extLst>
          </p:cNvPr>
          <p:cNvSpPr txBox="1"/>
          <p:nvPr/>
        </p:nvSpPr>
        <p:spPr>
          <a:xfrm>
            <a:off x="2018134" y="2568724"/>
            <a:ext cx="9070895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defRPr/>
            </a:pPr>
            <a:r>
              <a:rPr lang="it-IT" sz="1400" dirty="0">
                <a:solidFill>
                  <a:srgbClr val="00338D"/>
                </a:solidFill>
                <a:latin typeface="Arial"/>
              </a:rPr>
              <a:t>L’analisi di tali valutazioni ha permesso di calcolare il </a:t>
            </a:r>
            <a:r>
              <a:rPr lang="it-IT" sz="1400" b="1" dirty="0" err="1">
                <a:solidFill>
                  <a:srgbClr val="00338D"/>
                </a:solidFill>
                <a:latin typeface="Arial"/>
              </a:rPr>
              <a:t>Maturity</a:t>
            </a:r>
            <a:r>
              <a:rPr lang="it-IT" sz="1400" b="1" dirty="0">
                <a:solidFill>
                  <a:srgbClr val="00338D"/>
                </a:solidFill>
                <a:latin typeface="Arial"/>
              </a:rPr>
              <a:t> Index</a:t>
            </a:r>
            <a:r>
              <a:rPr lang="it-IT" sz="1400" dirty="0">
                <a:solidFill>
                  <a:srgbClr val="00338D"/>
                </a:solidFill>
                <a:latin typeface="Arial"/>
              </a:rPr>
              <a:t>, ovvero il livello di maturità di ogni Sistema Informativo utilizzato.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CCECBB-AB83-44C4-AEBB-8CA39381ACCD}"/>
              </a:ext>
            </a:extLst>
          </p:cNvPr>
          <p:cNvSpPr txBox="1"/>
          <p:nvPr/>
        </p:nvSpPr>
        <p:spPr>
          <a:xfrm>
            <a:off x="1961475" y="3211289"/>
            <a:ext cx="9072484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r>
              <a:rPr lang="it-IT" sz="1400" dirty="0">
                <a:solidFill>
                  <a:schemeClr val="tx2"/>
                </a:solidFill>
                <a:latin typeface="Arial"/>
              </a:rPr>
              <a:t>Grazie all’</a:t>
            </a:r>
            <a:r>
              <a:rPr lang="it-IT" sz="1400" dirty="0" err="1">
                <a:solidFill>
                  <a:schemeClr val="tx2"/>
                </a:solidFill>
                <a:latin typeface="Arial"/>
              </a:rPr>
              <a:t>assessment</a:t>
            </a:r>
            <a:r>
              <a:rPr lang="it-IT" sz="1400" dirty="0">
                <a:solidFill>
                  <a:schemeClr val="tx2"/>
                </a:solidFill>
                <a:latin typeface="Arial"/>
              </a:rPr>
              <a:t> sopra menzionato sono state ricavate le seguenti informazioni:</a:t>
            </a:r>
          </a:p>
          <a:p>
            <a:pPr marL="285750" marR="0" lvl="0" indent="-285750" algn="just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solidFill>
                  <a:schemeClr val="tx2"/>
                </a:solidFill>
                <a:latin typeface="Arial"/>
              </a:rPr>
              <a:t>Tipologia di </a:t>
            </a:r>
            <a:r>
              <a:rPr lang="it-IT" sz="1400" b="1" dirty="0">
                <a:solidFill>
                  <a:schemeClr val="tx2"/>
                </a:solidFill>
                <a:latin typeface="Arial"/>
              </a:rPr>
              <a:t>intervento da attuare </a:t>
            </a:r>
            <a:r>
              <a:rPr lang="it-IT" sz="1400" dirty="0">
                <a:solidFill>
                  <a:schemeClr val="tx2"/>
                </a:solidFill>
                <a:latin typeface="Arial"/>
              </a:rPr>
              <a:t>per ogni sistema (</a:t>
            </a:r>
            <a:r>
              <a:rPr lang="it-IT" sz="1400" i="1" dirty="0" err="1">
                <a:solidFill>
                  <a:schemeClr val="tx2"/>
                </a:solidFill>
                <a:latin typeface="Arial"/>
              </a:rPr>
              <a:t>Rearchitect</a:t>
            </a:r>
            <a:r>
              <a:rPr lang="it-IT" sz="1400" i="1" dirty="0">
                <a:solidFill>
                  <a:schemeClr val="tx2"/>
                </a:solidFill>
                <a:latin typeface="Arial"/>
              </a:rPr>
              <a:t>, </a:t>
            </a:r>
            <a:r>
              <a:rPr lang="it-IT" sz="1400" i="1" dirty="0" err="1">
                <a:solidFill>
                  <a:schemeClr val="tx2"/>
                </a:solidFill>
                <a:latin typeface="Arial"/>
              </a:rPr>
              <a:t>Rehost</a:t>
            </a:r>
            <a:r>
              <a:rPr lang="it-IT" sz="1400" i="1" dirty="0">
                <a:solidFill>
                  <a:schemeClr val="tx2"/>
                </a:solidFill>
                <a:latin typeface="Arial"/>
              </a:rPr>
              <a:t>, </a:t>
            </a:r>
            <a:r>
              <a:rPr lang="it-IT" sz="1400" i="1" dirty="0" err="1">
                <a:solidFill>
                  <a:schemeClr val="tx2"/>
                </a:solidFill>
                <a:latin typeface="Arial"/>
              </a:rPr>
              <a:t>Replatform</a:t>
            </a:r>
            <a:r>
              <a:rPr lang="it-IT" sz="1400" i="1" dirty="0">
                <a:solidFill>
                  <a:schemeClr val="tx2"/>
                </a:solidFill>
                <a:latin typeface="Arial"/>
              </a:rPr>
              <a:t>, None</a:t>
            </a:r>
            <a:r>
              <a:rPr lang="it-IT" sz="1400" dirty="0">
                <a:solidFill>
                  <a:schemeClr val="tx2"/>
                </a:solidFill>
                <a:latin typeface="Arial"/>
              </a:rPr>
              <a:t>);</a:t>
            </a:r>
          </a:p>
          <a:p>
            <a:pPr marL="285750" marR="0" lvl="0" indent="-285750" algn="just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Grado di omogeneità </a:t>
            </a:r>
            <a:r>
              <a:rPr lang="it-IT" sz="1400" b="1" dirty="0">
                <a:solidFill>
                  <a:schemeClr val="tx2"/>
                </a:solidFill>
                <a:latin typeface="Arial"/>
              </a:rPr>
              <a:t>dei sistemi </a:t>
            </a:r>
            <a:r>
              <a:rPr lang="it-IT" sz="1400" dirty="0">
                <a:solidFill>
                  <a:schemeClr val="tx2"/>
                </a:solidFill>
                <a:latin typeface="Arial"/>
              </a:rPr>
              <a:t>a livello regionale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l’indice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readiness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esprime il grado di prontezza dell’applicativo al passaggio al Cloud.</a:t>
            </a:r>
            <a:endParaRPr lang="it-IT" sz="1400" dirty="0">
              <a:solidFill>
                <a:schemeClr val="tx2"/>
              </a:solidFill>
              <a:latin typeface="Arial"/>
            </a:endParaRPr>
          </a:p>
          <a:p>
            <a:pPr marL="285750" marR="0" lvl="0" indent="-285750" algn="just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Char char="-"/>
              <a:tabLst/>
              <a:defRPr/>
            </a:pPr>
            <a:endParaRPr lang="it-IT" sz="1400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64" name="Gruppieren 99">
            <a:extLst>
              <a:ext uri="{FF2B5EF4-FFF2-40B4-BE49-F238E27FC236}">
                <a16:creationId xmlns:a16="http://schemas.microsoft.com/office/drawing/2014/main" id="{3C7BD4D9-7A3F-40C3-9997-EB8C91282CB6}"/>
              </a:ext>
            </a:extLst>
          </p:cNvPr>
          <p:cNvGrpSpPr>
            <a:grpSpLocks noChangeAspect="1"/>
          </p:cNvGrpSpPr>
          <p:nvPr/>
        </p:nvGrpSpPr>
        <p:grpSpPr>
          <a:xfrm>
            <a:off x="1259526" y="1787032"/>
            <a:ext cx="380377" cy="360000"/>
            <a:chOff x="323850" y="5403850"/>
            <a:chExt cx="711200" cy="673100"/>
          </a:xfrm>
          <a:solidFill>
            <a:srgbClr val="00338D"/>
          </a:solidFill>
        </p:grpSpPr>
        <p:sp>
          <p:nvSpPr>
            <p:cNvPr id="65" name="Freeform 234">
              <a:extLst>
                <a:ext uri="{FF2B5EF4-FFF2-40B4-BE49-F238E27FC236}">
                  <a16:creationId xmlns:a16="http://schemas.microsoft.com/office/drawing/2014/main" id="{7227E00B-7005-43FF-9513-1868251DA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" y="5403850"/>
              <a:ext cx="152400" cy="1524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82" y="3"/>
                </a:cxn>
                <a:cxn ang="0">
                  <a:pos x="425" y="12"/>
                </a:cxn>
                <a:cxn ang="0">
                  <a:pos x="466" y="27"/>
                </a:cxn>
                <a:cxn ang="0">
                  <a:pos x="505" y="45"/>
                </a:cxn>
                <a:cxn ang="0">
                  <a:pos x="541" y="70"/>
                </a:cxn>
                <a:cxn ang="0">
                  <a:pos x="574" y="99"/>
                </a:cxn>
                <a:cxn ang="0">
                  <a:pos x="602" y="131"/>
                </a:cxn>
                <a:cxn ang="0">
                  <a:pos x="626" y="166"/>
                </a:cxn>
                <a:cxn ang="0">
                  <a:pos x="646" y="205"/>
                </a:cxn>
                <a:cxn ang="0">
                  <a:pos x="660" y="246"/>
                </a:cxn>
                <a:cxn ang="0">
                  <a:pos x="669" y="291"/>
                </a:cxn>
                <a:cxn ang="0">
                  <a:pos x="672" y="336"/>
                </a:cxn>
                <a:cxn ang="0">
                  <a:pos x="669" y="382"/>
                </a:cxn>
                <a:cxn ang="0">
                  <a:pos x="660" y="425"/>
                </a:cxn>
                <a:cxn ang="0">
                  <a:pos x="646" y="467"/>
                </a:cxn>
                <a:cxn ang="0">
                  <a:pos x="626" y="506"/>
                </a:cxn>
                <a:cxn ang="0">
                  <a:pos x="602" y="542"/>
                </a:cxn>
                <a:cxn ang="0">
                  <a:pos x="574" y="573"/>
                </a:cxn>
                <a:cxn ang="0">
                  <a:pos x="541" y="602"/>
                </a:cxn>
                <a:cxn ang="0">
                  <a:pos x="505" y="626"/>
                </a:cxn>
                <a:cxn ang="0">
                  <a:pos x="466" y="646"/>
                </a:cxn>
                <a:cxn ang="0">
                  <a:pos x="425" y="660"/>
                </a:cxn>
                <a:cxn ang="0">
                  <a:pos x="382" y="669"/>
                </a:cxn>
                <a:cxn ang="0">
                  <a:pos x="336" y="672"/>
                </a:cxn>
                <a:cxn ang="0">
                  <a:pos x="290" y="669"/>
                </a:cxn>
                <a:cxn ang="0">
                  <a:pos x="247" y="660"/>
                </a:cxn>
                <a:cxn ang="0">
                  <a:pos x="206" y="646"/>
                </a:cxn>
                <a:cxn ang="0">
                  <a:pos x="167" y="626"/>
                </a:cxn>
                <a:cxn ang="0">
                  <a:pos x="131" y="602"/>
                </a:cxn>
                <a:cxn ang="0">
                  <a:pos x="98" y="573"/>
                </a:cxn>
                <a:cxn ang="0">
                  <a:pos x="70" y="542"/>
                </a:cxn>
                <a:cxn ang="0">
                  <a:pos x="46" y="506"/>
                </a:cxn>
                <a:cxn ang="0">
                  <a:pos x="26" y="467"/>
                </a:cxn>
                <a:cxn ang="0">
                  <a:pos x="12" y="425"/>
                </a:cxn>
                <a:cxn ang="0">
                  <a:pos x="3" y="382"/>
                </a:cxn>
                <a:cxn ang="0">
                  <a:pos x="0" y="336"/>
                </a:cxn>
                <a:cxn ang="0">
                  <a:pos x="3" y="291"/>
                </a:cxn>
                <a:cxn ang="0">
                  <a:pos x="12" y="246"/>
                </a:cxn>
                <a:cxn ang="0">
                  <a:pos x="26" y="205"/>
                </a:cxn>
                <a:cxn ang="0">
                  <a:pos x="46" y="166"/>
                </a:cxn>
                <a:cxn ang="0">
                  <a:pos x="70" y="131"/>
                </a:cxn>
                <a:cxn ang="0">
                  <a:pos x="98" y="99"/>
                </a:cxn>
                <a:cxn ang="0">
                  <a:pos x="131" y="70"/>
                </a:cxn>
                <a:cxn ang="0">
                  <a:pos x="167" y="45"/>
                </a:cxn>
                <a:cxn ang="0">
                  <a:pos x="206" y="27"/>
                </a:cxn>
                <a:cxn ang="0">
                  <a:pos x="247" y="12"/>
                </a:cxn>
                <a:cxn ang="0">
                  <a:pos x="290" y="3"/>
                </a:cxn>
                <a:cxn ang="0">
                  <a:pos x="336" y="0"/>
                </a:cxn>
              </a:cxnLst>
              <a:rect l="0" t="0" r="r" b="b"/>
              <a:pathLst>
                <a:path w="672" h="672">
                  <a:moveTo>
                    <a:pt x="336" y="0"/>
                  </a:moveTo>
                  <a:lnTo>
                    <a:pt x="382" y="3"/>
                  </a:lnTo>
                  <a:lnTo>
                    <a:pt x="425" y="12"/>
                  </a:lnTo>
                  <a:lnTo>
                    <a:pt x="466" y="27"/>
                  </a:lnTo>
                  <a:lnTo>
                    <a:pt x="505" y="45"/>
                  </a:lnTo>
                  <a:lnTo>
                    <a:pt x="541" y="70"/>
                  </a:lnTo>
                  <a:lnTo>
                    <a:pt x="574" y="99"/>
                  </a:lnTo>
                  <a:lnTo>
                    <a:pt x="602" y="131"/>
                  </a:lnTo>
                  <a:lnTo>
                    <a:pt x="626" y="166"/>
                  </a:lnTo>
                  <a:lnTo>
                    <a:pt x="646" y="205"/>
                  </a:lnTo>
                  <a:lnTo>
                    <a:pt x="660" y="246"/>
                  </a:lnTo>
                  <a:lnTo>
                    <a:pt x="669" y="291"/>
                  </a:lnTo>
                  <a:lnTo>
                    <a:pt x="672" y="336"/>
                  </a:lnTo>
                  <a:lnTo>
                    <a:pt x="669" y="382"/>
                  </a:lnTo>
                  <a:lnTo>
                    <a:pt x="660" y="425"/>
                  </a:lnTo>
                  <a:lnTo>
                    <a:pt x="646" y="467"/>
                  </a:lnTo>
                  <a:lnTo>
                    <a:pt x="626" y="506"/>
                  </a:lnTo>
                  <a:lnTo>
                    <a:pt x="602" y="542"/>
                  </a:lnTo>
                  <a:lnTo>
                    <a:pt x="574" y="573"/>
                  </a:lnTo>
                  <a:lnTo>
                    <a:pt x="541" y="602"/>
                  </a:lnTo>
                  <a:lnTo>
                    <a:pt x="505" y="626"/>
                  </a:lnTo>
                  <a:lnTo>
                    <a:pt x="466" y="646"/>
                  </a:lnTo>
                  <a:lnTo>
                    <a:pt x="425" y="660"/>
                  </a:lnTo>
                  <a:lnTo>
                    <a:pt x="382" y="669"/>
                  </a:lnTo>
                  <a:lnTo>
                    <a:pt x="336" y="672"/>
                  </a:lnTo>
                  <a:lnTo>
                    <a:pt x="290" y="669"/>
                  </a:lnTo>
                  <a:lnTo>
                    <a:pt x="247" y="660"/>
                  </a:lnTo>
                  <a:lnTo>
                    <a:pt x="206" y="646"/>
                  </a:lnTo>
                  <a:lnTo>
                    <a:pt x="167" y="626"/>
                  </a:lnTo>
                  <a:lnTo>
                    <a:pt x="131" y="602"/>
                  </a:lnTo>
                  <a:lnTo>
                    <a:pt x="98" y="573"/>
                  </a:lnTo>
                  <a:lnTo>
                    <a:pt x="70" y="542"/>
                  </a:lnTo>
                  <a:lnTo>
                    <a:pt x="46" y="506"/>
                  </a:lnTo>
                  <a:lnTo>
                    <a:pt x="26" y="467"/>
                  </a:lnTo>
                  <a:lnTo>
                    <a:pt x="12" y="425"/>
                  </a:lnTo>
                  <a:lnTo>
                    <a:pt x="3" y="382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2" y="246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9"/>
                  </a:lnTo>
                  <a:lnTo>
                    <a:pt x="131" y="70"/>
                  </a:lnTo>
                  <a:lnTo>
                    <a:pt x="167" y="45"/>
                  </a:lnTo>
                  <a:lnTo>
                    <a:pt x="206" y="27"/>
                  </a:lnTo>
                  <a:lnTo>
                    <a:pt x="247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35">
              <a:extLst>
                <a:ext uri="{FF2B5EF4-FFF2-40B4-BE49-F238E27FC236}">
                  <a16:creationId xmlns:a16="http://schemas.microsoft.com/office/drawing/2014/main" id="{66419233-365C-4AD0-9958-0DA0CFB3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" y="5568950"/>
              <a:ext cx="254000" cy="1270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784" y="0"/>
                </a:cxn>
                <a:cxn ang="0">
                  <a:pos x="829" y="3"/>
                </a:cxn>
                <a:cxn ang="0">
                  <a:pos x="873" y="12"/>
                </a:cxn>
                <a:cxn ang="0">
                  <a:pos x="915" y="27"/>
                </a:cxn>
                <a:cxn ang="0">
                  <a:pos x="953" y="46"/>
                </a:cxn>
                <a:cxn ang="0">
                  <a:pos x="989" y="70"/>
                </a:cxn>
                <a:cxn ang="0">
                  <a:pos x="1022" y="98"/>
                </a:cxn>
                <a:cxn ang="0">
                  <a:pos x="1050" y="131"/>
                </a:cxn>
                <a:cxn ang="0">
                  <a:pos x="1074" y="167"/>
                </a:cxn>
                <a:cxn ang="0">
                  <a:pos x="1093" y="206"/>
                </a:cxn>
                <a:cxn ang="0">
                  <a:pos x="1108" y="247"/>
                </a:cxn>
                <a:cxn ang="0">
                  <a:pos x="1117" y="290"/>
                </a:cxn>
                <a:cxn ang="0">
                  <a:pos x="1120" y="336"/>
                </a:cxn>
                <a:cxn ang="0">
                  <a:pos x="1120" y="560"/>
                </a:cxn>
                <a:cxn ang="0">
                  <a:pos x="0" y="560"/>
                </a:cxn>
                <a:cxn ang="0">
                  <a:pos x="0" y="336"/>
                </a:cxn>
                <a:cxn ang="0">
                  <a:pos x="3" y="290"/>
                </a:cxn>
                <a:cxn ang="0">
                  <a:pos x="12" y="247"/>
                </a:cxn>
                <a:cxn ang="0">
                  <a:pos x="27" y="206"/>
                </a:cxn>
                <a:cxn ang="0">
                  <a:pos x="46" y="167"/>
                </a:cxn>
                <a:cxn ang="0">
                  <a:pos x="70" y="131"/>
                </a:cxn>
                <a:cxn ang="0">
                  <a:pos x="98" y="98"/>
                </a:cxn>
                <a:cxn ang="0">
                  <a:pos x="131" y="70"/>
                </a:cxn>
                <a:cxn ang="0">
                  <a:pos x="167" y="46"/>
                </a:cxn>
                <a:cxn ang="0">
                  <a:pos x="205" y="27"/>
                </a:cxn>
                <a:cxn ang="0">
                  <a:pos x="247" y="12"/>
                </a:cxn>
                <a:cxn ang="0">
                  <a:pos x="291" y="3"/>
                </a:cxn>
                <a:cxn ang="0">
                  <a:pos x="336" y="0"/>
                </a:cxn>
              </a:cxnLst>
              <a:rect l="0" t="0" r="r" b="b"/>
              <a:pathLst>
                <a:path w="1120" h="560">
                  <a:moveTo>
                    <a:pt x="336" y="0"/>
                  </a:moveTo>
                  <a:lnTo>
                    <a:pt x="784" y="0"/>
                  </a:lnTo>
                  <a:lnTo>
                    <a:pt x="829" y="3"/>
                  </a:lnTo>
                  <a:lnTo>
                    <a:pt x="873" y="12"/>
                  </a:lnTo>
                  <a:lnTo>
                    <a:pt x="915" y="27"/>
                  </a:lnTo>
                  <a:lnTo>
                    <a:pt x="953" y="46"/>
                  </a:lnTo>
                  <a:lnTo>
                    <a:pt x="989" y="70"/>
                  </a:lnTo>
                  <a:lnTo>
                    <a:pt x="1022" y="98"/>
                  </a:lnTo>
                  <a:lnTo>
                    <a:pt x="1050" y="131"/>
                  </a:lnTo>
                  <a:lnTo>
                    <a:pt x="1074" y="167"/>
                  </a:lnTo>
                  <a:lnTo>
                    <a:pt x="1093" y="206"/>
                  </a:lnTo>
                  <a:lnTo>
                    <a:pt x="1108" y="247"/>
                  </a:lnTo>
                  <a:lnTo>
                    <a:pt x="1117" y="290"/>
                  </a:lnTo>
                  <a:lnTo>
                    <a:pt x="1120" y="336"/>
                  </a:lnTo>
                  <a:lnTo>
                    <a:pt x="1120" y="560"/>
                  </a:lnTo>
                  <a:lnTo>
                    <a:pt x="0" y="560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7" y="206"/>
                  </a:lnTo>
                  <a:lnTo>
                    <a:pt x="46" y="167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1" y="70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7" y="12"/>
                  </a:lnTo>
                  <a:lnTo>
                    <a:pt x="291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36">
              <a:extLst>
                <a:ext uri="{FF2B5EF4-FFF2-40B4-BE49-F238E27FC236}">
                  <a16:creationId xmlns:a16="http://schemas.microsoft.com/office/drawing/2014/main" id="{A4632659-CC5B-4532-A2C8-23E84911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" y="5784850"/>
              <a:ext cx="152400" cy="1524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81" y="3"/>
                </a:cxn>
                <a:cxn ang="0">
                  <a:pos x="425" y="12"/>
                </a:cxn>
                <a:cxn ang="0">
                  <a:pos x="467" y="26"/>
                </a:cxn>
                <a:cxn ang="0">
                  <a:pos x="505" y="45"/>
                </a:cxn>
                <a:cxn ang="0">
                  <a:pos x="541" y="70"/>
                </a:cxn>
                <a:cxn ang="0">
                  <a:pos x="574" y="99"/>
                </a:cxn>
                <a:cxn ang="0">
                  <a:pos x="602" y="130"/>
                </a:cxn>
                <a:cxn ang="0">
                  <a:pos x="626" y="166"/>
                </a:cxn>
                <a:cxn ang="0">
                  <a:pos x="645" y="205"/>
                </a:cxn>
                <a:cxn ang="0">
                  <a:pos x="660" y="246"/>
                </a:cxn>
                <a:cxn ang="0">
                  <a:pos x="669" y="291"/>
                </a:cxn>
                <a:cxn ang="0">
                  <a:pos x="673" y="337"/>
                </a:cxn>
                <a:cxn ang="0">
                  <a:pos x="669" y="381"/>
                </a:cxn>
                <a:cxn ang="0">
                  <a:pos x="660" y="426"/>
                </a:cxn>
                <a:cxn ang="0">
                  <a:pos x="645" y="467"/>
                </a:cxn>
                <a:cxn ang="0">
                  <a:pos x="626" y="506"/>
                </a:cxn>
                <a:cxn ang="0">
                  <a:pos x="602" y="542"/>
                </a:cxn>
                <a:cxn ang="0">
                  <a:pos x="574" y="573"/>
                </a:cxn>
                <a:cxn ang="0">
                  <a:pos x="541" y="602"/>
                </a:cxn>
                <a:cxn ang="0">
                  <a:pos x="505" y="627"/>
                </a:cxn>
                <a:cxn ang="0">
                  <a:pos x="467" y="646"/>
                </a:cxn>
                <a:cxn ang="0">
                  <a:pos x="425" y="660"/>
                </a:cxn>
                <a:cxn ang="0">
                  <a:pos x="381" y="669"/>
                </a:cxn>
                <a:cxn ang="0">
                  <a:pos x="336" y="672"/>
                </a:cxn>
                <a:cxn ang="0">
                  <a:pos x="290" y="669"/>
                </a:cxn>
                <a:cxn ang="0">
                  <a:pos x="247" y="660"/>
                </a:cxn>
                <a:cxn ang="0">
                  <a:pos x="206" y="646"/>
                </a:cxn>
                <a:cxn ang="0">
                  <a:pos x="166" y="627"/>
                </a:cxn>
                <a:cxn ang="0">
                  <a:pos x="131" y="602"/>
                </a:cxn>
                <a:cxn ang="0">
                  <a:pos x="98" y="573"/>
                </a:cxn>
                <a:cxn ang="0">
                  <a:pos x="70" y="542"/>
                </a:cxn>
                <a:cxn ang="0">
                  <a:pos x="46" y="506"/>
                </a:cxn>
                <a:cxn ang="0">
                  <a:pos x="26" y="467"/>
                </a:cxn>
                <a:cxn ang="0">
                  <a:pos x="12" y="426"/>
                </a:cxn>
                <a:cxn ang="0">
                  <a:pos x="4" y="381"/>
                </a:cxn>
                <a:cxn ang="0">
                  <a:pos x="0" y="337"/>
                </a:cxn>
                <a:cxn ang="0">
                  <a:pos x="4" y="291"/>
                </a:cxn>
                <a:cxn ang="0">
                  <a:pos x="12" y="246"/>
                </a:cxn>
                <a:cxn ang="0">
                  <a:pos x="26" y="205"/>
                </a:cxn>
                <a:cxn ang="0">
                  <a:pos x="46" y="166"/>
                </a:cxn>
                <a:cxn ang="0">
                  <a:pos x="70" y="130"/>
                </a:cxn>
                <a:cxn ang="0">
                  <a:pos x="98" y="99"/>
                </a:cxn>
                <a:cxn ang="0">
                  <a:pos x="131" y="70"/>
                </a:cxn>
                <a:cxn ang="0">
                  <a:pos x="166" y="45"/>
                </a:cxn>
                <a:cxn ang="0">
                  <a:pos x="206" y="26"/>
                </a:cxn>
                <a:cxn ang="0">
                  <a:pos x="247" y="12"/>
                </a:cxn>
                <a:cxn ang="0">
                  <a:pos x="290" y="3"/>
                </a:cxn>
                <a:cxn ang="0">
                  <a:pos x="336" y="0"/>
                </a:cxn>
              </a:cxnLst>
              <a:rect l="0" t="0" r="r" b="b"/>
              <a:pathLst>
                <a:path w="673" h="672">
                  <a:moveTo>
                    <a:pt x="336" y="0"/>
                  </a:moveTo>
                  <a:lnTo>
                    <a:pt x="381" y="3"/>
                  </a:lnTo>
                  <a:lnTo>
                    <a:pt x="425" y="12"/>
                  </a:lnTo>
                  <a:lnTo>
                    <a:pt x="467" y="26"/>
                  </a:lnTo>
                  <a:lnTo>
                    <a:pt x="505" y="45"/>
                  </a:lnTo>
                  <a:lnTo>
                    <a:pt x="541" y="70"/>
                  </a:lnTo>
                  <a:lnTo>
                    <a:pt x="574" y="99"/>
                  </a:lnTo>
                  <a:lnTo>
                    <a:pt x="602" y="130"/>
                  </a:lnTo>
                  <a:lnTo>
                    <a:pt x="626" y="166"/>
                  </a:lnTo>
                  <a:lnTo>
                    <a:pt x="645" y="205"/>
                  </a:lnTo>
                  <a:lnTo>
                    <a:pt x="660" y="246"/>
                  </a:lnTo>
                  <a:lnTo>
                    <a:pt x="669" y="291"/>
                  </a:lnTo>
                  <a:lnTo>
                    <a:pt x="673" y="337"/>
                  </a:lnTo>
                  <a:lnTo>
                    <a:pt x="669" y="381"/>
                  </a:lnTo>
                  <a:lnTo>
                    <a:pt x="660" y="426"/>
                  </a:lnTo>
                  <a:lnTo>
                    <a:pt x="645" y="467"/>
                  </a:lnTo>
                  <a:lnTo>
                    <a:pt x="626" y="506"/>
                  </a:lnTo>
                  <a:lnTo>
                    <a:pt x="602" y="542"/>
                  </a:lnTo>
                  <a:lnTo>
                    <a:pt x="574" y="573"/>
                  </a:lnTo>
                  <a:lnTo>
                    <a:pt x="541" y="602"/>
                  </a:lnTo>
                  <a:lnTo>
                    <a:pt x="505" y="627"/>
                  </a:lnTo>
                  <a:lnTo>
                    <a:pt x="467" y="646"/>
                  </a:lnTo>
                  <a:lnTo>
                    <a:pt x="425" y="660"/>
                  </a:lnTo>
                  <a:lnTo>
                    <a:pt x="381" y="669"/>
                  </a:lnTo>
                  <a:lnTo>
                    <a:pt x="336" y="672"/>
                  </a:lnTo>
                  <a:lnTo>
                    <a:pt x="290" y="669"/>
                  </a:lnTo>
                  <a:lnTo>
                    <a:pt x="247" y="660"/>
                  </a:lnTo>
                  <a:lnTo>
                    <a:pt x="206" y="646"/>
                  </a:lnTo>
                  <a:lnTo>
                    <a:pt x="166" y="627"/>
                  </a:lnTo>
                  <a:lnTo>
                    <a:pt x="131" y="602"/>
                  </a:lnTo>
                  <a:lnTo>
                    <a:pt x="98" y="573"/>
                  </a:lnTo>
                  <a:lnTo>
                    <a:pt x="70" y="542"/>
                  </a:lnTo>
                  <a:lnTo>
                    <a:pt x="46" y="506"/>
                  </a:lnTo>
                  <a:lnTo>
                    <a:pt x="26" y="467"/>
                  </a:lnTo>
                  <a:lnTo>
                    <a:pt x="12" y="426"/>
                  </a:lnTo>
                  <a:lnTo>
                    <a:pt x="4" y="381"/>
                  </a:lnTo>
                  <a:lnTo>
                    <a:pt x="0" y="337"/>
                  </a:lnTo>
                  <a:lnTo>
                    <a:pt x="4" y="291"/>
                  </a:lnTo>
                  <a:lnTo>
                    <a:pt x="12" y="246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0"/>
                  </a:lnTo>
                  <a:lnTo>
                    <a:pt x="98" y="99"/>
                  </a:lnTo>
                  <a:lnTo>
                    <a:pt x="131" y="70"/>
                  </a:lnTo>
                  <a:lnTo>
                    <a:pt x="166" y="45"/>
                  </a:lnTo>
                  <a:lnTo>
                    <a:pt x="206" y="26"/>
                  </a:lnTo>
                  <a:lnTo>
                    <a:pt x="247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37">
              <a:extLst>
                <a:ext uri="{FF2B5EF4-FFF2-40B4-BE49-F238E27FC236}">
                  <a16:creationId xmlns:a16="http://schemas.microsoft.com/office/drawing/2014/main" id="{8B950B1B-FB91-4ACF-A4A0-E95ADDD9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" y="5949950"/>
              <a:ext cx="254000" cy="127000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783" y="0"/>
                </a:cxn>
                <a:cxn ang="0">
                  <a:pos x="828" y="3"/>
                </a:cxn>
                <a:cxn ang="0">
                  <a:pos x="873" y="11"/>
                </a:cxn>
                <a:cxn ang="0">
                  <a:pos x="914" y="27"/>
                </a:cxn>
                <a:cxn ang="0">
                  <a:pos x="953" y="46"/>
                </a:cxn>
                <a:cxn ang="0">
                  <a:pos x="988" y="70"/>
                </a:cxn>
                <a:cxn ang="0">
                  <a:pos x="1020" y="98"/>
                </a:cxn>
                <a:cxn ang="0">
                  <a:pos x="1049" y="131"/>
                </a:cxn>
                <a:cxn ang="0">
                  <a:pos x="1074" y="167"/>
                </a:cxn>
                <a:cxn ang="0">
                  <a:pos x="1092" y="205"/>
                </a:cxn>
                <a:cxn ang="0">
                  <a:pos x="1107" y="247"/>
                </a:cxn>
                <a:cxn ang="0">
                  <a:pos x="1116" y="291"/>
                </a:cxn>
                <a:cxn ang="0">
                  <a:pos x="1119" y="336"/>
                </a:cxn>
                <a:cxn ang="0">
                  <a:pos x="1119" y="560"/>
                </a:cxn>
                <a:cxn ang="0">
                  <a:pos x="0" y="560"/>
                </a:cxn>
                <a:cxn ang="0">
                  <a:pos x="0" y="336"/>
                </a:cxn>
                <a:cxn ang="0">
                  <a:pos x="2" y="291"/>
                </a:cxn>
                <a:cxn ang="0">
                  <a:pos x="11" y="247"/>
                </a:cxn>
                <a:cxn ang="0">
                  <a:pos x="26" y="205"/>
                </a:cxn>
                <a:cxn ang="0">
                  <a:pos x="45" y="167"/>
                </a:cxn>
                <a:cxn ang="0">
                  <a:pos x="69" y="131"/>
                </a:cxn>
                <a:cxn ang="0">
                  <a:pos x="97" y="98"/>
                </a:cxn>
                <a:cxn ang="0">
                  <a:pos x="130" y="70"/>
                </a:cxn>
                <a:cxn ang="0">
                  <a:pos x="166" y="46"/>
                </a:cxn>
                <a:cxn ang="0">
                  <a:pos x="204" y="27"/>
                </a:cxn>
                <a:cxn ang="0">
                  <a:pos x="246" y="11"/>
                </a:cxn>
                <a:cxn ang="0">
                  <a:pos x="290" y="3"/>
                </a:cxn>
                <a:cxn ang="0">
                  <a:pos x="335" y="0"/>
                </a:cxn>
              </a:cxnLst>
              <a:rect l="0" t="0" r="r" b="b"/>
              <a:pathLst>
                <a:path w="1119" h="560">
                  <a:moveTo>
                    <a:pt x="335" y="0"/>
                  </a:moveTo>
                  <a:lnTo>
                    <a:pt x="783" y="0"/>
                  </a:lnTo>
                  <a:lnTo>
                    <a:pt x="828" y="3"/>
                  </a:lnTo>
                  <a:lnTo>
                    <a:pt x="873" y="11"/>
                  </a:lnTo>
                  <a:lnTo>
                    <a:pt x="914" y="27"/>
                  </a:lnTo>
                  <a:lnTo>
                    <a:pt x="953" y="46"/>
                  </a:lnTo>
                  <a:lnTo>
                    <a:pt x="988" y="70"/>
                  </a:lnTo>
                  <a:lnTo>
                    <a:pt x="1020" y="98"/>
                  </a:lnTo>
                  <a:lnTo>
                    <a:pt x="1049" y="131"/>
                  </a:lnTo>
                  <a:lnTo>
                    <a:pt x="1074" y="167"/>
                  </a:lnTo>
                  <a:lnTo>
                    <a:pt x="1092" y="205"/>
                  </a:lnTo>
                  <a:lnTo>
                    <a:pt x="1107" y="247"/>
                  </a:lnTo>
                  <a:lnTo>
                    <a:pt x="1116" y="291"/>
                  </a:lnTo>
                  <a:lnTo>
                    <a:pt x="1119" y="336"/>
                  </a:lnTo>
                  <a:lnTo>
                    <a:pt x="1119" y="560"/>
                  </a:lnTo>
                  <a:lnTo>
                    <a:pt x="0" y="560"/>
                  </a:lnTo>
                  <a:lnTo>
                    <a:pt x="0" y="336"/>
                  </a:lnTo>
                  <a:lnTo>
                    <a:pt x="2" y="291"/>
                  </a:lnTo>
                  <a:lnTo>
                    <a:pt x="11" y="247"/>
                  </a:lnTo>
                  <a:lnTo>
                    <a:pt x="26" y="205"/>
                  </a:lnTo>
                  <a:lnTo>
                    <a:pt x="45" y="167"/>
                  </a:lnTo>
                  <a:lnTo>
                    <a:pt x="69" y="131"/>
                  </a:lnTo>
                  <a:lnTo>
                    <a:pt x="97" y="98"/>
                  </a:lnTo>
                  <a:lnTo>
                    <a:pt x="130" y="70"/>
                  </a:lnTo>
                  <a:lnTo>
                    <a:pt x="166" y="46"/>
                  </a:lnTo>
                  <a:lnTo>
                    <a:pt x="204" y="27"/>
                  </a:lnTo>
                  <a:lnTo>
                    <a:pt x="246" y="11"/>
                  </a:lnTo>
                  <a:lnTo>
                    <a:pt x="290" y="3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8">
              <a:extLst>
                <a:ext uri="{FF2B5EF4-FFF2-40B4-BE49-F238E27FC236}">
                  <a16:creationId xmlns:a16="http://schemas.microsoft.com/office/drawing/2014/main" id="{0B648F81-5441-4670-90AB-D40F79F8C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" y="5784850"/>
              <a:ext cx="152400" cy="152400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383" y="3"/>
                </a:cxn>
                <a:cxn ang="0">
                  <a:pos x="426" y="12"/>
                </a:cxn>
                <a:cxn ang="0">
                  <a:pos x="467" y="26"/>
                </a:cxn>
                <a:cxn ang="0">
                  <a:pos x="507" y="45"/>
                </a:cxn>
                <a:cxn ang="0">
                  <a:pos x="542" y="70"/>
                </a:cxn>
                <a:cxn ang="0">
                  <a:pos x="575" y="99"/>
                </a:cxn>
                <a:cxn ang="0">
                  <a:pos x="603" y="130"/>
                </a:cxn>
                <a:cxn ang="0">
                  <a:pos x="627" y="166"/>
                </a:cxn>
                <a:cxn ang="0">
                  <a:pos x="647" y="205"/>
                </a:cxn>
                <a:cxn ang="0">
                  <a:pos x="661" y="246"/>
                </a:cxn>
                <a:cxn ang="0">
                  <a:pos x="669" y="291"/>
                </a:cxn>
                <a:cxn ang="0">
                  <a:pos x="673" y="337"/>
                </a:cxn>
                <a:cxn ang="0">
                  <a:pos x="669" y="381"/>
                </a:cxn>
                <a:cxn ang="0">
                  <a:pos x="661" y="426"/>
                </a:cxn>
                <a:cxn ang="0">
                  <a:pos x="647" y="467"/>
                </a:cxn>
                <a:cxn ang="0">
                  <a:pos x="627" y="506"/>
                </a:cxn>
                <a:cxn ang="0">
                  <a:pos x="603" y="542"/>
                </a:cxn>
                <a:cxn ang="0">
                  <a:pos x="575" y="573"/>
                </a:cxn>
                <a:cxn ang="0">
                  <a:pos x="542" y="602"/>
                </a:cxn>
                <a:cxn ang="0">
                  <a:pos x="507" y="627"/>
                </a:cxn>
                <a:cxn ang="0">
                  <a:pos x="467" y="646"/>
                </a:cxn>
                <a:cxn ang="0">
                  <a:pos x="426" y="660"/>
                </a:cxn>
                <a:cxn ang="0">
                  <a:pos x="383" y="669"/>
                </a:cxn>
                <a:cxn ang="0">
                  <a:pos x="337" y="672"/>
                </a:cxn>
                <a:cxn ang="0">
                  <a:pos x="292" y="669"/>
                </a:cxn>
                <a:cxn ang="0">
                  <a:pos x="248" y="660"/>
                </a:cxn>
                <a:cxn ang="0">
                  <a:pos x="206" y="646"/>
                </a:cxn>
                <a:cxn ang="0">
                  <a:pos x="168" y="627"/>
                </a:cxn>
                <a:cxn ang="0">
                  <a:pos x="132" y="602"/>
                </a:cxn>
                <a:cxn ang="0">
                  <a:pos x="99" y="573"/>
                </a:cxn>
                <a:cxn ang="0">
                  <a:pos x="71" y="542"/>
                </a:cxn>
                <a:cxn ang="0">
                  <a:pos x="47" y="506"/>
                </a:cxn>
                <a:cxn ang="0">
                  <a:pos x="28" y="467"/>
                </a:cxn>
                <a:cxn ang="0">
                  <a:pos x="13" y="426"/>
                </a:cxn>
                <a:cxn ang="0">
                  <a:pos x="4" y="381"/>
                </a:cxn>
                <a:cxn ang="0">
                  <a:pos x="0" y="337"/>
                </a:cxn>
                <a:cxn ang="0">
                  <a:pos x="4" y="291"/>
                </a:cxn>
                <a:cxn ang="0">
                  <a:pos x="13" y="246"/>
                </a:cxn>
                <a:cxn ang="0">
                  <a:pos x="28" y="205"/>
                </a:cxn>
                <a:cxn ang="0">
                  <a:pos x="47" y="166"/>
                </a:cxn>
                <a:cxn ang="0">
                  <a:pos x="71" y="130"/>
                </a:cxn>
                <a:cxn ang="0">
                  <a:pos x="99" y="99"/>
                </a:cxn>
                <a:cxn ang="0">
                  <a:pos x="132" y="70"/>
                </a:cxn>
                <a:cxn ang="0">
                  <a:pos x="168" y="45"/>
                </a:cxn>
                <a:cxn ang="0">
                  <a:pos x="206" y="26"/>
                </a:cxn>
                <a:cxn ang="0">
                  <a:pos x="248" y="12"/>
                </a:cxn>
                <a:cxn ang="0">
                  <a:pos x="292" y="3"/>
                </a:cxn>
                <a:cxn ang="0">
                  <a:pos x="337" y="0"/>
                </a:cxn>
              </a:cxnLst>
              <a:rect l="0" t="0" r="r" b="b"/>
              <a:pathLst>
                <a:path w="673" h="672">
                  <a:moveTo>
                    <a:pt x="337" y="0"/>
                  </a:moveTo>
                  <a:lnTo>
                    <a:pt x="383" y="3"/>
                  </a:lnTo>
                  <a:lnTo>
                    <a:pt x="426" y="12"/>
                  </a:lnTo>
                  <a:lnTo>
                    <a:pt x="467" y="26"/>
                  </a:lnTo>
                  <a:lnTo>
                    <a:pt x="507" y="45"/>
                  </a:lnTo>
                  <a:lnTo>
                    <a:pt x="542" y="70"/>
                  </a:lnTo>
                  <a:lnTo>
                    <a:pt x="575" y="99"/>
                  </a:lnTo>
                  <a:lnTo>
                    <a:pt x="603" y="130"/>
                  </a:lnTo>
                  <a:lnTo>
                    <a:pt x="627" y="166"/>
                  </a:lnTo>
                  <a:lnTo>
                    <a:pt x="647" y="205"/>
                  </a:lnTo>
                  <a:lnTo>
                    <a:pt x="661" y="246"/>
                  </a:lnTo>
                  <a:lnTo>
                    <a:pt x="669" y="291"/>
                  </a:lnTo>
                  <a:lnTo>
                    <a:pt x="673" y="337"/>
                  </a:lnTo>
                  <a:lnTo>
                    <a:pt x="669" y="381"/>
                  </a:lnTo>
                  <a:lnTo>
                    <a:pt x="661" y="426"/>
                  </a:lnTo>
                  <a:lnTo>
                    <a:pt x="647" y="467"/>
                  </a:lnTo>
                  <a:lnTo>
                    <a:pt x="627" y="506"/>
                  </a:lnTo>
                  <a:lnTo>
                    <a:pt x="603" y="542"/>
                  </a:lnTo>
                  <a:lnTo>
                    <a:pt x="575" y="573"/>
                  </a:lnTo>
                  <a:lnTo>
                    <a:pt x="542" y="602"/>
                  </a:lnTo>
                  <a:lnTo>
                    <a:pt x="507" y="627"/>
                  </a:lnTo>
                  <a:lnTo>
                    <a:pt x="467" y="646"/>
                  </a:lnTo>
                  <a:lnTo>
                    <a:pt x="426" y="660"/>
                  </a:lnTo>
                  <a:lnTo>
                    <a:pt x="383" y="669"/>
                  </a:lnTo>
                  <a:lnTo>
                    <a:pt x="337" y="672"/>
                  </a:lnTo>
                  <a:lnTo>
                    <a:pt x="292" y="669"/>
                  </a:lnTo>
                  <a:lnTo>
                    <a:pt x="248" y="660"/>
                  </a:lnTo>
                  <a:lnTo>
                    <a:pt x="206" y="646"/>
                  </a:lnTo>
                  <a:lnTo>
                    <a:pt x="168" y="627"/>
                  </a:lnTo>
                  <a:lnTo>
                    <a:pt x="132" y="602"/>
                  </a:lnTo>
                  <a:lnTo>
                    <a:pt x="99" y="573"/>
                  </a:lnTo>
                  <a:lnTo>
                    <a:pt x="71" y="542"/>
                  </a:lnTo>
                  <a:lnTo>
                    <a:pt x="47" y="506"/>
                  </a:lnTo>
                  <a:lnTo>
                    <a:pt x="28" y="467"/>
                  </a:lnTo>
                  <a:lnTo>
                    <a:pt x="13" y="426"/>
                  </a:lnTo>
                  <a:lnTo>
                    <a:pt x="4" y="381"/>
                  </a:lnTo>
                  <a:lnTo>
                    <a:pt x="0" y="337"/>
                  </a:lnTo>
                  <a:lnTo>
                    <a:pt x="4" y="291"/>
                  </a:lnTo>
                  <a:lnTo>
                    <a:pt x="13" y="246"/>
                  </a:lnTo>
                  <a:lnTo>
                    <a:pt x="28" y="205"/>
                  </a:lnTo>
                  <a:lnTo>
                    <a:pt x="47" y="166"/>
                  </a:lnTo>
                  <a:lnTo>
                    <a:pt x="71" y="130"/>
                  </a:lnTo>
                  <a:lnTo>
                    <a:pt x="99" y="99"/>
                  </a:lnTo>
                  <a:lnTo>
                    <a:pt x="132" y="70"/>
                  </a:lnTo>
                  <a:lnTo>
                    <a:pt x="168" y="45"/>
                  </a:lnTo>
                  <a:lnTo>
                    <a:pt x="206" y="26"/>
                  </a:lnTo>
                  <a:lnTo>
                    <a:pt x="248" y="12"/>
                  </a:lnTo>
                  <a:lnTo>
                    <a:pt x="292" y="3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39">
              <a:extLst>
                <a:ext uri="{FF2B5EF4-FFF2-40B4-BE49-F238E27FC236}">
                  <a16:creationId xmlns:a16="http://schemas.microsoft.com/office/drawing/2014/main" id="{33131716-FE95-4EA2-B66D-57844B1F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5949950"/>
              <a:ext cx="254000" cy="1270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784" y="0"/>
                </a:cxn>
                <a:cxn ang="0">
                  <a:pos x="829" y="3"/>
                </a:cxn>
                <a:cxn ang="0">
                  <a:pos x="873" y="11"/>
                </a:cxn>
                <a:cxn ang="0">
                  <a:pos x="915" y="27"/>
                </a:cxn>
                <a:cxn ang="0">
                  <a:pos x="953" y="46"/>
                </a:cxn>
                <a:cxn ang="0">
                  <a:pos x="989" y="70"/>
                </a:cxn>
                <a:cxn ang="0">
                  <a:pos x="1022" y="98"/>
                </a:cxn>
                <a:cxn ang="0">
                  <a:pos x="1050" y="131"/>
                </a:cxn>
                <a:cxn ang="0">
                  <a:pos x="1074" y="167"/>
                </a:cxn>
                <a:cxn ang="0">
                  <a:pos x="1093" y="205"/>
                </a:cxn>
                <a:cxn ang="0">
                  <a:pos x="1108" y="247"/>
                </a:cxn>
                <a:cxn ang="0">
                  <a:pos x="1117" y="291"/>
                </a:cxn>
                <a:cxn ang="0">
                  <a:pos x="1119" y="336"/>
                </a:cxn>
                <a:cxn ang="0">
                  <a:pos x="1119" y="560"/>
                </a:cxn>
                <a:cxn ang="0">
                  <a:pos x="0" y="560"/>
                </a:cxn>
                <a:cxn ang="0">
                  <a:pos x="0" y="336"/>
                </a:cxn>
                <a:cxn ang="0">
                  <a:pos x="3" y="291"/>
                </a:cxn>
                <a:cxn ang="0">
                  <a:pos x="12" y="247"/>
                </a:cxn>
                <a:cxn ang="0">
                  <a:pos x="27" y="205"/>
                </a:cxn>
                <a:cxn ang="0">
                  <a:pos x="45" y="167"/>
                </a:cxn>
                <a:cxn ang="0">
                  <a:pos x="70" y="131"/>
                </a:cxn>
                <a:cxn ang="0">
                  <a:pos x="99" y="98"/>
                </a:cxn>
                <a:cxn ang="0">
                  <a:pos x="131" y="70"/>
                </a:cxn>
                <a:cxn ang="0">
                  <a:pos x="166" y="46"/>
                </a:cxn>
                <a:cxn ang="0">
                  <a:pos x="205" y="27"/>
                </a:cxn>
                <a:cxn ang="0">
                  <a:pos x="246" y="11"/>
                </a:cxn>
                <a:cxn ang="0">
                  <a:pos x="291" y="3"/>
                </a:cxn>
                <a:cxn ang="0">
                  <a:pos x="336" y="0"/>
                </a:cxn>
              </a:cxnLst>
              <a:rect l="0" t="0" r="r" b="b"/>
              <a:pathLst>
                <a:path w="1119" h="560">
                  <a:moveTo>
                    <a:pt x="336" y="0"/>
                  </a:moveTo>
                  <a:lnTo>
                    <a:pt x="784" y="0"/>
                  </a:lnTo>
                  <a:lnTo>
                    <a:pt x="829" y="3"/>
                  </a:lnTo>
                  <a:lnTo>
                    <a:pt x="873" y="11"/>
                  </a:lnTo>
                  <a:lnTo>
                    <a:pt x="915" y="27"/>
                  </a:lnTo>
                  <a:lnTo>
                    <a:pt x="953" y="46"/>
                  </a:lnTo>
                  <a:lnTo>
                    <a:pt x="989" y="70"/>
                  </a:lnTo>
                  <a:lnTo>
                    <a:pt x="1022" y="98"/>
                  </a:lnTo>
                  <a:lnTo>
                    <a:pt x="1050" y="131"/>
                  </a:lnTo>
                  <a:lnTo>
                    <a:pt x="1074" y="167"/>
                  </a:lnTo>
                  <a:lnTo>
                    <a:pt x="1093" y="205"/>
                  </a:lnTo>
                  <a:lnTo>
                    <a:pt x="1108" y="247"/>
                  </a:lnTo>
                  <a:lnTo>
                    <a:pt x="1117" y="291"/>
                  </a:lnTo>
                  <a:lnTo>
                    <a:pt x="1119" y="336"/>
                  </a:lnTo>
                  <a:lnTo>
                    <a:pt x="1119" y="560"/>
                  </a:lnTo>
                  <a:lnTo>
                    <a:pt x="0" y="560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2" y="247"/>
                  </a:lnTo>
                  <a:lnTo>
                    <a:pt x="27" y="205"/>
                  </a:lnTo>
                  <a:lnTo>
                    <a:pt x="45" y="167"/>
                  </a:lnTo>
                  <a:lnTo>
                    <a:pt x="70" y="131"/>
                  </a:lnTo>
                  <a:lnTo>
                    <a:pt x="99" y="98"/>
                  </a:lnTo>
                  <a:lnTo>
                    <a:pt x="131" y="70"/>
                  </a:lnTo>
                  <a:lnTo>
                    <a:pt x="166" y="46"/>
                  </a:lnTo>
                  <a:lnTo>
                    <a:pt x="205" y="27"/>
                  </a:lnTo>
                  <a:lnTo>
                    <a:pt x="246" y="11"/>
                  </a:lnTo>
                  <a:lnTo>
                    <a:pt x="291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40">
              <a:extLst>
                <a:ext uri="{FF2B5EF4-FFF2-40B4-BE49-F238E27FC236}">
                  <a16:creationId xmlns:a16="http://schemas.microsoft.com/office/drawing/2014/main" id="{B05E9743-AFB9-4F03-9DF2-8B924451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5721350"/>
              <a:ext cx="260350" cy="21907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661" y="0"/>
                </a:cxn>
                <a:cxn ang="0">
                  <a:pos x="661" y="517"/>
                </a:cxn>
                <a:cxn ang="0">
                  <a:pos x="1153" y="825"/>
                </a:cxn>
                <a:cxn ang="0">
                  <a:pos x="1064" y="967"/>
                </a:cxn>
                <a:cxn ang="0">
                  <a:pos x="577" y="662"/>
                </a:cxn>
                <a:cxn ang="0">
                  <a:pos x="89" y="967"/>
                </a:cxn>
                <a:cxn ang="0">
                  <a:pos x="0" y="825"/>
                </a:cxn>
                <a:cxn ang="0">
                  <a:pos x="493" y="517"/>
                </a:cxn>
                <a:cxn ang="0">
                  <a:pos x="493" y="0"/>
                </a:cxn>
              </a:cxnLst>
              <a:rect l="0" t="0" r="r" b="b"/>
              <a:pathLst>
                <a:path w="1153" h="967">
                  <a:moveTo>
                    <a:pt x="493" y="0"/>
                  </a:moveTo>
                  <a:lnTo>
                    <a:pt x="661" y="0"/>
                  </a:lnTo>
                  <a:lnTo>
                    <a:pt x="661" y="517"/>
                  </a:lnTo>
                  <a:lnTo>
                    <a:pt x="1153" y="825"/>
                  </a:lnTo>
                  <a:lnTo>
                    <a:pt x="1064" y="967"/>
                  </a:lnTo>
                  <a:lnTo>
                    <a:pt x="577" y="662"/>
                  </a:lnTo>
                  <a:lnTo>
                    <a:pt x="89" y="967"/>
                  </a:lnTo>
                  <a:lnTo>
                    <a:pt x="0" y="825"/>
                  </a:lnTo>
                  <a:lnTo>
                    <a:pt x="493" y="517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uppieren 25">
            <a:extLst>
              <a:ext uri="{FF2B5EF4-FFF2-40B4-BE49-F238E27FC236}">
                <a16:creationId xmlns:a16="http://schemas.microsoft.com/office/drawing/2014/main" id="{D779FCBE-0660-4713-A3B9-58195FF72EF3}"/>
              </a:ext>
            </a:extLst>
          </p:cNvPr>
          <p:cNvGrpSpPr>
            <a:grpSpLocks noChangeAspect="1"/>
          </p:cNvGrpSpPr>
          <p:nvPr/>
        </p:nvGrpSpPr>
        <p:grpSpPr>
          <a:xfrm>
            <a:off x="1223327" y="3455026"/>
            <a:ext cx="491707" cy="360000"/>
            <a:chOff x="5846763" y="1565275"/>
            <a:chExt cx="711200" cy="5207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3" name="Freeform 86">
              <a:extLst>
                <a:ext uri="{FF2B5EF4-FFF2-40B4-BE49-F238E27FC236}">
                  <a16:creationId xmlns:a16="http://schemas.microsoft.com/office/drawing/2014/main" id="{D357C7A9-A49D-4474-B2C7-DB02E2E1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565275"/>
              <a:ext cx="711200" cy="419100"/>
            </a:xfrm>
            <a:custGeom>
              <a:avLst/>
              <a:gdLst/>
              <a:ahLst/>
              <a:cxnLst>
                <a:cxn ang="0">
                  <a:pos x="1678" y="30"/>
                </a:cxn>
                <a:cxn ang="0">
                  <a:pos x="1938" y="152"/>
                </a:cxn>
                <a:cxn ang="0">
                  <a:pos x="2139" y="353"/>
                </a:cxn>
                <a:cxn ang="0">
                  <a:pos x="2295" y="526"/>
                </a:cxn>
                <a:cxn ang="0">
                  <a:pos x="2529" y="507"/>
                </a:cxn>
                <a:cxn ang="0">
                  <a:pos x="2767" y="576"/>
                </a:cxn>
                <a:cxn ang="0">
                  <a:pos x="2960" y="723"/>
                </a:cxn>
                <a:cxn ang="0">
                  <a:pos x="3090" y="929"/>
                </a:cxn>
                <a:cxn ang="0">
                  <a:pos x="3136" y="1176"/>
                </a:cxn>
                <a:cxn ang="0">
                  <a:pos x="3090" y="1423"/>
                </a:cxn>
                <a:cxn ang="0">
                  <a:pos x="2960" y="1629"/>
                </a:cxn>
                <a:cxn ang="0">
                  <a:pos x="2767" y="1776"/>
                </a:cxn>
                <a:cxn ang="0">
                  <a:pos x="2529" y="1844"/>
                </a:cxn>
                <a:cxn ang="0">
                  <a:pos x="2464" y="1680"/>
                </a:cxn>
                <a:cxn ang="0">
                  <a:pos x="2686" y="1628"/>
                </a:cxn>
                <a:cxn ang="0">
                  <a:pos x="2857" y="1491"/>
                </a:cxn>
                <a:cxn ang="0">
                  <a:pos x="2955" y="1292"/>
                </a:cxn>
                <a:cxn ang="0">
                  <a:pos x="2955" y="1060"/>
                </a:cxn>
                <a:cxn ang="0">
                  <a:pos x="2857" y="860"/>
                </a:cxn>
                <a:cxn ang="0">
                  <a:pos x="2686" y="724"/>
                </a:cxn>
                <a:cxn ang="0">
                  <a:pos x="2464" y="671"/>
                </a:cxn>
                <a:cxn ang="0">
                  <a:pos x="2284" y="705"/>
                </a:cxn>
                <a:cxn ang="0">
                  <a:pos x="2126" y="803"/>
                </a:cxn>
                <a:cxn ang="0">
                  <a:pos x="2065" y="559"/>
                </a:cxn>
                <a:cxn ang="0">
                  <a:pos x="1921" y="355"/>
                </a:cxn>
                <a:cxn ang="0">
                  <a:pos x="1710" y="219"/>
                </a:cxn>
                <a:cxn ang="0">
                  <a:pos x="1456" y="168"/>
                </a:cxn>
                <a:cxn ang="0">
                  <a:pos x="1209" y="215"/>
                </a:cxn>
                <a:cxn ang="0">
                  <a:pos x="1003" y="343"/>
                </a:cxn>
                <a:cxn ang="0">
                  <a:pos x="857" y="537"/>
                </a:cxn>
                <a:cxn ang="0">
                  <a:pos x="787" y="776"/>
                </a:cxn>
                <a:cxn ang="0">
                  <a:pos x="797" y="969"/>
                </a:cxn>
                <a:cxn ang="0">
                  <a:pos x="415" y="1020"/>
                </a:cxn>
                <a:cxn ang="0">
                  <a:pos x="267" y="1106"/>
                </a:cxn>
                <a:cxn ang="0">
                  <a:pos x="180" y="1255"/>
                </a:cxn>
                <a:cxn ang="0">
                  <a:pos x="180" y="1433"/>
                </a:cxn>
                <a:cxn ang="0">
                  <a:pos x="267" y="1582"/>
                </a:cxn>
                <a:cxn ang="0">
                  <a:pos x="415" y="1668"/>
                </a:cxn>
                <a:cxn ang="0">
                  <a:pos x="1232" y="1848"/>
                </a:cxn>
                <a:cxn ang="0">
                  <a:pos x="334" y="1818"/>
                </a:cxn>
                <a:cxn ang="0">
                  <a:pos x="147" y="1700"/>
                </a:cxn>
                <a:cxn ang="0">
                  <a:pos x="29" y="1514"/>
                </a:cxn>
                <a:cxn ang="0">
                  <a:pos x="3" y="1285"/>
                </a:cxn>
                <a:cxn ang="0">
                  <a:pos x="78" y="1073"/>
                </a:cxn>
                <a:cxn ang="0">
                  <a:pos x="234" y="918"/>
                </a:cxn>
                <a:cxn ang="0">
                  <a:pos x="445" y="843"/>
                </a:cxn>
                <a:cxn ang="0">
                  <a:pos x="630" y="689"/>
                </a:cxn>
                <a:cxn ang="0">
                  <a:pos x="731" y="416"/>
                </a:cxn>
                <a:cxn ang="0">
                  <a:pos x="915" y="198"/>
                </a:cxn>
                <a:cxn ang="0">
                  <a:pos x="1163" y="52"/>
                </a:cxn>
                <a:cxn ang="0">
                  <a:pos x="1456" y="0"/>
                </a:cxn>
              </a:cxnLst>
              <a:rect l="0" t="0" r="r" b="b"/>
              <a:pathLst>
                <a:path w="3136" h="1848">
                  <a:moveTo>
                    <a:pt x="1456" y="0"/>
                  </a:moveTo>
                  <a:lnTo>
                    <a:pt x="1532" y="4"/>
                  </a:lnTo>
                  <a:lnTo>
                    <a:pt x="1606" y="13"/>
                  </a:lnTo>
                  <a:lnTo>
                    <a:pt x="1678" y="30"/>
                  </a:lnTo>
                  <a:lnTo>
                    <a:pt x="1747" y="52"/>
                  </a:lnTo>
                  <a:lnTo>
                    <a:pt x="1815" y="81"/>
                  </a:lnTo>
                  <a:lnTo>
                    <a:pt x="1878" y="114"/>
                  </a:lnTo>
                  <a:lnTo>
                    <a:pt x="1938" y="152"/>
                  </a:lnTo>
                  <a:lnTo>
                    <a:pt x="1995" y="196"/>
                  </a:lnTo>
                  <a:lnTo>
                    <a:pt x="2047" y="245"/>
                  </a:lnTo>
                  <a:lnTo>
                    <a:pt x="2096" y="297"/>
                  </a:lnTo>
                  <a:lnTo>
                    <a:pt x="2139" y="353"/>
                  </a:lnTo>
                  <a:lnTo>
                    <a:pt x="2178" y="413"/>
                  </a:lnTo>
                  <a:lnTo>
                    <a:pt x="2212" y="476"/>
                  </a:lnTo>
                  <a:lnTo>
                    <a:pt x="2241" y="542"/>
                  </a:lnTo>
                  <a:lnTo>
                    <a:pt x="2295" y="526"/>
                  </a:lnTo>
                  <a:lnTo>
                    <a:pt x="2349" y="514"/>
                  </a:lnTo>
                  <a:lnTo>
                    <a:pt x="2406" y="506"/>
                  </a:lnTo>
                  <a:lnTo>
                    <a:pt x="2464" y="504"/>
                  </a:lnTo>
                  <a:lnTo>
                    <a:pt x="2529" y="507"/>
                  </a:lnTo>
                  <a:lnTo>
                    <a:pt x="2592" y="516"/>
                  </a:lnTo>
                  <a:lnTo>
                    <a:pt x="2653" y="531"/>
                  </a:lnTo>
                  <a:lnTo>
                    <a:pt x="2712" y="551"/>
                  </a:lnTo>
                  <a:lnTo>
                    <a:pt x="2767" y="576"/>
                  </a:lnTo>
                  <a:lnTo>
                    <a:pt x="2820" y="606"/>
                  </a:lnTo>
                  <a:lnTo>
                    <a:pt x="2870" y="641"/>
                  </a:lnTo>
                  <a:lnTo>
                    <a:pt x="2917" y="680"/>
                  </a:lnTo>
                  <a:lnTo>
                    <a:pt x="2960" y="723"/>
                  </a:lnTo>
                  <a:lnTo>
                    <a:pt x="2999" y="769"/>
                  </a:lnTo>
                  <a:lnTo>
                    <a:pt x="3034" y="819"/>
                  </a:lnTo>
                  <a:lnTo>
                    <a:pt x="3064" y="872"/>
                  </a:lnTo>
                  <a:lnTo>
                    <a:pt x="3090" y="929"/>
                  </a:lnTo>
                  <a:lnTo>
                    <a:pt x="3109" y="988"/>
                  </a:lnTo>
                  <a:lnTo>
                    <a:pt x="3124" y="1048"/>
                  </a:lnTo>
                  <a:lnTo>
                    <a:pt x="3133" y="1111"/>
                  </a:lnTo>
                  <a:lnTo>
                    <a:pt x="3136" y="1176"/>
                  </a:lnTo>
                  <a:lnTo>
                    <a:pt x="3133" y="1241"/>
                  </a:lnTo>
                  <a:lnTo>
                    <a:pt x="3124" y="1304"/>
                  </a:lnTo>
                  <a:lnTo>
                    <a:pt x="3109" y="1364"/>
                  </a:lnTo>
                  <a:lnTo>
                    <a:pt x="3090" y="1423"/>
                  </a:lnTo>
                  <a:lnTo>
                    <a:pt x="3064" y="1479"/>
                  </a:lnTo>
                  <a:lnTo>
                    <a:pt x="3034" y="1533"/>
                  </a:lnTo>
                  <a:lnTo>
                    <a:pt x="2999" y="1583"/>
                  </a:lnTo>
                  <a:lnTo>
                    <a:pt x="2960" y="1629"/>
                  </a:lnTo>
                  <a:lnTo>
                    <a:pt x="2917" y="1672"/>
                  </a:lnTo>
                  <a:lnTo>
                    <a:pt x="2870" y="1711"/>
                  </a:lnTo>
                  <a:lnTo>
                    <a:pt x="2820" y="1746"/>
                  </a:lnTo>
                  <a:lnTo>
                    <a:pt x="2767" y="1776"/>
                  </a:lnTo>
                  <a:lnTo>
                    <a:pt x="2712" y="1801"/>
                  </a:lnTo>
                  <a:lnTo>
                    <a:pt x="2653" y="1822"/>
                  </a:lnTo>
                  <a:lnTo>
                    <a:pt x="2592" y="1836"/>
                  </a:lnTo>
                  <a:lnTo>
                    <a:pt x="2529" y="1844"/>
                  </a:lnTo>
                  <a:lnTo>
                    <a:pt x="2464" y="1848"/>
                  </a:lnTo>
                  <a:lnTo>
                    <a:pt x="1904" y="1848"/>
                  </a:lnTo>
                  <a:lnTo>
                    <a:pt x="1904" y="1680"/>
                  </a:lnTo>
                  <a:lnTo>
                    <a:pt x="2464" y="1680"/>
                  </a:lnTo>
                  <a:lnTo>
                    <a:pt x="2523" y="1677"/>
                  </a:lnTo>
                  <a:lnTo>
                    <a:pt x="2579" y="1666"/>
                  </a:lnTo>
                  <a:lnTo>
                    <a:pt x="2635" y="1651"/>
                  </a:lnTo>
                  <a:lnTo>
                    <a:pt x="2686" y="1628"/>
                  </a:lnTo>
                  <a:lnTo>
                    <a:pt x="2734" y="1601"/>
                  </a:lnTo>
                  <a:lnTo>
                    <a:pt x="2779" y="1570"/>
                  </a:lnTo>
                  <a:lnTo>
                    <a:pt x="2820" y="1533"/>
                  </a:lnTo>
                  <a:lnTo>
                    <a:pt x="2857" y="1491"/>
                  </a:lnTo>
                  <a:lnTo>
                    <a:pt x="2890" y="1446"/>
                  </a:lnTo>
                  <a:lnTo>
                    <a:pt x="2917" y="1398"/>
                  </a:lnTo>
                  <a:lnTo>
                    <a:pt x="2939" y="1346"/>
                  </a:lnTo>
                  <a:lnTo>
                    <a:pt x="2955" y="1292"/>
                  </a:lnTo>
                  <a:lnTo>
                    <a:pt x="2965" y="1235"/>
                  </a:lnTo>
                  <a:lnTo>
                    <a:pt x="2968" y="1176"/>
                  </a:lnTo>
                  <a:lnTo>
                    <a:pt x="2965" y="1117"/>
                  </a:lnTo>
                  <a:lnTo>
                    <a:pt x="2955" y="1060"/>
                  </a:lnTo>
                  <a:lnTo>
                    <a:pt x="2939" y="1006"/>
                  </a:lnTo>
                  <a:lnTo>
                    <a:pt x="2917" y="954"/>
                  </a:lnTo>
                  <a:lnTo>
                    <a:pt x="2890" y="906"/>
                  </a:lnTo>
                  <a:lnTo>
                    <a:pt x="2857" y="860"/>
                  </a:lnTo>
                  <a:lnTo>
                    <a:pt x="2820" y="819"/>
                  </a:lnTo>
                  <a:lnTo>
                    <a:pt x="2779" y="782"/>
                  </a:lnTo>
                  <a:lnTo>
                    <a:pt x="2734" y="751"/>
                  </a:lnTo>
                  <a:lnTo>
                    <a:pt x="2686" y="724"/>
                  </a:lnTo>
                  <a:lnTo>
                    <a:pt x="2635" y="702"/>
                  </a:lnTo>
                  <a:lnTo>
                    <a:pt x="2579" y="686"/>
                  </a:lnTo>
                  <a:lnTo>
                    <a:pt x="2523" y="676"/>
                  </a:lnTo>
                  <a:lnTo>
                    <a:pt x="2464" y="671"/>
                  </a:lnTo>
                  <a:lnTo>
                    <a:pt x="2417" y="675"/>
                  </a:lnTo>
                  <a:lnTo>
                    <a:pt x="2372" y="681"/>
                  </a:lnTo>
                  <a:lnTo>
                    <a:pt x="2327" y="691"/>
                  </a:lnTo>
                  <a:lnTo>
                    <a:pt x="2284" y="705"/>
                  </a:lnTo>
                  <a:lnTo>
                    <a:pt x="2241" y="725"/>
                  </a:lnTo>
                  <a:lnTo>
                    <a:pt x="2200" y="747"/>
                  </a:lnTo>
                  <a:lnTo>
                    <a:pt x="2162" y="774"/>
                  </a:lnTo>
                  <a:lnTo>
                    <a:pt x="2126" y="803"/>
                  </a:lnTo>
                  <a:lnTo>
                    <a:pt x="2120" y="739"/>
                  </a:lnTo>
                  <a:lnTo>
                    <a:pt x="2108" y="678"/>
                  </a:lnTo>
                  <a:lnTo>
                    <a:pt x="2089" y="618"/>
                  </a:lnTo>
                  <a:lnTo>
                    <a:pt x="2065" y="559"/>
                  </a:lnTo>
                  <a:lnTo>
                    <a:pt x="2036" y="503"/>
                  </a:lnTo>
                  <a:lnTo>
                    <a:pt x="2002" y="450"/>
                  </a:lnTo>
                  <a:lnTo>
                    <a:pt x="1963" y="401"/>
                  </a:lnTo>
                  <a:lnTo>
                    <a:pt x="1921" y="355"/>
                  </a:lnTo>
                  <a:lnTo>
                    <a:pt x="1873" y="314"/>
                  </a:lnTo>
                  <a:lnTo>
                    <a:pt x="1822" y="277"/>
                  </a:lnTo>
                  <a:lnTo>
                    <a:pt x="1768" y="245"/>
                  </a:lnTo>
                  <a:lnTo>
                    <a:pt x="1710" y="219"/>
                  </a:lnTo>
                  <a:lnTo>
                    <a:pt x="1651" y="197"/>
                  </a:lnTo>
                  <a:lnTo>
                    <a:pt x="1588" y="181"/>
                  </a:lnTo>
                  <a:lnTo>
                    <a:pt x="1522" y="171"/>
                  </a:lnTo>
                  <a:lnTo>
                    <a:pt x="1456" y="168"/>
                  </a:lnTo>
                  <a:lnTo>
                    <a:pt x="1391" y="171"/>
                  </a:lnTo>
                  <a:lnTo>
                    <a:pt x="1328" y="181"/>
                  </a:lnTo>
                  <a:lnTo>
                    <a:pt x="1267" y="195"/>
                  </a:lnTo>
                  <a:lnTo>
                    <a:pt x="1209" y="215"/>
                  </a:lnTo>
                  <a:lnTo>
                    <a:pt x="1153" y="240"/>
                  </a:lnTo>
                  <a:lnTo>
                    <a:pt x="1100" y="271"/>
                  </a:lnTo>
                  <a:lnTo>
                    <a:pt x="1049" y="305"/>
                  </a:lnTo>
                  <a:lnTo>
                    <a:pt x="1003" y="343"/>
                  </a:lnTo>
                  <a:lnTo>
                    <a:pt x="960" y="387"/>
                  </a:lnTo>
                  <a:lnTo>
                    <a:pt x="921" y="434"/>
                  </a:lnTo>
                  <a:lnTo>
                    <a:pt x="886" y="484"/>
                  </a:lnTo>
                  <a:lnTo>
                    <a:pt x="857" y="537"/>
                  </a:lnTo>
                  <a:lnTo>
                    <a:pt x="831" y="592"/>
                  </a:lnTo>
                  <a:lnTo>
                    <a:pt x="811" y="651"/>
                  </a:lnTo>
                  <a:lnTo>
                    <a:pt x="796" y="713"/>
                  </a:lnTo>
                  <a:lnTo>
                    <a:pt x="787" y="776"/>
                  </a:lnTo>
                  <a:lnTo>
                    <a:pt x="784" y="840"/>
                  </a:lnTo>
                  <a:lnTo>
                    <a:pt x="786" y="885"/>
                  </a:lnTo>
                  <a:lnTo>
                    <a:pt x="790" y="930"/>
                  </a:lnTo>
                  <a:lnTo>
                    <a:pt x="797" y="969"/>
                  </a:lnTo>
                  <a:lnTo>
                    <a:pt x="806" y="1008"/>
                  </a:lnTo>
                  <a:lnTo>
                    <a:pt x="504" y="1008"/>
                  </a:lnTo>
                  <a:lnTo>
                    <a:pt x="458" y="1011"/>
                  </a:lnTo>
                  <a:lnTo>
                    <a:pt x="415" y="1020"/>
                  </a:lnTo>
                  <a:lnTo>
                    <a:pt x="373" y="1034"/>
                  </a:lnTo>
                  <a:lnTo>
                    <a:pt x="334" y="1054"/>
                  </a:lnTo>
                  <a:lnTo>
                    <a:pt x="298" y="1078"/>
                  </a:lnTo>
                  <a:lnTo>
                    <a:pt x="267" y="1106"/>
                  </a:lnTo>
                  <a:lnTo>
                    <a:pt x="238" y="1138"/>
                  </a:lnTo>
                  <a:lnTo>
                    <a:pt x="214" y="1174"/>
                  </a:lnTo>
                  <a:lnTo>
                    <a:pt x="194" y="1213"/>
                  </a:lnTo>
                  <a:lnTo>
                    <a:pt x="180" y="1255"/>
                  </a:lnTo>
                  <a:lnTo>
                    <a:pt x="171" y="1298"/>
                  </a:lnTo>
                  <a:lnTo>
                    <a:pt x="168" y="1344"/>
                  </a:lnTo>
                  <a:lnTo>
                    <a:pt x="171" y="1389"/>
                  </a:lnTo>
                  <a:lnTo>
                    <a:pt x="180" y="1433"/>
                  </a:lnTo>
                  <a:lnTo>
                    <a:pt x="194" y="1475"/>
                  </a:lnTo>
                  <a:lnTo>
                    <a:pt x="214" y="1513"/>
                  </a:lnTo>
                  <a:lnTo>
                    <a:pt x="238" y="1549"/>
                  </a:lnTo>
                  <a:lnTo>
                    <a:pt x="267" y="1582"/>
                  </a:lnTo>
                  <a:lnTo>
                    <a:pt x="298" y="1610"/>
                  </a:lnTo>
                  <a:lnTo>
                    <a:pt x="334" y="1634"/>
                  </a:lnTo>
                  <a:lnTo>
                    <a:pt x="373" y="1653"/>
                  </a:lnTo>
                  <a:lnTo>
                    <a:pt x="415" y="1668"/>
                  </a:lnTo>
                  <a:lnTo>
                    <a:pt x="458" y="1677"/>
                  </a:lnTo>
                  <a:lnTo>
                    <a:pt x="504" y="1680"/>
                  </a:lnTo>
                  <a:lnTo>
                    <a:pt x="1232" y="1680"/>
                  </a:lnTo>
                  <a:lnTo>
                    <a:pt x="1232" y="1848"/>
                  </a:lnTo>
                  <a:lnTo>
                    <a:pt x="504" y="1848"/>
                  </a:lnTo>
                  <a:lnTo>
                    <a:pt x="445" y="1844"/>
                  </a:lnTo>
                  <a:lnTo>
                    <a:pt x="389" y="1835"/>
                  </a:lnTo>
                  <a:lnTo>
                    <a:pt x="334" y="1818"/>
                  </a:lnTo>
                  <a:lnTo>
                    <a:pt x="282" y="1797"/>
                  </a:lnTo>
                  <a:lnTo>
                    <a:pt x="234" y="1769"/>
                  </a:lnTo>
                  <a:lnTo>
                    <a:pt x="189" y="1737"/>
                  </a:lnTo>
                  <a:lnTo>
                    <a:pt x="147" y="1700"/>
                  </a:lnTo>
                  <a:lnTo>
                    <a:pt x="111" y="1659"/>
                  </a:lnTo>
                  <a:lnTo>
                    <a:pt x="78" y="1614"/>
                  </a:lnTo>
                  <a:lnTo>
                    <a:pt x="51" y="1565"/>
                  </a:lnTo>
                  <a:lnTo>
                    <a:pt x="29" y="1514"/>
                  </a:lnTo>
                  <a:lnTo>
                    <a:pt x="14" y="1460"/>
                  </a:lnTo>
                  <a:lnTo>
                    <a:pt x="3" y="1402"/>
                  </a:lnTo>
                  <a:lnTo>
                    <a:pt x="0" y="1344"/>
                  </a:lnTo>
                  <a:lnTo>
                    <a:pt x="3" y="1285"/>
                  </a:lnTo>
                  <a:lnTo>
                    <a:pt x="14" y="1229"/>
                  </a:lnTo>
                  <a:lnTo>
                    <a:pt x="29" y="1174"/>
                  </a:lnTo>
                  <a:lnTo>
                    <a:pt x="51" y="1122"/>
                  </a:lnTo>
                  <a:lnTo>
                    <a:pt x="78" y="1073"/>
                  </a:lnTo>
                  <a:lnTo>
                    <a:pt x="111" y="1029"/>
                  </a:lnTo>
                  <a:lnTo>
                    <a:pt x="147" y="988"/>
                  </a:lnTo>
                  <a:lnTo>
                    <a:pt x="189" y="951"/>
                  </a:lnTo>
                  <a:lnTo>
                    <a:pt x="234" y="918"/>
                  </a:lnTo>
                  <a:lnTo>
                    <a:pt x="282" y="891"/>
                  </a:lnTo>
                  <a:lnTo>
                    <a:pt x="334" y="869"/>
                  </a:lnTo>
                  <a:lnTo>
                    <a:pt x="389" y="853"/>
                  </a:lnTo>
                  <a:lnTo>
                    <a:pt x="445" y="843"/>
                  </a:lnTo>
                  <a:lnTo>
                    <a:pt x="504" y="840"/>
                  </a:lnTo>
                  <a:lnTo>
                    <a:pt x="616" y="840"/>
                  </a:lnTo>
                  <a:lnTo>
                    <a:pt x="620" y="764"/>
                  </a:lnTo>
                  <a:lnTo>
                    <a:pt x="630" y="689"/>
                  </a:lnTo>
                  <a:lnTo>
                    <a:pt x="646" y="617"/>
                  </a:lnTo>
                  <a:lnTo>
                    <a:pt x="669" y="547"/>
                  </a:lnTo>
                  <a:lnTo>
                    <a:pt x="697" y="480"/>
                  </a:lnTo>
                  <a:lnTo>
                    <a:pt x="731" y="416"/>
                  </a:lnTo>
                  <a:lnTo>
                    <a:pt x="770" y="355"/>
                  </a:lnTo>
                  <a:lnTo>
                    <a:pt x="813" y="299"/>
                  </a:lnTo>
                  <a:lnTo>
                    <a:pt x="862" y="246"/>
                  </a:lnTo>
                  <a:lnTo>
                    <a:pt x="915" y="198"/>
                  </a:lnTo>
                  <a:lnTo>
                    <a:pt x="972" y="153"/>
                  </a:lnTo>
                  <a:lnTo>
                    <a:pt x="1033" y="114"/>
                  </a:lnTo>
                  <a:lnTo>
                    <a:pt x="1096" y="81"/>
                  </a:lnTo>
                  <a:lnTo>
                    <a:pt x="1163" y="52"/>
                  </a:lnTo>
                  <a:lnTo>
                    <a:pt x="1232" y="30"/>
                  </a:lnTo>
                  <a:lnTo>
                    <a:pt x="1305" y="13"/>
                  </a:lnTo>
                  <a:lnTo>
                    <a:pt x="1379" y="4"/>
                  </a:lnTo>
                  <a:lnTo>
                    <a:pt x="1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  <p:sp>
          <p:nvSpPr>
            <p:cNvPr id="74" name="Freeform 87">
              <a:extLst>
                <a:ext uri="{FF2B5EF4-FFF2-40B4-BE49-F238E27FC236}">
                  <a16:creationId xmlns:a16="http://schemas.microsoft.com/office/drawing/2014/main" id="{08F085C4-9418-4A89-BB8E-445374256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1819275"/>
              <a:ext cx="203200" cy="266700"/>
            </a:xfrm>
            <a:custGeom>
              <a:avLst/>
              <a:gdLst/>
              <a:ahLst/>
              <a:cxnLst>
                <a:cxn ang="0">
                  <a:pos x="449" y="0"/>
                </a:cxn>
                <a:cxn ang="0">
                  <a:pos x="898" y="449"/>
                </a:cxn>
                <a:cxn ang="0">
                  <a:pos x="673" y="449"/>
                </a:cxn>
                <a:cxn ang="0">
                  <a:pos x="673" y="1176"/>
                </a:cxn>
                <a:cxn ang="0">
                  <a:pos x="225" y="1176"/>
                </a:cxn>
                <a:cxn ang="0">
                  <a:pos x="225" y="449"/>
                </a:cxn>
                <a:cxn ang="0">
                  <a:pos x="0" y="449"/>
                </a:cxn>
                <a:cxn ang="0">
                  <a:pos x="449" y="0"/>
                </a:cxn>
              </a:cxnLst>
              <a:rect l="0" t="0" r="r" b="b"/>
              <a:pathLst>
                <a:path w="898" h="1176">
                  <a:moveTo>
                    <a:pt x="449" y="0"/>
                  </a:moveTo>
                  <a:lnTo>
                    <a:pt x="898" y="449"/>
                  </a:lnTo>
                  <a:lnTo>
                    <a:pt x="673" y="449"/>
                  </a:lnTo>
                  <a:lnTo>
                    <a:pt x="673" y="1176"/>
                  </a:lnTo>
                  <a:lnTo>
                    <a:pt x="225" y="1176"/>
                  </a:lnTo>
                  <a:lnTo>
                    <a:pt x="225" y="449"/>
                  </a:lnTo>
                  <a:lnTo>
                    <a:pt x="0" y="449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</p:grpSp>
      <p:grpSp>
        <p:nvGrpSpPr>
          <p:cNvPr id="75" name="Gruppieren 133">
            <a:extLst>
              <a:ext uri="{FF2B5EF4-FFF2-40B4-BE49-F238E27FC236}">
                <a16:creationId xmlns:a16="http://schemas.microsoft.com/office/drawing/2014/main" id="{BBEADC5D-EBD1-4097-8B24-3CE7C4BBD24C}"/>
              </a:ext>
            </a:extLst>
          </p:cNvPr>
          <p:cNvGrpSpPr/>
          <p:nvPr/>
        </p:nvGrpSpPr>
        <p:grpSpPr>
          <a:xfrm>
            <a:off x="1306054" y="2695161"/>
            <a:ext cx="396000" cy="360000"/>
            <a:chOff x="6732588" y="5403850"/>
            <a:chExt cx="711200" cy="711200"/>
          </a:xfrm>
          <a:solidFill>
            <a:srgbClr val="1E49E2"/>
          </a:solidFill>
        </p:grpSpPr>
        <p:sp>
          <p:nvSpPr>
            <p:cNvPr id="76" name="Freeform 287">
              <a:extLst>
                <a:ext uri="{FF2B5EF4-FFF2-40B4-BE49-F238E27FC236}">
                  <a16:creationId xmlns:a16="http://schemas.microsoft.com/office/drawing/2014/main" id="{0ACB22A7-F9DB-4138-B293-CE05649C6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2588" y="5607050"/>
              <a:ext cx="508000" cy="508000"/>
            </a:xfrm>
            <a:custGeom>
              <a:avLst/>
              <a:gdLst/>
              <a:ahLst/>
              <a:cxnLst>
                <a:cxn ang="0">
                  <a:pos x="979" y="348"/>
                </a:cxn>
                <a:cxn ang="0">
                  <a:pos x="784" y="411"/>
                </a:cxn>
                <a:cxn ang="0">
                  <a:pos x="614" y="520"/>
                </a:cxn>
                <a:cxn ang="0">
                  <a:pos x="480" y="668"/>
                </a:cxn>
                <a:cxn ang="0">
                  <a:pos x="385" y="847"/>
                </a:cxn>
                <a:cxn ang="0">
                  <a:pos x="340" y="1049"/>
                </a:cxn>
                <a:cxn ang="0">
                  <a:pos x="348" y="1261"/>
                </a:cxn>
                <a:cxn ang="0">
                  <a:pos x="411" y="1456"/>
                </a:cxn>
                <a:cxn ang="0">
                  <a:pos x="520" y="1626"/>
                </a:cxn>
                <a:cxn ang="0">
                  <a:pos x="668" y="1760"/>
                </a:cxn>
                <a:cxn ang="0">
                  <a:pos x="847" y="1855"/>
                </a:cxn>
                <a:cxn ang="0">
                  <a:pos x="1049" y="1900"/>
                </a:cxn>
                <a:cxn ang="0">
                  <a:pos x="1261" y="1892"/>
                </a:cxn>
                <a:cxn ang="0">
                  <a:pos x="1456" y="1829"/>
                </a:cxn>
                <a:cxn ang="0">
                  <a:pos x="1626" y="1720"/>
                </a:cxn>
                <a:cxn ang="0">
                  <a:pos x="1760" y="1572"/>
                </a:cxn>
                <a:cxn ang="0">
                  <a:pos x="1855" y="1393"/>
                </a:cxn>
                <a:cxn ang="0">
                  <a:pos x="1900" y="1191"/>
                </a:cxn>
                <a:cxn ang="0">
                  <a:pos x="1892" y="979"/>
                </a:cxn>
                <a:cxn ang="0">
                  <a:pos x="1829" y="784"/>
                </a:cxn>
                <a:cxn ang="0">
                  <a:pos x="1720" y="614"/>
                </a:cxn>
                <a:cxn ang="0">
                  <a:pos x="1572" y="480"/>
                </a:cxn>
                <a:cxn ang="0">
                  <a:pos x="1393" y="385"/>
                </a:cxn>
                <a:cxn ang="0">
                  <a:pos x="1191" y="340"/>
                </a:cxn>
                <a:cxn ang="0">
                  <a:pos x="1288" y="0"/>
                </a:cxn>
                <a:cxn ang="0">
                  <a:pos x="1392" y="208"/>
                </a:cxn>
                <a:cxn ang="0">
                  <a:pos x="1825" y="234"/>
                </a:cxn>
                <a:cxn ang="0">
                  <a:pos x="1811" y="467"/>
                </a:cxn>
                <a:cxn ang="0">
                  <a:pos x="2174" y="706"/>
                </a:cxn>
                <a:cxn ang="0">
                  <a:pos x="2045" y="899"/>
                </a:cxn>
                <a:cxn ang="0">
                  <a:pos x="2240" y="1288"/>
                </a:cxn>
                <a:cxn ang="0">
                  <a:pos x="2032" y="1392"/>
                </a:cxn>
                <a:cxn ang="0">
                  <a:pos x="2006" y="1825"/>
                </a:cxn>
                <a:cxn ang="0">
                  <a:pos x="1773" y="1811"/>
                </a:cxn>
                <a:cxn ang="0">
                  <a:pos x="1534" y="2174"/>
                </a:cxn>
                <a:cxn ang="0">
                  <a:pos x="1341" y="2045"/>
                </a:cxn>
                <a:cxn ang="0">
                  <a:pos x="952" y="2240"/>
                </a:cxn>
                <a:cxn ang="0">
                  <a:pos x="848" y="2032"/>
                </a:cxn>
                <a:cxn ang="0">
                  <a:pos x="415" y="2006"/>
                </a:cxn>
                <a:cxn ang="0">
                  <a:pos x="429" y="1773"/>
                </a:cxn>
                <a:cxn ang="0">
                  <a:pos x="66" y="1534"/>
                </a:cxn>
                <a:cxn ang="0">
                  <a:pos x="195" y="1341"/>
                </a:cxn>
                <a:cxn ang="0">
                  <a:pos x="0" y="952"/>
                </a:cxn>
                <a:cxn ang="0">
                  <a:pos x="208" y="848"/>
                </a:cxn>
                <a:cxn ang="0">
                  <a:pos x="234" y="415"/>
                </a:cxn>
                <a:cxn ang="0">
                  <a:pos x="467" y="429"/>
                </a:cxn>
                <a:cxn ang="0">
                  <a:pos x="706" y="66"/>
                </a:cxn>
                <a:cxn ang="0">
                  <a:pos x="899" y="195"/>
                </a:cxn>
              </a:cxnLst>
              <a:rect l="0" t="0" r="r" b="b"/>
              <a:pathLst>
                <a:path w="2240" h="2240">
                  <a:moveTo>
                    <a:pt x="1119" y="336"/>
                  </a:moveTo>
                  <a:lnTo>
                    <a:pt x="1049" y="340"/>
                  </a:lnTo>
                  <a:lnTo>
                    <a:pt x="979" y="348"/>
                  </a:lnTo>
                  <a:lnTo>
                    <a:pt x="912" y="364"/>
                  </a:lnTo>
                  <a:lnTo>
                    <a:pt x="847" y="385"/>
                  </a:lnTo>
                  <a:lnTo>
                    <a:pt x="784" y="411"/>
                  </a:lnTo>
                  <a:lnTo>
                    <a:pt x="724" y="443"/>
                  </a:lnTo>
                  <a:lnTo>
                    <a:pt x="668" y="480"/>
                  </a:lnTo>
                  <a:lnTo>
                    <a:pt x="614" y="520"/>
                  </a:lnTo>
                  <a:lnTo>
                    <a:pt x="566" y="566"/>
                  </a:lnTo>
                  <a:lnTo>
                    <a:pt x="520" y="614"/>
                  </a:lnTo>
                  <a:lnTo>
                    <a:pt x="480" y="668"/>
                  </a:lnTo>
                  <a:lnTo>
                    <a:pt x="443" y="724"/>
                  </a:lnTo>
                  <a:lnTo>
                    <a:pt x="411" y="784"/>
                  </a:lnTo>
                  <a:lnTo>
                    <a:pt x="385" y="847"/>
                  </a:lnTo>
                  <a:lnTo>
                    <a:pt x="364" y="912"/>
                  </a:lnTo>
                  <a:lnTo>
                    <a:pt x="348" y="979"/>
                  </a:lnTo>
                  <a:lnTo>
                    <a:pt x="340" y="1049"/>
                  </a:lnTo>
                  <a:lnTo>
                    <a:pt x="336" y="1121"/>
                  </a:lnTo>
                  <a:lnTo>
                    <a:pt x="340" y="1191"/>
                  </a:lnTo>
                  <a:lnTo>
                    <a:pt x="348" y="1261"/>
                  </a:lnTo>
                  <a:lnTo>
                    <a:pt x="364" y="1328"/>
                  </a:lnTo>
                  <a:lnTo>
                    <a:pt x="385" y="1393"/>
                  </a:lnTo>
                  <a:lnTo>
                    <a:pt x="411" y="1456"/>
                  </a:lnTo>
                  <a:lnTo>
                    <a:pt x="443" y="1516"/>
                  </a:lnTo>
                  <a:lnTo>
                    <a:pt x="480" y="1572"/>
                  </a:lnTo>
                  <a:lnTo>
                    <a:pt x="520" y="1626"/>
                  </a:lnTo>
                  <a:lnTo>
                    <a:pt x="566" y="1674"/>
                  </a:lnTo>
                  <a:lnTo>
                    <a:pt x="614" y="1720"/>
                  </a:lnTo>
                  <a:lnTo>
                    <a:pt x="668" y="1760"/>
                  </a:lnTo>
                  <a:lnTo>
                    <a:pt x="724" y="1797"/>
                  </a:lnTo>
                  <a:lnTo>
                    <a:pt x="784" y="1829"/>
                  </a:lnTo>
                  <a:lnTo>
                    <a:pt x="847" y="1855"/>
                  </a:lnTo>
                  <a:lnTo>
                    <a:pt x="912" y="1876"/>
                  </a:lnTo>
                  <a:lnTo>
                    <a:pt x="979" y="1892"/>
                  </a:lnTo>
                  <a:lnTo>
                    <a:pt x="1049" y="1900"/>
                  </a:lnTo>
                  <a:lnTo>
                    <a:pt x="1119" y="1904"/>
                  </a:lnTo>
                  <a:lnTo>
                    <a:pt x="1191" y="1900"/>
                  </a:lnTo>
                  <a:lnTo>
                    <a:pt x="1261" y="1892"/>
                  </a:lnTo>
                  <a:lnTo>
                    <a:pt x="1328" y="1876"/>
                  </a:lnTo>
                  <a:lnTo>
                    <a:pt x="1393" y="1855"/>
                  </a:lnTo>
                  <a:lnTo>
                    <a:pt x="1456" y="1829"/>
                  </a:lnTo>
                  <a:lnTo>
                    <a:pt x="1516" y="1797"/>
                  </a:lnTo>
                  <a:lnTo>
                    <a:pt x="1572" y="1760"/>
                  </a:lnTo>
                  <a:lnTo>
                    <a:pt x="1626" y="1720"/>
                  </a:lnTo>
                  <a:lnTo>
                    <a:pt x="1674" y="1674"/>
                  </a:lnTo>
                  <a:lnTo>
                    <a:pt x="1720" y="1626"/>
                  </a:lnTo>
                  <a:lnTo>
                    <a:pt x="1760" y="1572"/>
                  </a:lnTo>
                  <a:lnTo>
                    <a:pt x="1797" y="1516"/>
                  </a:lnTo>
                  <a:lnTo>
                    <a:pt x="1829" y="1456"/>
                  </a:lnTo>
                  <a:lnTo>
                    <a:pt x="1855" y="1393"/>
                  </a:lnTo>
                  <a:lnTo>
                    <a:pt x="1876" y="1328"/>
                  </a:lnTo>
                  <a:lnTo>
                    <a:pt x="1892" y="1261"/>
                  </a:lnTo>
                  <a:lnTo>
                    <a:pt x="1900" y="1191"/>
                  </a:lnTo>
                  <a:lnTo>
                    <a:pt x="1904" y="1121"/>
                  </a:lnTo>
                  <a:lnTo>
                    <a:pt x="1900" y="1049"/>
                  </a:lnTo>
                  <a:lnTo>
                    <a:pt x="1892" y="979"/>
                  </a:lnTo>
                  <a:lnTo>
                    <a:pt x="1876" y="912"/>
                  </a:lnTo>
                  <a:lnTo>
                    <a:pt x="1855" y="847"/>
                  </a:lnTo>
                  <a:lnTo>
                    <a:pt x="1829" y="784"/>
                  </a:lnTo>
                  <a:lnTo>
                    <a:pt x="1797" y="724"/>
                  </a:lnTo>
                  <a:lnTo>
                    <a:pt x="1760" y="668"/>
                  </a:lnTo>
                  <a:lnTo>
                    <a:pt x="1720" y="614"/>
                  </a:lnTo>
                  <a:lnTo>
                    <a:pt x="1674" y="566"/>
                  </a:lnTo>
                  <a:lnTo>
                    <a:pt x="1626" y="520"/>
                  </a:lnTo>
                  <a:lnTo>
                    <a:pt x="1572" y="480"/>
                  </a:lnTo>
                  <a:lnTo>
                    <a:pt x="1516" y="443"/>
                  </a:lnTo>
                  <a:lnTo>
                    <a:pt x="1456" y="411"/>
                  </a:lnTo>
                  <a:lnTo>
                    <a:pt x="1393" y="385"/>
                  </a:lnTo>
                  <a:lnTo>
                    <a:pt x="1328" y="364"/>
                  </a:lnTo>
                  <a:lnTo>
                    <a:pt x="1261" y="348"/>
                  </a:lnTo>
                  <a:lnTo>
                    <a:pt x="1191" y="340"/>
                  </a:lnTo>
                  <a:lnTo>
                    <a:pt x="1119" y="336"/>
                  </a:lnTo>
                  <a:close/>
                  <a:moveTo>
                    <a:pt x="952" y="0"/>
                  </a:moveTo>
                  <a:lnTo>
                    <a:pt x="1288" y="0"/>
                  </a:lnTo>
                  <a:lnTo>
                    <a:pt x="1288" y="183"/>
                  </a:lnTo>
                  <a:lnTo>
                    <a:pt x="1341" y="195"/>
                  </a:lnTo>
                  <a:lnTo>
                    <a:pt x="1392" y="208"/>
                  </a:lnTo>
                  <a:lnTo>
                    <a:pt x="1443" y="226"/>
                  </a:lnTo>
                  <a:lnTo>
                    <a:pt x="1534" y="66"/>
                  </a:lnTo>
                  <a:lnTo>
                    <a:pt x="1825" y="234"/>
                  </a:lnTo>
                  <a:lnTo>
                    <a:pt x="1734" y="393"/>
                  </a:lnTo>
                  <a:lnTo>
                    <a:pt x="1773" y="429"/>
                  </a:lnTo>
                  <a:lnTo>
                    <a:pt x="1811" y="467"/>
                  </a:lnTo>
                  <a:lnTo>
                    <a:pt x="1847" y="506"/>
                  </a:lnTo>
                  <a:lnTo>
                    <a:pt x="2006" y="415"/>
                  </a:lnTo>
                  <a:lnTo>
                    <a:pt x="2174" y="706"/>
                  </a:lnTo>
                  <a:lnTo>
                    <a:pt x="2014" y="797"/>
                  </a:lnTo>
                  <a:lnTo>
                    <a:pt x="2032" y="848"/>
                  </a:lnTo>
                  <a:lnTo>
                    <a:pt x="2045" y="899"/>
                  </a:lnTo>
                  <a:lnTo>
                    <a:pt x="2057" y="952"/>
                  </a:lnTo>
                  <a:lnTo>
                    <a:pt x="2240" y="952"/>
                  </a:lnTo>
                  <a:lnTo>
                    <a:pt x="2240" y="1288"/>
                  </a:lnTo>
                  <a:lnTo>
                    <a:pt x="2057" y="1288"/>
                  </a:lnTo>
                  <a:lnTo>
                    <a:pt x="2045" y="1341"/>
                  </a:lnTo>
                  <a:lnTo>
                    <a:pt x="2032" y="1392"/>
                  </a:lnTo>
                  <a:lnTo>
                    <a:pt x="2014" y="1443"/>
                  </a:lnTo>
                  <a:lnTo>
                    <a:pt x="2174" y="1534"/>
                  </a:lnTo>
                  <a:lnTo>
                    <a:pt x="2006" y="1825"/>
                  </a:lnTo>
                  <a:lnTo>
                    <a:pt x="1847" y="1734"/>
                  </a:lnTo>
                  <a:lnTo>
                    <a:pt x="1811" y="1773"/>
                  </a:lnTo>
                  <a:lnTo>
                    <a:pt x="1773" y="1811"/>
                  </a:lnTo>
                  <a:lnTo>
                    <a:pt x="1734" y="1847"/>
                  </a:lnTo>
                  <a:lnTo>
                    <a:pt x="1825" y="2006"/>
                  </a:lnTo>
                  <a:lnTo>
                    <a:pt x="1534" y="2174"/>
                  </a:lnTo>
                  <a:lnTo>
                    <a:pt x="1443" y="2014"/>
                  </a:lnTo>
                  <a:lnTo>
                    <a:pt x="1392" y="2032"/>
                  </a:lnTo>
                  <a:lnTo>
                    <a:pt x="1341" y="2045"/>
                  </a:lnTo>
                  <a:lnTo>
                    <a:pt x="1288" y="2057"/>
                  </a:lnTo>
                  <a:lnTo>
                    <a:pt x="1288" y="2240"/>
                  </a:lnTo>
                  <a:lnTo>
                    <a:pt x="952" y="2240"/>
                  </a:lnTo>
                  <a:lnTo>
                    <a:pt x="952" y="2057"/>
                  </a:lnTo>
                  <a:lnTo>
                    <a:pt x="899" y="2045"/>
                  </a:lnTo>
                  <a:lnTo>
                    <a:pt x="848" y="2032"/>
                  </a:lnTo>
                  <a:lnTo>
                    <a:pt x="797" y="2014"/>
                  </a:lnTo>
                  <a:lnTo>
                    <a:pt x="706" y="2174"/>
                  </a:lnTo>
                  <a:lnTo>
                    <a:pt x="415" y="2006"/>
                  </a:lnTo>
                  <a:lnTo>
                    <a:pt x="506" y="1847"/>
                  </a:lnTo>
                  <a:lnTo>
                    <a:pt x="467" y="1811"/>
                  </a:lnTo>
                  <a:lnTo>
                    <a:pt x="429" y="1773"/>
                  </a:lnTo>
                  <a:lnTo>
                    <a:pt x="393" y="1734"/>
                  </a:lnTo>
                  <a:lnTo>
                    <a:pt x="234" y="1825"/>
                  </a:lnTo>
                  <a:lnTo>
                    <a:pt x="66" y="1534"/>
                  </a:lnTo>
                  <a:lnTo>
                    <a:pt x="226" y="1443"/>
                  </a:lnTo>
                  <a:lnTo>
                    <a:pt x="208" y="1392"/>
                  </a:lnTo>
                  <a:lnTo>
                    <a:pt x="195" y="1341"/>
                  </a:lnTo>
                  <a:lnTo>
                    <a:pt x="183" y="1288"/>
                  </a:lnTo>
                  <a:lnTo>
                    <a:pt x="0" y="1288"/>
                  </a:lnTo>
                  <a:lnTo>
                    <a:pt x="0" y="952"/>
                  </a:lnTo>
                  <a:lnTo>
                    <a:pt x="183" y="952"/>
                  </a:lnTo>
                  <a:lnTo>
                    <a:pt x="195" y="899"/>
                  </a:lnTo>
                  <a:lnTo>
                    <a:pt x="208" y="848"/>
                  </a:lnTo>
                  <a:lnTo>
                    <a:pt x="226" y="797"/>
                  </a:lnTo>
                  <a:lnTo>
                    <a:pt x="66" y="706"/>
                  </a:lnTo>
                  <a:lnTo>
                    <a:pt x="234" y="415"/>
                  </a:lnTo>
                  <a:lnTo>
                    <a:pt x="393" y="506"/>
                  </a:lnTo>
                  <a:lnTo>
                    <a:pt x="429" y="467"/>
                  </a:lnTo>
                  <a:lnTo>
                    <a:pt x="467" y="429"/>
                  </a:lnTo>
                  <a:lnTo>
                    <a:pt x="506" y="393"/>
                  </a:lnTo>
                  <a:lnTo>
                    <a:pt x="415" y="234"/>
                  </a:lnTo>
                  <a:lnTo>
                    <a:pt x="706" y="66"/>
                  </a:lnTo>
                  <a:lnTo>
                    <a:pt x="797" y="226"/>
                  </a:lnTo>
                  <a:lnTo>
                    <a:pt x="848" y="208"/>
                  </a:lnTo>
                  <a:lnTo>
                    <a:pt x="899" y="195"/>
                  </a:lnTo>
                  <a:lnTo>
                    <a:pt x="952" y="183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  <p:sp>
          <p:nvSpPr>
            <p:cNvPr id="77" name="Freeform 288">
              <a:extLst>
                <a:ext uri="{FF2B5EF4-FFF2-40B4-BE49-F238E27FC236}">
                  <a16:creationId xmlns:a16="http://schemas.microsoft.com/office/drawing/2014/main" id="{705EF65B-B409-44B5-9306-32715795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5721350"/>
              <a:ext cx="279400" cy="279400"/>
            </a:xfrm>
            <a:custGeom>
              <a:avLst/>
              <a:gdLst/>
              <a:ahLst/>
              <a:cxnLst>
                <a:cxn ang="0">
                  <a:pos x="678" y="3"/>
                </a:cxn>
                <a:cxn ang="0">
                  <a:pos x="799" y="28"/>
                </a:cxn>
                <a:cxn ang="0">
                  <a:pos x="910" y="75"/>
                </a:cxn>
                <a:cxn ang="0">
                  <a:pos x="1008" y="141"/>
                </a:cxn>
                <a:cxn ang="0">
                  <a:pos x="1091" y="224"/>
                </a:cxn>
                <a:cxn ang="0">
                  <a:pos x="1157" y="322"/>
                </a:cxn>
                <a:cxn ang="0">
                  <a:pos x="1204" y="433"/>
                </a:cxn>
                <a:cxn ang="0">
                  <a:pos x="1229" y="554"/>
                </a:cxn>
                <a:cxn ang="0">
                  <a:pos x="1229" y="678"/>
                </a:cxn>
                <a:cxn ang="0">
                  <a:pos x="1204" y="799"/>
                </a:cxn>
                <a:cxn ang="0">
                  <a:pos x="1157" y="910"/>
                </a:cxn>
                <a:cxn ang="0">
                  <a:pos x="1091" y="1008"/>
                </a:cxn>
                <a:cxn ang="0">
                  <a:pos x="1008" y="1091"/>
                </a:cxn>
                <a:cxn ang="0">
                  <a:pos x="910" y="1157"/>
                </a:cxn>
                <a:cxn ang="0">
                  <a:pos x="799" y="1204"/>
                </a:cxn>
                <a:cxn ang="0">
                  <a:pos x="678" y="1229"/>
                </a:cxn>
                <a:cxn ang="0">
                  <a:pos x="554" y="1229"/>
                </a:cxn>
                <a:cxn ang="0">
                  <a:pos x="433" y="1204"/>
                </a:cxn>
                <a:cxn ang="0">
                  <a:pos x="322" y="1157"/>
                </a:cxn>
                <a:cxn ang="0">
                  <a:pos x="224" y="1091"/>
                </a:cxn>
                <a:cxn ang="0">
                  <a:pos x="141" y="1008"/>
                </a:cxn>
                <a:cxn ang="0">
                  <a:pos x="75" y="910"/>
                </a:cxn>
                <a:cxn ang="0">
                  <a:pos x="28" y="799"/>
                </a:cxn>
                <a:cxn ang="0">
                  <a:pos x="3" y="678"/>
                </a:cxn>
                <a:cxn ang="0">
                  <a:pos x="3" y="554"/>
                </a:cxn>
                <a:cxn ang="0">
                  <a:pos x="28" y="433"/>
                </a:cxn>
                <a:cxn ang="0">
                  <a:pos x="75" y="322"/>
                </a:cxn>
                <a:cxn ang="0">
                  <a:pos x="141" y="224"/>
                </a:cxn>
                <a:cxn ang="0">
                  <a:pos x="224" y="141"/>
                </a:cxn>
                <a:cxn ang="0">
                  <a:pos x="322" y="75"/>
                </a:cxn>
                <a:cxn ang="0">
                  <a:pos x="433" y="28"/>
                </a:cxn>
                <a:cxn ang="0">
                  <a:pos x="554" y="3"/>
                </a:cxn>
              </a:cxnLst>
              <a:rect l="0" t="0" r="r" b="b"/>
              <a:pathLst>
                <a:path w="1232" h="1232">
                  <a:moveTo>
                    <a:pt x="615" y="0"/>
                  </a:moveTo>
                  <a:lnTo>
                    <a:pt x="678" y="3"/>
                  </a:lnTo>
                  <a:lnTo>
                    <a:pt x="740" y="13"/>
                  </a:lnTo>
                  <a:lnTo>
                    <a:pt x="799" y="28"/>
                  </a:lnTo>
                  <a:lnTo>
                    <a:pt x="855" y="49"/>
                  </a:lnTo>
                  <a:lnTo>
                    <a:pt x="910" y="75"/>
                  </a:lnTo>
                  <a:lnTo>
                    <a:pt x="961" y="105"/>
                  </a:lnTo>
                  <a:lnTo>
                    <a:pt x="1008" y="141"/>
                  </a:lnTo>
                  <a:lnTo>
                    <a:pt x="1052" y="180"/>
                  </a:lnTo>
                  <a:lnTo>
                    <a:pt x="1091" y="224"/>
                  </a:lnTo>
                  <a:lnTo>
                    <a:pt x="1127" y="271"/>
                  </a:lnTo>
                  <a:lnTo>
                    <a:pt x="1157" y="322"/>
                  </a:lnTo>
                  <a:lnTo>
                    <a:pt x="1183" y="377"/>
                  </a:lnTo>
                  <a:lnTo>
                    <a:pt x="1204" y="433"/>
                  </a:lnTo>
                  <a:lnTo>
                    <a:pt x="1219" y="492"/>
                  </a:lnTo>
                  <a:lnTo>
                    <a:pt x="1229" y="554"/>
                  </a:lnTo>
                  <a:lnTo>
                    <a:pt x="1232" y="617"/>
                  </a:lnTo>
                  <a:lnTo>
                    <a:pt x="1229" y="678"/>
                  </a:lnTo>
                  <a:lnTo>
                    <a:pt x="1219" y="740"/>
                  </a:lnTo>
                  <a:lnTo>
                    <a:pt x="1204" y="799"/>
                  </a:lnTo>
                  <a:lnTo>
                    <a:pt x="1183" y="855"/>
                  </a:lnTo>
                  <a:lnTo>
                    <a:pt x="1157" y="910"/>
                  </a:lnTo>
                  <a:lnTo>
                    <a:pt x="1127" y="961"/>
                  </a:lnTo>
                  <a:lnTo>
                    <a:pt x="1091" y="1008"/>
                  </a:lnTo>
                  <a:lnTo>
                    <a:pt x="1052" y="1052"/>
                  </a:lnTo>
                  <a:lnTo>
                    <a:pt x="1008" y="1091"/>
                  </a:lnTo>
                  <a:lnTo>
                    <a:pt x="961" y="1127"/>
                  </a:lnTo>
                  <a:lnTo>
                    <a:pt x="910" y="1157"/>
                  </a:lnTo>
                  <a:lnTo>
                    <a:pt x="855" y="1183"/>
                  </a:lnTo>
                  <a:lnTo>
                    <a:pt x="799" y="1204"/>
                  </a:lnTo>
                  <a:lnTo>
                    <a:pt x="740" y="1219"/>
                  </a:lnTo>
                  <a:lnTo>
                    <a:pt x="678" y="1229"/>
                  </a:lnTo>
                  <a:lnTo>
                    <a:pt x="615" y="1232"/>
                  </a:lnTo>
                  <a:lnTo>
                    <a:pt x="554" y="1229"/>
                  </a:lnTo>
                  <a:lnTo>
                    <a:pt x="492" y="1219"/>
                  </a:lnTo>
                  <a:lnTo>
                    <a:pt x="433" y="1204"/>
                  </a:lnTo>
                  <a:lnTo>
                    <a:pt x="377" y="1183"/>
                  </a:lnTo>
                  <a:lnTo>
                    <a:pt x="322" y="1157"/>
                  </a:lnTo>
                  <a:lnTo>
                    <a:pt x="271" y="1127"/>
                  </a:lnTo>
                  <a:lnTo>
                    <a:pt x="224" y="1091"/>
                  </a:lnTo>
                  <a:lnTo>
                    <a:pt x="180" y="1052"/>
                  </a:lnTo>
                  <a:lnTo>
                    <a:pt x="141" y="1008"/>
                  </a:lnTo>
                  <a:lnTo>
                    <a:pt x="105" y="961"/>
                  </a:lnTo>
                  <a:lnTo>
                    <a:pt x="75" y="910"/>
                  </a:lnTo>
                  <a:lnTo>
                    <a:pt x="49" y="855"/>
                  </a:lnTo>
                  <a:lnTo>
                    <a:pt x="28" y="799"/>
                  </a:lnTo>
                  <a:lnTo>
                    <a:pt x="13" y="740"/>
                  </a:lnTo>
                  <a:lnTo>
                    <a:pt x="3" y="678"/>
                  </a:lnTo>
                  <a:lnTo>
                    <a:pt x="0" y="617"/>
                  </a:lnTo>
                  <a:lnTo>
                    <a:pt x="3" y="554"/>
                  </a:lnTo>
                  <a:lnTo>
                    <a:pt x="13" y="492"/>
                  </a:lnTo>
                  <a:lnTo>
                    <a:pt x="28" y="433"/>
                  </a:lnTo>
                  <a:lnTo>
                    <a:pt x="49" y="377"/>
                  </a:lnTo>
                  <a:lnTo>
                    <a:pt x="75" y="322"/>
                  </a:lnTo>
                  <a:lnTo>
                    <a:pt x="105" y="271"/>
                  </a:lnTo>
                  <a:lnTo>
                    <a:pt x="141" y="224"/>
                  </a:lnTo>
                  <a:lnTo>
                    <a:pt x="180" y="180"/>
                  </a:lnTo>
                  <a:lnTo>
                    <a:pt x="224" y="141"/>
                  </a:lnTo>
                  <a:lnTo>
                    <a:pt x="271" y="105"/>
                  </a:lnTo>
                  <a:lnTo>
                    <a:pt x="322" y="75"/>
                  </a:lnTo>
                  <a:lnTo>
                    <a:pt x="377" y="49"/>
                  </a:lnTo>
                  <a:lnTo>
                    <a:pt x="433" y="28"/>
                  </a:lnTo>
                  <a:lnTo>
                    <a:pt x="492" y="13"/>
                  </a:lnTo>
                  <a:lnTo>
                    <a:pt x="554" y="3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  <p:sp>
          <p:nvSpPr>
            <p:cNvPr id="78" name="Freeform 289">
              <a:extLst>
                <a:ext uri="{FF2B5EF4-FFF2-40B4-BE49-F238E27FC236}">
                  <a16:creationId xmlns:a16="http://schemas.microsoft.com/office/drawing/2014/main" id="{639A6EFE-BA96-4642-B6BC-C4475AE3F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505450"/>
              <a:ext cx="101600" cy="101600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60" y="2"/>
                </a:cxn>
                <a:cxn ang="0">
                  <a:pos x="295" y="11"/>
                </a:cxn>
                <a:cxn ang="0">
                  <a:pos x="327" y="25"/>
                </a:cxn>
                <a:cxn ang="0">
                  <a:pos x="356" y="44"/>
                </a:cxn>
                <a:cxn ang="0">
                  <a:pos x="383" y="65"/>
                </a:cxn>
                <a:cxn ang="0">
                  <a:pos x="404" y="92"/>
                </a:cxn>
                <a:cxn ang="0">
                  <a:pos x="423" y="121"/>
                </a:cxn>
                <a:cxn ang="0">
                  <a:pos x="437" y="153"/>
                </a:cxn>
                <a:cxn ang="0">
                  <a:pos x="446" y="188"/>
                </a:cxn>
                <a:cxn ang="0">
                  <a:pos x="448" y="224"/>
                </a:cxn>
                <a:cxn ang="0">
                  <a:pos x="446" y="260"/>
                </a:cxn>
                <a:cxn ang="0">
                  <a:pos x="437" y="295"/>
                </a:cxn>
                <a:cxn ang="0">
                  <a:pos x="423" y="327"/>
                </a:cxn>
                <a:cxn ang="0">
                  <a:pos x="404" y="356"/>
                </a:cxn>
                <a:cxn ang="0">
                  <a:pos x="383" y="383"/>
                </a:cxn>
                <a:cxn ang="0">
                  <a:pos x="356" y="404"/>
                </a:cxn>
                <a:cxn ang="0">
                  <a:pos x="327" y="423"/>
                </a:cxn>
                <a:cxn ang="0">
                  <a:pos x="295" y="437"/>
                </a:cxn>
                <a:cxn ang="0">
                  <a:pos x="260" y="446"/>
                </a:cxn>
                <a:cxn ang="0">
                  <a:pos x="224" y="448"/>
                </a:cxn>
                <a:cxn ang="0">
                  <a:pos x="188" y="446"/>
                </a:cxn>
                <a:cxn ang="0">
                  <a:pos x="153" y="437"/>
                </a:cxn>
                <a:cxn ang="0">
                  <a:pos x="121" y="423"/>
                </a:cxn>
                <a:cxn ang="0">
                  <a:pos x="92" y="404"/>
                </a:cxn>
                <a:cxn ang="0">
                  <a:pos x="65" y="383"/>
                </a:cxn>
                <a:cxn ang="0">
                  <a:pos x="44" y="356"/>
                </a:cxn>
                <a:cxn ang="0">
                  <a:pos x="25" y="327"/>
                </a:cxn>
                <a:cxn ang="0">
                  <a:pos x="11" y="295"/>
                </a:cxn>
                <a:cxn ang="0">
                  <a:pos x="2" y="260"/>
                </a:cxn>
                <a:cxn ang="0">
                  <a:pos x="0" y="224"/>
                </a:cxn>
                <a:cxn ang="0">
                  <a:pos x="2" y="188"/>
                </a:cxn>
                <a:cxn ang="0">
                  <a:pos x="11" y="153"/>
                </a:cxn>
                <a:cxn ang="0">
                  <a:pos x="25" y="121"/>
                </a:cxn>
                <a:cxn ang="0">
                  <a:pos x="44" y="92"/>
                </a:cxn>
                <a:cxn ang="0">
                  <a:pos x="65" y="65"/>
                </a:cxn>
                <a:cxn ang="0">
                  <a:pos x="92" y="44"/>
                </a:cxn>
                <a:cxn ang="0">
                  <a:pos x="121" y="25"/>
                </a:cxn>
                <a:cxn ang="0">
                  <a:pos x="153" y="11"/>
                </a:cxn>
                <a:cxn ang="0">
                  <a:pos x="188" y="2"/>
                </a:cxn>
                <a:cxn ang="0">
                  <a:pos x="224" y="0"/>
                </a:cxn>
              </a:cxnLst>
              <a:rect l="0" t="0" r="r" b="b"/>
              <a:pathLst>
                <a:path w="448" h="448">
                  <a:moveTo>
                    <a:pt x="224" y="0"/>
                  </a:moveTo>
                  <a:lnTo>
                    <a:pt x="260" y="2"/>
                  </a:lnTo>
                  <a:lnTo>
                    <a:pt x="295" y="11"/>
                  </a:lnTo>
                  <a:lnTo>
                    <a:pt x="327" y="25"/>
                  </a:lnTo>
                  <a:lnTo>
                    <a:pt x="356" y="44"/>
                  </a:lnTo>
                  <a:lnTo>
                    <a:pt x="383" y="65"/>
                  </a:lnTo>
                  <a:lnTo>
                    <a:pt x="404" y="92"/>
                  </a:lnTo>
                  <a:lnTo>
                    <a:pt x="423" y="121"/>
                  </a:lnTo>
                  <a:lnTo>
                    <a:pt x="437" y="153"/>
                  </a:lnTo>
                  <a:lnTo>
                    <a:pt x="446" y="188"/>
                  </a:lnTo>
                  <a:lnTo>
                    <a:pt x="448" y="224"/>
                  </a:lnTo>
                  <a:lnTo>
                    <a:pt x="446" y="260"/>
                  </a:lnTo>
                  <a:lnTo>
                    <a:pt x="437" y="295"/>
                  </a:lnTo>
                  <a:lnTo>
                    <a:pt x="423" y="327"/>
                  </a:lnTo>
                  <a:lnTo>
                    <a:pt x="404" y="356"/>
                  </a:lnTo>
                  <a:lnTo>
                    <a:pt x="383" y="383"/>
                  </a:lnTo>
                  <a:lnTo>
                    <a:pt x="356" y="404"/>
                  </a:lnTo>
                  <a:lnTo>
                    <a:pt x="327" y="423"/>
                  </a:lnTo>
                  <a:lnTo>
                    <a:pt x="295" y="437"/>
                  </a:lnTo>
                  <a:lnTo>
                    <a:pt x="260" y="446"/>
                  </a:lnTo>
                  <a:lnTo>
                    <a:pt x="224" y="448"/>
                  </a:lnTo>
                  <a:lnTo>
                    <a:pt x="188" y="446"/>
                  </a:lnTo>
                  <a:lnTo>
                    <a:pt x="153" y="437"/>
                  </a:lnTo>
                  <a:lnTo>
                    <a:pt x="121" y="423"/>
                  </a:lnTo>
                  <a:lnTo>
                    <a:pt x="92" y="404"/>
                  </a:lnTo>
                  <a:lnTo>
                    <a:pt x="65" y="383"/>
                  </a:lnTo>
                  <a:lnTo>
                    <a:pt x="44" y="356"/>
                  </a:lnTo>
                  <a:lnTo>
                    <a:pt x="25" y="327"/>
                  </a:lnTo>
                  <a:lnTo>
                    <a:pt x="11" y="295"/>
                  </a:lnTo>
                  <a:lnTo>
                    <a:pt x="2" y="260"/>
                  </a:lnTo>
                  <a:lnTo>
                    <a:pt x="0" y="224"/>
                  </a:lnTo>
                  <a:lnTo>
                    <a:pt x="2" y="188"/>
                  </a:lnTo>
                  <a:lnTo>
                    <a:pt x="11" y="153"/>
                  </a:lnTo>
                  <a:lnTo>
                    <a:pt x="25" y="121"/>
                  </a:lnTo>
                  <a:lnTo>
                    <a:pt x="44" y="92"/>
                  </a:lnTo>
                  <a:lnTo>
                    <a:pt x="65" y="65"/>
                  </a:lnTo>
                  <a:lnTo>
                    <a:pt x="92" y="44"/>
                  </a:lnTo>
                  <a:lnTo>
                    <a:pt x="121" y="25"/>
                  </a:lnTo>
                  <a:lnTo>
                    <a:pt x="153" y="11"/>
                  </a:lnTo>
                  <a:lnTo>
                    <a:pt x="188" y="2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  <p:sp>
          <p:nvSpPr>
            <p:cNvPr id="79" name="Freeform 290">
              <a:extLst>
                <a:ext uri="{FF2B5EF4-FFF2-40B4-BE49-F238E27FC236}">
                  <a16:creationId xmlns:a16="http://schemas.microsoft.com/office/drawing/2014/main" id="{A8E17BE4-03EC-4DB0-BE94-C0FCD31F4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8988" y="5403850"/>
              <a:ext cx="304800" cy="304800"/>
            </a:xfrm>
            <a:custGeom>
              <a:avLst/>
              <a:gdLst/>
              <a:ahLst/>
              <a:cxnLst>
                <a:cxn ang="0">
                  <a:pos x="623" y="283"/>
                </a:cxn>
                <a:cxn ang="0">
                  <a:pos x="531" y="306"/>
                </a:cxn>
                <a:cxn ang="0">
                  <a:pos x="448" y="351"/>
                </a:cxn>
                <a:cxn ang="0">
                  <a:pos x="379" y="411"/>
                </a:cxn>
                <a:cxn ang="0">
                  <a:pos x="326" y="487"/>
                </a:cxn>
                <a:cxn ang="0">
                  <a:pos x="292" y="575"/>
                </a:cxn>
                <a:cxn ang="0">
                  <a:pos x="280" y="672"/>
                </a:cxn>
                <a:cxn ang="0">
                  <a:pos x="292" y="769"/>
                </a:cxn>
                <a:cxn ang="0">
                  <a:pos x="326" y="857"/>
                </a:cxn>
                <a:cxn ang="0">
                  <a:pos x="379" y="933"/>
                </a:cxn>
                <a:cxn ang="0">
                  <a:pos x="448" y="993"/>
                </a:cxn>
                <a:cxn ang="0">
                  <a:pos x="531" y="1038"/>
                </a:cxn>
                <a:cxn ang="0">
                  <a:pos x="623" y="1061"/>
                </a:cxn>
                <a:cxn ang="0">
                  <a:pos x="721" y="1061"/>
                </a:cxn>
                <a:cxn ang="0">
                  <a:pos x="813" y="1038"/>
                </a:cxn>
                <a:cxn ang="0">
                  <a:pos x="896" y="993"/>
                </a:cxn>
                <a:cxn ang="0">
                  <a:pos x="965" y="933"/>
                </a:cxn>
                <a:cxn ang="0">
                  <a:pos x="1018" y="857"/>
                </a:cxn>
                <a:cxn ang="0">
                  <a:pos x="1052" y="769"/>
                </a:cxn>
                <a:cxn ang="0">
                  <a:pos x="1064" y="672"/>
                </a:cxn>
                <a:cxn ang="0">
                  <a:pos x="1052" y="575"/>
                </a:cxn>
                <a:cxn ang="0">
                  <a:pos x="1018" y="487"/>
                </a:cxn>
                <a:cxn ang="0">
                  <a:pos x="965" y="411"/>
                </a:cxn>
                <a:cxn ang="0">
                  <a:pos x="896" y="351"/>
                </a:cxn>
                <a:cxn ang="0">
                  <a:pos x="813" y="306"/>
                </a:cxn>
                <a:cxn ang="0">
                  <a:pos x="721" y="283"/>
                </a:cxn>
                <a:cxn ang="0">
                  <a:pos x="560" y="0"/>
                </a:cxn>
                <a:cxn ang="0">
                  <a:pos x="784" y="124"/>
                </a:cxn>
                <a:cxn ang="0">
                  <a:pos x="887" y="155"/>
                </a:cxn>
                <a:cxn ang="0">
                  <a:pos x="980" y="205"/>
                </a:cxn>
                <a:cxn ang="0">
                  <a:pos x="1226" y="276"/>
                </a:cxn>
                <a:cxn ang="0">
                  <a:pos x="1166" y="409"/>
                </a:cxn>
                <a:cxn ang="0">
                  <a:pos x="1207" y="507"/>
                </a:cxn>
                <a:cxn ang="0">
                  <a:pos x="1344" y="560"/>
                </a:cxn>
                <a:cxn ang="0">
                  <a:pos x="1220" y="784"/>
                </a:cxn>
                <a:cxn ang="0">
                  <a:pos x="1189" y="887"/>
                </a:cxn>
                <a:cxn ang="0">
                  <a:pos x="1139" y="980"/>
                </a:cxn>
                <a:cxn ang="0">
                  <a:pos x="1068" y="1226"/>
                </a:cxn>
                <a:cxn ang="0">
                  <a:pos x="935" y="1166"/>
                </a:cxn>
                <a:cxn ang="0">
                  <a:pos x="837" y="1207"/>
                </a:cxn>
                <a:cxn ang="0">
                  <a:pos x="784" y="1344"/>
                </a:cxn>
                <a:cxn ang="0">
                  <a:pos x="560" y="1220"/>
                </a:cxn>
                <a:cxn ang="0">
                  <a:pos x="457" y="1189"/>
                </a:cxn>
                <a:cxn ang="0">
                  <a:pos x="364" y="1139"/>
                </a:cxn>
                <a:cxn ang="0">
                  <a:pos x="118" y="1068"/>
                </a:cxn>
                <a:cxn ang="0">
                  <a:pos x="178" y="935"/>
                </a:cxn>
                <a:cxn ang="0">
                  <a:pos x="137" y="837"/>
                </a:cxn>
                <a:cxn ang="0">
                  <a:pos x="0" y="784"/>
                </a:cxn>
                <a:cxn ang="0">
                  <a:pos x="124" y="560"/>
                </a:cxn>
                <a:cxn ang="0">
                  <a:pos x="155" y="457"/>
                </a:cxn>
                <a:cxn ang="0">
                  <a:pos x="205" y="364"/>
                </a:cxn>
                <a:cxn ang="0">
                  <a:pos x="276" y="118"/>
                </a:cxn>
                <a:cxn ang="0">
                  <a:pos x="409" y="178"/>
                </a:cxn>
                <a:cxn ang="0">
                  <a:pos x="507" y="137"/>
                </a:cxn>
                <a:cxn ang="0">
                  <a:pos x="560" y="0"/>
                </a:cxn>
              </a:cxnLst>
              <a:rect l="0" t="0" r="r" b="b"/>
              <a:pathLst>
                <a:path w="1344" h="1344">
                  <a:moveTo>
                    <a:pt x="672" y="280"/>
                  </a:moveTo>
                  <a:lnTo>
                    <a:pt x="623" y="283"/>
                  </a:lnTo>
                  <a:lnTo>
                    <a:pt x="575" y="292"/>
                  </a:lnTo>
                  <a:lnTo>
                    <a:pt x="531" y="306"/>
                  </a:lnTo>
                  <a:lnTo>
                    <a:pt x="487" y="326"/>
                  </a:lnTo>
                  <a:lnTo>
                    <a:pt x="448" y="351"/>
                  </a:lnTo>
                  <a:lnTo>
                    <a:pt x="411" y="379"/>
                  </a:lnTo>
                  <a:lnTo>
                    <a:pt x="379" y="411"/>
                  </a:lnTo>
                  <a:lnTo>
                    <a:pt x="351" y="448"/>
                  </a:lnTo>
                  <a:lnTo>
                    <a:pt x="326" y="487"/>
                  </a:lnTo>
                  <a:lnTo>
                    <a:pt x="306" y="531"/>
                  </a:lnTo>
                  <a:lnTo>
                    <a:pt x="292" y="575"/>
                  </a:lnTo>
                  <a:lnTo>
                    <a:pt x="283" y="623"/>
                  </a:lnTo>
                  <a:lnTo>
                    <a:pt x="280" y="672"/>
                  </a:lnTo>
                  <a:lnTo>
                    <a:pt x="283" y="721"/>
                  </a:lnTo>
                  <a:lnTo>
                    <a:pt x="292" y="769"/>
                  </a:lnTo>
                  <a:lnTo>
                    <a:pt x="306" y="813"/>
                  </a:lnTo>
                  <a:lnTo>
                    <a:pt x="326" y="857"/>
                  </a:lnTo>
                  <a:lnTo>
                    <a:pt x="351" y="896"/>
                  </a:lnTo>
                  <a:lnTo>
                    <a:pt x="379" y="933"/>
                  </a:lnTo>
                  <a:lnTo>
                    <a:pt x="411" y="965"/>
                  </a:lnTo>
                  <a:lnTo>
                    <a:pt x="448" y="993"/>
                  </a:lnTo>
                  <a:lnTo>
                    <a:pt x="487" y="1018"/>
                  </a:lnTo>
                  <a:lnTo>
                    <a:pt x="531" y="1038"/>
                  </a:lnTo>
                  <a:lnTo>
                    <a:pt x="575" y="1052"/>
                  </a:lnTo>
                  <a:lnTo>
                    <a:pt x="623" y="1061"/>
                  </a:lnTo>
                  <a:lnTo>
                    <a:pt x="672" y="1064"/>
                  </a:lnTo>
                  <a:lnTo>
                    <a:pt x="721" y="1061"/>
                  </a:lnTo>
                  <a:lnTo>
                    <a:pt x="769" y="1052"/>
                  </a:lnTo>
                  <a:lnTo>
                    <a:pt x="813" y="1038"/>
                  </a:lnTo>
                  <a:lnTo>
                    <a:pt x="857" y="1018"/>
                  </a:lnTo>
                  <a:lnTo>
                    <a:pt x="896" y="993"/>
                  </a:lnTo>
                  <a:lnTo>
                    <a:pt x="933" y="965"/>
                  </a:lnTo>
                  <a:lnTo>
                    <a:pt x="965" y="933"/>
                  </a:lnTo>
                  <a:lnTo>
                    <a:pt x="993" y="896"/>
                  </a:lnTo>
                  <a:lnTo>
                    <a:pt x="1018" y="857"/>
                  </a:lnTo>
                  <a:lnTo>
                    <a:pt x="1038" y="813"/>
                  </a:lnTo>
                  <a:lnTo>
                    <a:pt x="1052" y="769"/>
                  </a:lnTo>
                  <a:lnTo>
                    <a:pt x="1061" y="721"/>
                  </a:lnTo>
                  <a:lnTo>
                    <a:pt x="1064" y="672"/>
                  </a:lnTo>
                  <a:lnTo>
                    <a:pt x="1061" y="623"/>
                  </a:lnTo>
                  <a:lnTo>
                    <a:pt x="1052" y="575"/>
                  </a:lnTo>
                  <a:lnTo>
                    <a:pt x="1038" y="531"/>
                  </a:lnTo>
                  <a:lnTo>
                    <a:pt x="1018" y="487"/>
                  </a:lnTo>
                  <a:lnTo>
                    <a:pt x="993" y="448"/>
                  </a:lnTo>
                  <a:lnTo>
                    <a:pt x="965" y="411"/>
                  </a:lnTo>
                  <a:lnTo>
                    <a:pt x="933" y="379"/>
                  </a:lnTo>
                  <a:lnTo>
                    <a:pt x="896" y="351"/>
                  </a:lnTo>
                  <a:lnTo>
                    <a:pt x="857" y="326"/>
                  </a:lnTo>
                  <a:lnTo>
                    <a:pt x="813" y="306"/>
                  </a:lnTo>
                  <a:lnTo>
                    <a:pt x="769" y="292"/>
                  </a:lnTo>
                  <a:lnTo>
                    <a:pt x="721" y="283"/>
                  </a:lnTo>
                  <a:lnTo>
                    <a:pt x="672" y="280"/>
                  </a:lnTo>
                  <a:close/>
                  <a:moveTo>
                    <a:pt x="560" y="0"/>
                  </a:moveTo>
                  <a:lnTo>
                    <a:pt x="784" y="0"/>
                  </a:lnTo>
                  <a:lnTo>
                    <a:pt x="784" y="124"/>
                  </a:lnTo>
                  <a:lnTo>
                    <a:pt x="837" y="137"/>
                  </a:lnTo>
                  <a:lnTo>
                    <a:pt x="887" y="155"/>
                  </a:lnTo>
                  <a:lnTo>
                    <a:pt x="935" y="178"/>
                  </a:lnTo>
                  <a:lnTo>
                    <a:pt x="980" y="205"/>
                  </a:lnTo>
                  <a:lnTo>
                    <a:pt x="1068" y="118"/>
                  </a:lnTo>
                  <a:lnTo>
                    <a:pt x="1226" y="276"/>
                  </a:lnTo>
                  <a:lnTo>
                    <a:pt x="1139" y="364"/>
                  </a:lnTo>
                  <a:lnTo>
                    <a:pt x="1166" y="409"/>
                  </a:lnTo>
                  <a:lnTo>
                    <a:pt x="1189" y="457"/>
                  </a:lnTo>
                  <a:lnTo>
                    <a:pt x="1207" y="507"/>
                  </a:lnTo>
                  <a:lnTo>
                    <a:pt x="1220" y="560"/>
                  </a:lnTo>
                  <a:lnTo>
                    <a:pt x="1344" y="560"/>
                  </a:lnTo>
                  <a:lnTo>
                    <a:pt x="1344" y="784"/>
                  </a:lnTo>
                  <a:lnTo>
                    <a:pt x="1220" y="784"/>
                  </a:lnTo>
                  <a:lnTo>
                    <a:pt x="1207" y="837"/>
                  </a:lnTo>
                  <a:lnTo>
                    <a:pt x="1189" y="887"/>
                  </a:lnTo>
                  <a:lnTo>
                    <a:pt x="1166" y="935"/>
                  </a:lnTo>
                  <a:lnTo>
                    <a:pt x="1139" y="980"/>
                  </a:lnTo>
                  <a:lnTo>
                    <a:pt x="1226" y="1068"/>
                  </a:lnTo>
                  <a:lnTo>
                    <a:pt x="1068" y="1226"/>
                  </a:lnTo>
                  <a:lnTo>
                    <a:pt x="980" y="1139"/>
                  </a:lnTo>
                  <a:lnTo>
                    <a:pt x="935" y="1166"/>
                  </a:lnTo>
                  <a:lnTo>
                    <a:pt x="887" y="1189"/>
                  </a:lnTo>
                  <a:lnTo>
                    <a:pt x="837" y="1207"/>
                  </a:lnTo>
                  <a:lnTo>
                    <a:pt x="784" y="1220"/>
                  </a:lnTo>
                  <a:lnTo>
                    <a:pt x="784" y="1344"/>
                  </a:lnTo>
                  <a:lnTo>
                    <a:pt x="560" y="1344"/>
                  </a:lnTo>
                  <a:lnTo>
                    <a:pt x="560" y="1220"/>
                  </a:lnTo>
                  <a:lnTo>
                    <a:pt x="507" y="1207"/>
                  </a:lnTo>
                  <a:lnTo>
                    <a:pt x="457" y="1189"/>
                  </a:lnTo>
                  <a:lnTo>
                    <a:pt x="409" y="1166"/>
                  </a:lnTo>
                  <a:lnTo>
                    <a:pt x="364" y="1139"/>
                  </a:lnTo>
                  <a:lnTo>
                    <a:pt x="276" y="1226"/>
                  </a:lnTo>
                  <a:lnTo>
                    <a:pt x="118" y="1068"/>
                  </a:lnTo>
                  <a:lnTo>
                    <a:pt x="205" y="980"/>
                  </a:lnTo>
                  <a:lnTo>
                    <a:pt x="178" y="935"/>
                  </a:lnTo>
                  <a:lnTo>
                    <a:pt x="155" y="887"/>
                  </a:lnTo>
                  <a:lnTo>
                    <a:pt x="137" y="837"/>
                  </a:lnTo>
                  <a:lnTo>
                    <a:pt x="124" y="784"/>
                  </a:lnTo>
                  <a:lnTo>
                    <a:pt x="0" y="784"/>
                  </a:lnTo>
                  <a:lnTo>
                    <a:pt x="0" y="560"/>
                  </a:lnTo>
                  <a:lnTo>
                    <a:pt x="124" y="560"/>
                  </a:lnTo>
                  <a:lnTo>
                    <a:pt x="137" y="507"/>
                  </a:lnTo>
                  <a:lnTo>
                    <a:pt x="155" y="457"/>
                  </a:lnTo>
                  <a:lnTo>
                    <a:pt x="178" y="409"/>
                  </a:lnTo>
                  <a:lnTo>
                    <a:pt x="205" y="364"/>
                  </a:lnTo>
                  <a:lnTo>
                    <a:pt x="118" y="276"/>
                  </a:lnTo>
                  <a:lnTo>
                    <a:pt x="276" y="118"/>
                  </a:lnTo>
                  <a:lnTo>
                    <a:pt x="364" y="205"/>
                  </a:lnTo>
                  <a:lnTo>
                    <a:pt x="409" y="178"/>
                  </a:lnTo>
                  <a:lnTo>
                    <a:pt x="457" y="155"/>
                  </a:lnTo>
                  <a:lnTo>
                    <a:pt x="507" y="137"/>
                  </a:lnTo>
                  <a:lnTo>
                    <a:pt x="560" y="124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338D"/>
                </a:solidFill>
              </a:endParaRPr>
            </a:p>
          </p:txBody>
        </p:sp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F7F085D6-FC24-49E5-B3FD-CEA166E7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81"/>
          <a:stretch/>
        </p:blipFill>
        <p:spPr>
          <a:xfrm>
            <a:off x="2065505" y="4237252"/>
            <a:ext cx="4706770" cy="2167057"/>
          </a:xfrm>
          <a:prstGeom prst="rect">
            <a:avLst/>
          </a:prstGeom>
        </p:spPr>
      </p:pic>
      <p:sp>
        <p:nvSpPr>
          <p:cNvPr id="34" name="Parentesi graffa aperta 3">
            <a:extLst>
              <a:ext uri="{FF2B5EF4-FFF2-40B4-BE49-F238E27FC236}">
                <a16:creationId xmlns:a16="http://schemas.microsoft.com/office/drawing/2014/main" id="{02BF5384-B91F-4F86-9AA9-D909EEFB40D9}"/>
              </a:ext>
            </a:extLst>
          </p:cNvPr>
          <p:cNvSpPr/>
          <p:nvPr/>
        </p:nvSpPr>
        <p:spPr>
          <a:xfrm rot="10800000">
            <a:off x="6847130" y="4440646"/>
            <a:ext cx="443576" cy="1928735"/>
          </a:xfrm>
          <a:prstGeom prst="leftBrace">
            <a:avLst>
              <a:gd name="adj1" fmla="val 17000"/>
              <a:gd name="adj2" fmla="val 51389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03DEEF0F-1D81-4B34-9491-1E15ECB0FC66}"/>
              </a:ext>
            </a:extLst>
          </p:cNvPr>
          <p:cNvSpPr txBox="1"/>
          <p:nvPr/>
        </p:nvSpPr>
        <p:spPr>
          <a:xfrm>
            <a:off x="7262131" y="4402465"/>
            <a:ext cx="35352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tabLst/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►</a:t>
            </a:r>
            <a:r>
              <a:rPr lang="it-IT" sz="1200" b="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Rearchitect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Sistemi da implementare o sostituire</a:t>
            </a:r>
          </a:p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tabLst/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►</a:t>
            </a:r>
            <a:r>
              <a:rPr lang="it-IT" sz="1200" b="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Rehost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Sistemi da migrare all’interno della nuova architettura</a:t>
            </a:r>
          </a:p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tabLst/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►</a:t>
            </a:r>
            <a:r>
              <a:rPr lang="it-IT" sz="1200" b="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Replatform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  <a:sym typeface="Wingdings" panose="05000000000000000000" pitchFamily="2" charset="2"/>
              </a:rPr>
              <a:t> 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Sistemi da evolvere e ottimizzare </a:t>
            </a:r>
          </a:p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tabLst/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►None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  <a:sym typeface="Wingdings" panose="05000000000000000000" pitchFamily="2" charset="2"/>
              </a:rPr>
              <a:t> 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Sistemi per cui non sono previsti interventi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8D">
                  <a:lumMod val="60000"/>
                  <a:lumOff val="40000"/>
                </a:srgbClr>
              </a:buClr>
              <a:buSzPct val="70000"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ttangolo con angoli arrotondati 3">
            <a:extLst>
              <a:ext uri="{FF2B5EF4-FFF2-40B4-BE49-F238E27FC236}">
                <a16:creationId xmlns:a16="http://schemas.microsoft.com/office/drawing/2014/main" id="{EEDA8C38-8D23-4AC2-88BC-FC8CC18FBE8A}"/>
              </a:ext>
            </a:extLst>
          </p:cNvPr>
          <p:cNvSpPr/>
          <p:nvPr/>
        </p:nvSpPr>
        <p:spPr>
          <a:xfrm rot="19652830">
            <a:off x="3663069" y="4721101"/>
            <a:ext cx="1511643" cy="279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500" dirty="0">
                <a:solidFill>
                  <a:srgbClr val="FF0000"/>
                </a:solidFill>
              </a:rPr>
              <a:t>Esemplificativo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D5DA4D5-C638-4C0B-9186-8373C39DBBB0}"/>
              </a:ext>
            </a:extLst>
          </p:cNvPr>
          <p:cNvGrpSpPr/>
          <p:nvPr/>
        </p:nvGrpSpPr>
        <p:grpSpPr>
          <a:xfrm>
            <a:off x="1476909" y="4078913"/>
            <a:ext cx="2462316" cy="2423819"/>
            <a:chOff x="1715034" y="4078913"/>
            <a:chExt cx="2462316" cy="2423819"/>
          </a:xfrm>
        </p:grpSpPr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DA8E80C1-6CDD-4502-AAA6-30B600336F6C}"/>
                </a:ext>
              </a:extLst>
            </p:cNvPr>
            <p:cNvCxnSpPr/>
            <p:nvPr/>
          </p:nvCxnSpPr>
          <p:spPr>
            <a:xfrm>
              <a:off x="1715034" y="4078913"/>
              <a:ext cx="0" cy="2423819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A0FB0E35-9968-46BB-AB11-7FD9F15AFF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5034" y="6502732"/>
              <a:ext cx="2462316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220ED107-F37D-4C8A-A739-F8A37B5AEEC4}"/>
              </a:ext>
            </a:extLst>
          </p:cNvPr>
          <p:cNvGrpSpPr/>
          <p:nvPr/>
        </p:nvGrpSpPr>
        <p:grpSpPr>
          <a:xfrm flipH="1">
            <a:off x="8506359" y="3955087"/>
            <a:ext cx="2462316" cy="2556000"/>
            <a:chOff x="1715034" y="3955087"/>
            <a:chExt cx="2462316" cy="2556000"/>
          </a:xfrm>
        </p:grpSpPr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EF8885B7-C6C7-419D-9F7B-B95455B3777E}"/>
                </a:ext>
              </a:extLst>
            </p:cNvPr>
            <p:cNvCxnSpPr/>
            <p:nvPr/>
          </p:nvCxnSpPr>
          <p:spPr>
            <a:xfrm>
              <a:off x="1715034" y="3955087"/>
              <a:ext cx="0" cy="255600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C958EEED-1E3A-4139-9142-F5FAB475C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5034" y="6502732"/>
              <a:ext cx="2462316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2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7CBD4-2DF2-4B62-A732-6FA002056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/>
            <a:fld id="{4D41ED6B-0A05-44D7-9208-91571559B6FC}" type="slidenum">
              <a:rPr lang="en-GB" smtClean="0"/>
              <a:pPr algn="r" defTabSz="45720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F80A60-87F3-4A18-9C62-A813E9EF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schemeClr val="tx2"/>
                </a:solidFill>
              </a:rPr>
              <a:t>Reference Architecture TO-BE – Interventi </a:t>
            </a:r>
            <a:r>
              <a:rPr lang="it-IT" sz="2800" b="1" dirty="0" smtClean="0">
                <a:solidFill>
                  <a:schemeClr val="tx2"/>
                </a:solidFill>
              </a:rPr>
              <a:t>AQ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</a:rPr>
              <a:t>Sanità Digitale_1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78" name="Rectangle: Rounded Corners 48">
            <a:extLst>
              <a:ext uri="{FF2B5EF4-FFF2-40B4-BE49-F238E27FC236}">
                <a16:creationId xmlns:a16="http://schemas.microsoft.com/office/drawing/2014/main" id="{7AD9C939-F50F-47E7-A2F9-75A7C75D0314}"/>
              </a:ext>
            </a:extLst>
          </p:cNvPr>
          <p:cNvSpPr/>
          <p:nvPr/>
        </p:nvSpPr>
        <p:spPr>
          <a:xfrm>
            <a:off x="8921417" y="2671022"/>
            <a:ext cx="520580" cy="201903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 </a:t>
            </a:r>
            <a:r>
              <a:rPr kumimoji="0" lang="it-IT" sz="5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Oncoematologica</a:t>
            </a:r>
            <a:endParaRPr kumimoji="0" lang="it-IT" sz="5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9" name="Gruppo 2">
            <a:extLst>
              <a:ext uri="{FF2B5EF4-FFF2-40B4-BE49-F238E27FC236}">
                <a16:creationId xmlns:a16="http://schemas.microsoft.com/office/drawing/2014/main" id="{77B02595-D74A-4AC7-8AAF-46E341781DD8}"/>
              </a:ext>
            </a:extLst>
          </p:cNvPr>
          <p:cNvGrpSpPr/>
          <p:nvPr/>
        </p:nvGrpSpPr>
        <p:grpSpPr>
          <a:xfrm>
            <a:off x="190586" y="1169133"/>
            <a:ext cx="12128512" cy="5594288"/>
            <a:chOff x="204891" y="1169133"/>
            <a:chExt cx="12128512" cy="5594288"/>
          </a:xfrm>
        </p:grpSpPr>
        <p:grpSp>
          <p:nvGrpSpPr>
            <p:cNvPr id="180" name="Gruppo 1">
              <a:extLst>
                <a:ext uri="{FF2B5EF4-FFF2-40B4-BE49-F238E27FC236}">
                  <a16:creationId xmlns:a16="http://schemas.microsoft.com/office/drawing/2014/main" id="{AEE2B222-97D9-4600-A262-D67203CF0B5E}"/>
                </a:ext>
              </a:extLst>
            </p:cNvPr>
            <p:cNvGrpSpPr/>
            <p:nvPr/>
          </p:nvGrpSpPr>
          <p:grpSpPr>
            <a:xfrm>
              <a:off x="204891" y="1169133"/>
              <a:ext cx="12128512" cy="5594288"/>
              <a:chOff x="204891" y="1169133"/>
              <a:chExt cx="12128512" cy="5594288"/>
            </a:xfrm>
          </p:grpSpPr>
          <p:grpSp>
            <p:nvGrpSpPr>
              <p:cNvPr id="183" name="Gruppo 17">
                <a:extLst>
                  <a:ext uri="{FF2B5EF4-FFF2-40B4-BE49-F238E27FC236}">
                    <a16:creationId xmlns:a16="http://schemas.microsoft.com/office/drawing/2014/main" id="{B32B4C99-9A95-4246-81D9-2FA059F03A00}"/>
                  </a:ext>
                </a:extLst>
              </p:cNvPr>
              <p:cNvGrpSpPr/>
              <p:nvPr/>
            </p:nvGrpSpPr>
            <p:grpSpPr>
              <a:xfrm>
                <a:off x="204891" y="1169133"/>
                <a:ext cx="12128512" cy="5594288"/>
                <a:chOff x="204891" y="1248645"/>
                <a:chExt cx="12128512" cy="5594288"/>
              </a:xfrm>
            </p:grpSpPr>
            <p:grpSp>
              <p:nvGrpSpPr>
                <p:cNvPr id="186" name="Gruppo 8">
                  <a:extLst>
                    <a:ext uri="{FF2B5EF4-FFF2-40B4-BE49-F238E27FC236}">
                      <a16:creationId xmlns:a16="http://schemas.microsoft.com/office/drawing/2014/main" id="{8EC1D133-6EB5-4D1C-A780-193BE69F12F9}"/>
                    </a:ext>
                  </a:extLst>
                </p:cNvPr>
                <p:cNvGrpSpPr/>
                <p:nvPr/>
              </p:nvGrpSpPr>
              <p:grpSpPr>
                <a:xfrm>
                  <a:off x="204891" y="1248645"/>
                  <a:ext cx="12128512" cy="5575527"/>
                  <a:chOff x="204891" y="1341782"/>
                  <a:chExt cx="12128512" cy="5575527"/>
                </a:xfrm>
              </p:grpSpPr>
              <p:grpSp>
                <p:nvGrpSpPr>
                  <p:cNvPr id="188" name="Gruppo 1">
                    <a:extLst>
                      <a:ext uri="{FF2B5EF4-FFF2-40B4-BE49-F238E27FC236}">
                        <a16:creationId xmlns:a16="http://schemas.microsoft.com/office/drawing/2014/main" id="{785F5F28-C928-40B6-BABB-D0178D233A6C}"/>
                      </a:ext>
                    </a:extLst>
                  </p:cNvPr>
                  <p:cNvGrpSpPr/>
                  <p:nvPr/>
                </p:nvGrpSpPr>
                <p:grpSpPr>
                  <a:xfrm>
                    <a:off x="204891" y="1341782"/>
                    <a:ext cx="12128512" cy="5575527"/>
                    <a:chOff x="148363" y="1218801"/>
                    <a:chExt cx="12185034" cy="5700706"/>
                  </a:xfrm>
                </p:grpSpPr>
                <p:sp>
                  <p:nvSpPr>
                    <p:cNvPr id="219" name="CasellaDiTesto 165">
                      <a:extLst>
                        <a:ext uri="{FF2B5EF4-FFF2-40B4-BE49-F238E27FC236}">
                          <a16:creationId xmlns:a16="http://schemas.microsoft.com/office/drawing/2014/main" id="{19C84F53-3EE8-4CC6-9F03-87F5151C5F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63298" y="5603777"/>
                      <a:ext cx="1207664" cy="395098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lIns="0" tIns="0" rIns="0" bIns="0" rtlCol="0" anchor="t"/>
                    <a:lstStyle>
                      <a:defPPr>
                        <a:defRPr lang="it-IT"/>
                      </a:defPPr>
                      <a:lvl1pPr marR="0" lvl="0" indent="0"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1" i="0" u="none" strike="noStrike" kern="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defRPr>
                      </a:lvl1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Gestione consensi</a:t>
                      </a:r>
                    </a:p>
                  </p:txBody>
                </p:sp>
                <p:sp>
                  <p:nvSpPr>
                    <p:cNvPr id="211" name="CasellaDiTesto 59">
                      <a:extLst>
                        <a:ext uri="{FF2B5EF4-FFF2-40B4-BE49-F238E27FC236}">
                          <a16:creationId xmlns:a16="http://schemas.microsoft.com/office/drawing/2014/main" id="{942A8231-2142-4E1F-93A7-2487A60882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25843" y="4473390"/>
                      <a:ext cx="3269468" cy="8448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0" tIns="0" rIns="0" bIns="0" rtlCol="0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2" name="Gruppo 2">
                      <a:extLst>
                        <a:ext uri="{FF2B5EF4-FFF2-40B4-BE49-F238E27FC236}">
                          <a16:creationId xmlns:a16="http://schemas.microsoft.com/office/drawing/2014/main" id="{9282806E-6261-4F18-BD52-6AAF0A672E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5088" y="4487378"/>
                      <a:ext cx="3451033" cy="1511496"/>
                      <a:chOff x="1565088" y="4394243"/>
                      <a:chExt cx="3451035" cy="1511496"/>
                    </a:xfrm>
                  </p:grpSpPr>
                  <p:sp>
                    <p:nvSpPr>
                      <p:cNvPr id="332" name="Rectangle: Rounded Corners 54">
                        <a:extLst>
                          <a:ext uri="{FF2B5EF4-FFF2-40B4-BE49-F238E27FC236}">
                            <a16:creationId xmlns:a16="http://schemas.microsoft.com/office/drawing/2014/main" id="{629157B1-75EC-4226-935A-FF34B2A0F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0689" y="4552024"/>
                        <a:ext cx="3155226" cy="697085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HR</a:t>
                        </a:r>
                      </a:p>
                    </p:txBody>
                  </p:sp>
                  <p:sp>
                    <p:nvSpPr>
                      <p:cNvPr id="333" name="Rectangle: Rounded Corners 137">
                        <a:extLst>
                          <a:ext uri="{FF2B5EF4-FFF2-40B4-BE49-F238E27FC236}">
                            <a16:creationId xmlns:a16="http://schemas.microsoft.com/office/drawing/2014/main" id="{E91860AF-1BFE-4155-8304-77AA170C18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7608" y="4677120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Concorsi e assunzioni</a:t>
                        </a:r>
                      </a:p>
                    </p:txBody>
                  </p:sp>
                  <p:sp>
                    <p:nvSpPr>
                      <p:cNvPr id="334" name="Rectangle: Rounded Corners 138">
                        <a:extLst>
                          <a:ext uri="{FF2B5EF4-FFF2-40B4-BE49-F238E27FC236}">
                            <a16:creationId xmlns:a16="http://schemas.microsoft.com/office/drawing/2014/main" id="{236A7096-5F1C-4AF9-B80E-C8C630B355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7736" y="4677120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Valutazione Performance (GURU)</a:t>
                        </a:r>
                      </a:p>
                    </p:txBody>
                  </p:sp>
                  <p:sp>
                    <p:nvSpPr>
                      <p:cNvPr id="335" name="Rectangle: Rounded Corners 139">
                        <a:extLst>
                          <a:ext uri="{FF2B5EF4-FFF2-40B4-BE49-F238E27FC236}">
                            <a16:creationId xmlns:a16="http://schemas.microsoft.com/office/drawing/2014/main" id="{E7D97F34-2300-4967-AB02-12C9F0B2DA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9573" y="4677120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E-learning</a:t>
                        </a:r>
                      </a:p>
                    </p:txBody>
                  </p:sp>
                  <p:sp>
                    <p:nvSpPr>
                      <p:cNvPr id="336" name="Rectangle: Rounded Corners 140">
                        <a:extLst>
                          <a:ext uri="{FF2B5EF4-FFF2-40B4-BE49-F238E27FC236}">
                            <a16:creationId xmlns:a16="http://schemas.microsoft.com/office/drawing/2014/main" id="{2333248B-7964-49F6-A92E-75870A010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6362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. workflow servizi </a:t>
                        </a: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dip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337" name="Rectangle: Rounded Corners 140">
                        <a:extLst>
                          <a:ext uri="{FF2B5EF4-FFF2-40B4-BE49-F238E27FC236}">
                            <a16:creationId xmlns:a16="http://schemas.microsoft.com/office/drawing/2014/main" id="{932727BD-5C23-474C-86A0-D1C0E0509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7150" y="5335128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Protocollo informatico</a:t>
                        </a:r>
                      </a:p>
                    </p:txBody>
                  </p:sp>
                  <p:sp>
                    <p:nvSpPr>
                      <p:cNvPr id="338" name="Rectangle: Rounded Corners 136">
                        <a:extLst>
                          <a:ext uri="{FF2B5EF4-FFF2-40B4-BE49-F238E27FC236}">
                            <a16:creationId xmlns:a16="http://schemas.microsoft.com/office/drawing/2014/main" id="{D1FC3987-2621-43A1-88CA-8151F8D811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1653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Contabilità Analitica</a:t>
                        </a:r>
                      </a:p>
                    </p:txBody>
                  </p:sp>
                  <p:sp>
                    <p:nvSpPr>
                      <p:cNvPr id="339" name="Rectangle: Rounded Corners 137">
                        <a:extLst>
                          <a:ext uri="{FF2B5EF4-FFF2-40B4-BE49-F238E27FC236}">
                            <a16:creationId xmlns:a16="http://schemas.microsoft.com/office/drawing/2014/main" id="{F07D53F5-1743-47DA-B62C-12044BF978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3880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Logistica</a:t>
                        </a:r>
                      </a:p>
                    </p:txBody>
                  </p:sp>
                  <p:sp>
                    <p:nvSpPr>
                      <p:cNvPr id="340" name="Rectangle: Rounded Corners 139">
                        <a:extLst>
                          <a:ext uri="{FF2B5EF4-FFF2-40B4-BE49-F238E27FC236}">
                            <a16:creationId xmlns:a16="http://schemas.microsoft.com/office/drawing/2014/main" id="{9CB9FDD6-9CF7-4C35-A984-D444AB27B4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2669" y="5335128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Atti amministrativi</a:t>
                        </a:r>
                      </a:p>
                    </p:txBody>
                  </p:sp>
                  <p:sp>
                    <p:nvSpPr>
                      <p:cNvPr id="341" name="Rectangle: Rounded Corners 136">
                        <a:extLst>
                          <a:ext uri="{FF2B5EF4-FFF2-40B4-BE49-F238E27FC236}">
                            <a16:creationId xmlns:a16="http://schemas.microsoft.com/office/drawing/2014/main" id="{5554595F-BB61-45AD-9CBE-7F7639B0A3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55549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Controllo di gestione</a:t>
                        </a:r>
                      </a:p>
                    </p:txBody>
                  </p:sp>
                  <p:sp>
                    <p:nvSpPr>
                      <p:cNvPr id="342" name="Rectangle: Rounded Corners 139">
                        <a:extLst>
                          <a:ext uri="{FF2B5EF4-FFF2-40B4-BE49-F238E27FC236}">
                            <a16:creationId xmlns:a16="http://schemas.microsoft.com/office/drawing/2014/main" id="{0BE730D4-D5C6-4659-AD30-A8F0C47C33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2669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 documentale</a:t>
                        </a:r>
                      </a:p>
                    </p:txBody>
                  </p:sp>
                  <p:sp>
                    <p:nvSpPr>
                      <p:cNvPr id="343" name="Rectangle: Rounded Corners 156">
                        <a:extLst>
                          <a:ext uri="{FF2B5EF4-FFF2-40B4-BE49-F238E27FC236}">
                            <a16:creationId xmlns:a16="http://schemas.microsoft.com/office/drawing/2014/main" id="{DA55393D-5255-4B6D-90DD-61DFDE8C8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9573" y="4961854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Controllo delle presenze</a:t>
                        </a:r>
                      </a:p>
                    </p:txBody>
                  </p:sp>
                  <p:sp>
                    <p:nvSpPr>
                      <p:cNvPr id="344" name="Rectangle: Rounded Corners 156">
                        <a:extLst>
                          <a:ext uri="{FF2B5EF4-FFF2-40B4-BE49-F238E27FC236}">
                            <a16:creationId xmlns:a16="http://schemas.microsoft.com/office/drawing/2014/main" id="{E1B24CDD-3D20-48D8-9D00-BCFAF3FB6C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0136" y="4677120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Formazione accreditamento</a:t>
                        </a:r>
                      </a:p>
                    </p:txBody>
                  </p:sp>
                  <p:sp>
                    <p:nvSpPr>
                      <p:cNvPr id="345" name="Rectangle: Rounded Corners 156">
                        <a:extLst>
                          <a:ext uri="{FF2B5EF4-FFF2-40B4-BE49-F238E27FC236}">
                            <a16:creationId xmlns:a16="http://schemas.microsoft.com/office/drawing/2014/main" id="{D63584EA-1AA9-430F-87D4-62C768DD0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2810" y="5335651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Intranet</a:t>
                        </a:r>
                      </a:p>
                    </p:txBody>
                  </p:sp>
                  <p:sp>
                    <p:nvSpPr>
                      <p:cNvPr id="346" name="Rectangle: Rounded Corners 156">
                        <a:extLst>
                          <a:ext uri="{FF2B5EF4-FFF2-40B4-BE49-F238E27FC236}">
                            <a16:creationId xmlns:a16="http://schemas.microsoft.com/office/drawing/2014/main" id="{A17FBD92-366B-4026-A060-33740E5F1E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85758" y="4962605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Abilitazione Smart Working</a:t>
                        </a:r>
                      </a:p>
                    </p:txBody>
                  </p:sp>
                  <p:sp>
                    <p:nvSpPr>
                      <p:cNvPr id="347" name="Rectangle: Rounded Corners 156">
                        <a:extLst>
                          <a:ext uri="{FF2B5EF4-FFF2-40B4-BE49-F238E27FC236}">
                            <a16:creationId xmlns:a16="http://schemas.microsoft.com/office/drawing/2014/main" id="{515BEFA1-5E1B-460E-A1B5-B0ADCC96B9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7608" y="4958591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Formazione (SARCM)</a:t>
                        </a:r>
                      </a:p>
                    </p:txBody>
                  </p:sp>
                  <p:sp>
                    <p:nvSpPr>
                      <p:cNvPr id="348" name="Rectangle: Rounded Corners 156">
                        <a:extLst>
                          <a:ext uri="{FF2B5EF4-FFF2-40B4-BE49-F238E27FC236}">
                            <a16:creationId xmlns:a16="http://schemas.microsoft.com/office/drawing/2014/main" id="{34ABA75D-89B7-4A50-8CD5-E38C99D10F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7736" y="4958591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SPPA</a:t>
                        </a:r>
                      </a:p>
                    </p:txBody>
                  </p:sp>
                  <p:sp>
                    <p:nvSpPr>
                      <p:cNvPr id="349" name="Rectangle: Rounded Corners 136">
                        <a:extLst>
                          <a:ext uri="{FF2B5EF4-FFF2-40B4-BE49-F238E27FC236}">
                            <a16:creationId xmlns:a16="http://schemas.microsoft.com/office/drawing/2014/main" id="{7BCBE708-569A-4C72-A2C3-B9DD5AFB2B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3880" y="5331553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Acquisti e contratti</a:t>
                        </a:r>
                      </a:p>
                    </p:txBody>
                  </p:sp>
                  <p:sp>
                    <p:nvSpPr>
                      <p:cNvPr id="350" name="Rectangle: Rounded Corners 136">
                        <a:extLst>
                          <a:ext uri="{FF2B5EF4-FFF2-40B4-BE49-F238E27FC236}">
                            <a16:creationId xmlns:a16="http://schemas.microsoft.com/office/drawing/2014/main" id="{E65BD156-1B80-4616-8521-D5F7ECBA49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55549" y="5331553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Contabilità generale</a:t>
                        </a:r>
                      </a:p>
                    </p:txBody>
                  </p:sp>
                  <p:sp>
                    <p:nvSpPr>
                      <p:cNvPr id="351" name="Rectangle: Rounded Corners 156">
                        <a:extLst>
                          <a:ext uri="{FF2B5EF4-FFF2-40B4-BE49-F238E27FC236}">
                            <a16:creationId xmlns:a16="http://schemas.microsoft.com/office/drawing/2014/main" id="{35AFC1AC-6124-41A4-A144-3ECD53774F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1653" y="5331553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 parco auto</a:t>
                        </a:r>
                      </a:p>
                    </p:txBody>
                  </p:sp>
                  <p:sp>
                    <p:nvSpPr>
                      <p:cNvPr id="352" name="Rectangle: Rounded Corners 156">
                        <a:extLst>
                          <a:ext uri="{FF2B5EF4-FFF2-40B4-BE49-F238E27FC236}">
                            <a16:creationId xmlns:a16="http://schemas.microsoft.com/office/drawing/2014/main" id="{6B6AF07F-02E4-433E-A35C-076271C52F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89667" y="4677120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 economica e giuridica</a:t>
                        </a:r>
                      </a:p>
                    </p:txBody>
                  </p:sp>
                  <p:sp>
                    <p:nvSpPr>
                      <p:cNvPr id="353" name="Rectangle: Rounded Corners 140">
                        <a:extLst>
                          <a:ext uri="{FF2B5EF4-FFF2-40B4-BE49-F238E27FC236}">
                            <a16:creationId xmlns:a16="http://schemas.microsoft.com/office/drawing/2014/main" id="{ED02F104-9C77-4D76-8558-BB1253F4B9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7150" y="56186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Cartella clinica medico competente</a:t>
                        </a:r>
                      </a:p>
                    </p:txBody>
                  </p:sp>
                  <p:sp>
                    <p:nvSpPr>
                      <p:cNvPr id="354" name="Rectangle: Rounded Corners 156">
                        <a:extLst>
                          <a:ext uri="{FF2B5EF4-FFF2-40B4-BE49-F238E27FC236}">
                            <a16:creationId xmlns:a16="http://schemas.microsoft.com/office/drawing/2014/main" id="{16CB23E3-7477-455C-A05A-56B0116527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88111" y="4949906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Verifica delle presenze</a:t>
                        </a:r>
                      </a:p>
                    </p:txBody>
                  </p:sp>
                  <p:sp>
                    <p:nvSpPr>
                      <p:cNvPr id="355" name="Rectangle: Rounded Corners 54">
                        <a:extLst>
                          <a:ext uri="{FF2B5EF4-FFF2-40B4-BE49-F238E27FC236}">
                            <a16:creationId xmlns:a16="http://schemas.microsoft.com/office/drawing/2014/main" id="{0C20CD07-911D-4F6B-835A-8C3E22F552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5088" y="4394243"/>
                        <a:ext cx="3451035" cy="1511496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Area Amministrativa, Contabilità, Logistica e Procurement</a:t>
                        </a:r>
                      </a:p>
                    </p:txBody>
                  </p:sp>
                </p:grpSp>
                <p:sp>
                  <p:nvSpPr>
                    <p:cNvPr id="213" name="Rectangle: Rounded Corners 146">
                      <a:extLst>
                        <a:ext uri="{FF2B5EF4-FFF2-40B4-BE49-F238E27FC236}">
                          <a16:creationId xmlns:a16="http://schemas.microsoft.com/office/drawing/2014/main" id="{2E01CE10-D06F-4532-8A43-41D8B92A1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541" y="5385016"/>
                      <a:ext cx="523006" cy="211026"/>
                    </a:xfrm>
                    <a:prstGeom prst="flowChartAlternateProcess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Anatomia Patologica</a:t>
                      </a:r>
                    </a:p>
                  </p:txBody>
                </p:sp>
                <p:grpSp>
                  <p:nvGrpSpPr>
                    <p:cNvPr id="214" name="Gruppo 3">
                      <a:extLst>
                        <a:ext uri="{FF2B5EF4-FFF2-40B4-BE49-F238E27FC236}">
                          <a16:creationId xmlns:a16="http://schemas.microsoft.com/office/drawing/2014/main" id="{2BEE5CBF-8DDC-4301-931F-D743DE6A05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8363" y="1218801"/>
                      <a:ext cx="12185034" cy="5700706"/>
                      <a:chOff x="148363" y="1068594"/>
                      <a:chExt cx="12185040" cy="5749102"/>
                    </a:xfrm>
                  </p:grpSpPr>
                  <p:sp>
                    <p:nvSpPr>
                      <p:cNvPr id="326" name="Flowchart: Magnetic Disk 61">
                        <a:extLst>
                          <a:ext uri="{FF2B5EF4-FFF2-40B4-BE49-F238E27FC236}">
                            <a16:creationId xmlns:a16="http://schemas.microsoft.com/office/drawing/2014/main" id="{6E5CE28F-7C1E-4C1E-A367-8EF91E7476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0525" y="4633569"/>
                        <a:ext cx="653758" cy="293542"/>
                      </a:xfrm>
                      <a:prstGeom prst="flowChartMagneticDisk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Anagrafe XMPI Centralizzato</a:t>
                        </a:r>
                      </a:p>
                    </p:txBody>
                  </p:sp>
                  <p:sp>
                    <p:nvSpPr>
                      <p:cNvPr id="222" name="Rectangle: Rounded Corners 34">
                        <a:extLst>
                          <a:ext uri="{FF2B5EF4-FFF2-40B4-BE49-F238E27FC236}">
                            <a16:creationId xmlns:a16="http://schemas.microsoft.com/office/drawing/2014/main" id="{B8E8D541-B244-4BFE-B667-95BA99F20B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32250" y="1068594"/>
                        <a:ext cx="9741558" cy="5026425"/>
                      </a:xfrm>
                      <a:prstGeom prst="rect">
                        <a:avLst/>
                      </a:prstGeom>
                      <a:noFill/>
                      <a:ln w="19050" cap="flat" cmpd="sng" algn="ctr">
                        <a:solidFill>
                          <a:srgbClr val="44546A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11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8D"/>
                            </a:solidFill>
                            <a:effectLst/>
                            <a:uLnTx/>
                            <a:uFillTx/>
                            <a:latin typeface="Calibri Light" panose="020F0302020204030204"/>
                            <a:ea typeface="+mn-ea"/>
                            <a:cs typeface="+mn-cs"/>
                          </a:rPr>
                          <a:t>Contesto R</a:t>
                        </a:r>
                        <a:r>
                          <a:rPr kumimoji="0" lang="it-IT" sz="11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srgbClr val="00338D"/>
                            </a:solidFill>
                            <a:effectLst/>
                            <a:uLnTx/>
                            <a:uFillTx/>
                            <a:latin typeface="Calibri Light" panose="020F0302020204030204"/>
                            <a:ea typeface="+mn-ea"/>
                            <a:cs typeface="+mn-cs"/>
                          </a:rPr>
                          <a:t>egionale</a:t>
                        </a:r>
                        <a:endParaRPr kumimoji="0" lang="it-IT" sz="11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23" name="Connettore diritto 170">
                        <a:extLst>
                          <a:ext uri="{FF2B5EF4-FFF2-40B4-BE49-F238E27FC236}">
                            <a16:creationId xmlns:a16="http://schemas.microsoft.com/office/drawing/2014/main" id="{5AD21421-DD0A-4458-8BE1-9786EE448377}"/>
                          </a:ext>
                        </a:extLst>
                      </p:cNvPr>
                      <p:cNvCxnSpPr>
                        <a:cxnSpLocks/>
                        <a:stCxn id="228" idx="3"/>
                        <a:endCxn id="226" idx="1"/>
                      </p:cNvCxnSpPr>
                      <p:nvPr/>
                    </p:nvCxnSpPr>
                    <p:spPr>
                      <a:xfrm>
                        <a:off x="5352659" y="6641954"/>
                        <a:ext cx="1066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24" name="Connettore diritto 171">
                        <a:extLst>
                          <a:ext uri="{FF2B5EF4-FFF2-40B4-BE49-F238E27FC236}">
                            <a16:creationId xmlns:a16="http://schemas.microsoft.com/office/drawing/2014/main" id="{5DBD82A7-C264-4404-8782-8E683CFF6286}"/>
                          </a:ext>
                        </a:extLst>
                      </p:cNvPr>
                      <p:cNvCxnSpPr>
                        <a:cxnSpLocks/>
                        <a:stCxn id="226" idx="3"/>
                        <a:endCxn id="229" idx="1"/>
                      </p:cNvCxnSpPr>
                      <p:nvPr/>
                    </p:nvCxnSpPr>
                    <p:spPr>
                      <a:xfrm>
                        <a:off x="5982278" y="6641954"/>
                        <a:ext cx="246180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25" name="Rectangle: Rounded Corners 150">
                        <a:extLst>
                          <a:ext uri="{FF2B5EF4-FFF2-40B4-BE49-F238E27FC236}">
                            <a16:creationId xmlns:a16="http://schemas.microsoft.com/office/drawing/2014/main" id="{3CD0CB5D-82D6-4B0B-AF65-735E46ABFB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34616" y="6440366"/>
                        <a:ext cx="695734" cy="357326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 anchorCtr="0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EDS</a:t>
                        </a:r>
                      </a:p>
                    </p:txBody>
                  </p:sp>
                  <p:sp>
                    <p:nvSpPr>
                      <p:cNvPr id="226" name="Rectangle: Rounded Corners 73">
                        <a:extLst>
                          <a:ext uri="{FF2B5EF4-FFF2-40B4-BE49-F238E27FC236}">
                            <a16:creationId xmlns:a16="http://schemas.microsoft.com/office/drawing/2014/main" id="{324EDDDF-ABAE-4481-819E-6D47591E5F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9272" y="6550853"/>
                        <a:ext cx="523006" cy="182202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Servizi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Trasf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, FHIR</a:t>
                        </a:r>
                      </a:p>
                    </p:txBody>
                  </p:sp>
                  <p:sp>
                    <p:nvSpPr>
                      <p:cNvPr id="227" name="Rectangle: Rounded Corners 150">
                        <a:extLst>
                          <a:ext uri="{FF2B5EF4-FFF2-40B4-BE49-F238E27FC236}">
                            <a16:creationId xmlns:a16="http://schemas.microsoft.com/office/drawing/2014/main" id="{41B3C1F7-1702-4E9B-8B0D-424415C77C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4619" y="6440366"/>
                        <a:ext cx="1623747" cy="357326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 anchorCtr="0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7E6E6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Gateway</a:t>
                        </a:r>
                      </a:p>
                    </p:txBody>
                  </p:sp>
                  <p:sp>
                    <p:nvSpPr>
                      <p:cNvPr id="228" name="Rectangle: Rounded Corners 73">
                        <a:extLst>
                          <a:ext uri="{FF2B5EF4-FFF2-40B4-BE49-F238E27FC236}">
                            <a16:creationId xmlns:a16="http://schemas.microsoft.com/office/drawing/2014/main" id="{37015E88-9ACE-41EC-8AB5-3828881760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2382" y="6550853"/>
                        <a:ext cx="740277" cy="182203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Servizi Validazione CDA2</a:t>
                        </a:r>
                      </a:p>
                    </p:txBody>
                  </p:sp>
                  <p:sp>
                    <p:nvSpPr>
                      <p:cNvPr id="229" name="Rectangle: Rounded Corners 73">
                        <a:extLst>
                          <a:ext uri="{FF2B5EF4-FFF2-40B4-BE49-F238E27FC236}">
                            <a16:creationId xmlns:a16="http://schemas.microsoft.com/office/drawing/2014/main" id="{77B53B65-CF1A-42D7-9595-275F12BE5C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8458" y="6550853"/>
                        <a:ext cx="523006" cy="182202"/>
                      </a:xfrm>
                      <a:prstGeom prst="rect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Dati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FHIR</a:t>
                        </a:r>
                      </a:p>
                    </p:txBody>
                  </p:sp>
                  <p:sp>
                    <p:nvSpPr>
                      <p:cNvPr id="230" name="Rectangle: Rounded Corners 54">
                        <a:extLst>
                          <a:ext uri="{FF2B5EF4-FFF2-40B4-BE49-F238E27FC236}">
                            <a16:creationId xmlns:a16="http://schemas.microsoft.com/office/drawing/2014/main" id="{90B20EAF-C266-4603-B831-DA422C7FC4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87429" y="6330974"/>
                        <a:ext cx="2532472" cy="486722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FSE2.0</a:t>
                        </a:r>
                      </a:p>
                    </p:txBody>
                  </p:sp>
                  <p:sp>
                    <p:nvSpPr>
                      <p:cNvPr id="231" name="Flowchart: Magnetic Disk 61">
                        <a:extLst>
                          <a:ext uri="{FF2B5EF4-FFF2-40B4-BE49-F238E27FC236}">
                            <a16:creationId xmlns:a16="http://schemas.microsoft.com/office/drawing/2014/main" id="{1EBDB890-3FC0-4A53-9950-674F12FA2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05528" y="4316066"/>
                        <a:ext cx="717267" cy="267251"/>
                      </a:xfrm>
                      <a:prstGeom prst="flowChartMagneticDisk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Anagrafe Regionale (ANAGS-ZENTE)</a:t>
                        </a:r>
                      </a:p>
                    </p:txBody>
                  </p:sp>
                  <p:sp>
                    <p:nvSpPr>
                      <p:cNvPr id="232" name="Rectangle: Rounded Corners 36">
                        <a:extLst>
                          <a:ext uri="{FF2B5EF4-FFF2-40B4-BE49-F238E27FC236}">
                            <a16:creationId xmlns:a16="http://schemas.microsoft.com/office/drawing/2014/main" id="{FB7E17D4-38D7-4162-883F-1E0F318594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1546" y="1599028"/>
                        <a:ext cx="523006" cy="215526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Mobile App</a:t>
                        </a:r>
                      </a:p>
                    </p:txBody>
                  </p:sp>
                  <p:sp>
                    <p:nvSpPr>
                      <p:cNvPr id="233" name="Flowchart: Magnetic Disk 61">
                        <a:extLst>
                          <a:ext uri="{FF2B5EF4-FFF2-40B4-BE49-F238E27FC236}">
                            <a16:creationId xmlns:a16="http://schemas.microsoft.com/office/drawing/2014/main" id="{021F5981-128D-4EE6-9CE8-48C4F15EDE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54728" y="4316374"/>
                        <a:ext cx="716518" cy="266634"/>
                      </a:xfrm>
                      <a:prstGeom prst="flowChartMagneticDisk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Anagrafe Strutture</a:t>
                        </a:r>
                      </a:p>
                    </p:txBody>
                  </p:sp>
                  <p:sp>
                    <p:nvSpPr>
                      <p:cNvPr id="234" name="Flowchart: Magnetic Disk 61">
                        <a:extLst>
                          <a:ext uri="{FF2B5EF4-FFF2-40B4-BE49-F238E27FC236}">
                            <a16:creationId xmlns:a16="http://schemas.microsoft.com/office/drawing/2014/main" id="{33CE2ED7-F0CD-43DC-8883-14A0BC0EF4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38770" y="4325172"/>
                        <a:ext cx="717267" cy="249038"/>
                      </a:xfrm>
                      <a:prstGeom prst="flowChartMagneticDisk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Anagrafe Operatori Sanitari</a:t>
                        </a:r>
                      </a:p>
                    </p:txBody>
                  </p:sp>
                  <p:sp>
                    <p:nvSpPr>
                      <p:cNvPr id="235" name="Rectangle: Rounded Corners 156">
                        <a:extLst>
                          <a:ext uri="{FF2B5EF4-FFF2-40B4-BE49-F238E27FC236}">
                            <a16:creationId xmlns:a16="http://schemas.microsoft.com/office/drawing/2014/main" id="{AC48AB90-58F2-4F27-8747-E3E74B586A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62774" y="3010081"/>
                        <a:ext cx="609607" cy="1272014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SIDI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Flussi Regionali</a:t>
                        </a:r>
                      </a:p>
                    </p:txBody>
                  </p:sp>
                  <p:sp>
                    <p:nvSpPr>
                      <p:cNvPr id="236" name="Rectangle: Rounded Corners 37">
                        <a:extLst>
                          <a:ext uri="{FF2B5EF4-FFF2-40B4-BE49-F238E27FC236}">
                            <a16:creationId xmlns:a16="http://schemas.microsoft.com/office/drawing/2014/main" id="{78B11994-4FD7-4930-A5DE-61369B9B9B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1752" y="1599028"/>
                        <a:ext cx="1740775" cy="215526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Servizi Web al Cittadino</a:t>
                        </a:r>
                      </a:p>
                    </p:txBody>
                  </p:sp>
                  <p:sp>
                    <p:nvSpPr>
                      <p:cNvPr id="237" name="Rectangle: Rounded Corners 54">
                        <a:extLst>
                          <a:ext uri="{FF2B5EF4-FFF2-40B4-BE49-F238E27FC236}">
                            <a16:creationId xmlns:a16="http://schemas.microsoft.com/office/drawing/2014/main" id="{0DB61F2D-472F-48FF-9A5D-1F91CCE1F7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7448" y="1388893"/>
                        <a:ext cx="9309384" cy="563454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Accoglienza Paziente e Servizi Online</a:t>
                        </a:r>
                      </a:p>
                    </p:txBody>
                  </p:sp>
                  <p:sp>
                    <p:nvSpPr>
                      <p:cNvPr id="238" name="Rectangle: Rounded Corners 136">
                        <a:extLst>
                          <a:ext uri="{FF2B5EF4-FFF2-40B4-BE49-F238E27FC236}">
                            <a16:creationId xmlns:a16="http://schemas.microsoft.com/office/drawing/2014/main" id="{3E8FE2F5-0691-48EE-8692-636A21218A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6158" y="3723661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Accreditamento</a:t>
                        </a:r>
                      </a:p>
                    </p:txBody>
                  </p:sp>
                  <p:sp>
                    <p:nvSpPr>
                      <p:cNvPr id="239" name="Flowchart: Magnetic Disk 63">
                        <a:extLst>
                          <a:ext uri="{FF2B5EF4-FFF2-40B4-BE49-F238E27FC236}">
                            <a16:creationId xmlns:a16="http://schemas.microsoft.com/office/drawing/2014/main" id="{276EC21E-C93C-492A-8438-CBAAA70925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2843048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PACS</a:t>
                        </a:r>
                      </a:p>
                    </p:txBody>
                  </p:sp>
                  <p:sp>
                    <p:nvSpPr>
                      <p:cNvPr id="240" name="Flowchart: Magnetic Disk 61">
                        <a:extLst>
                          <a:ext uri="{FF2B5EF4-FFF2-40B4-BE49-F238E27FC236}">
                            <a16:creationId xmlns:a16="http://schemas.microsoft.com/office/drawing/2014/main" id="{14D78345-3BB6-434F-82CB-C5BC813818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4387868"/>
                        <a:ext cx="523006" cy="337010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Anagrafi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XMPI dipartimentali</a:t>
                        </a:r>
                      </a:p>
                    </p:txBody>
                  </p:sp>
                  <p:sp>
                    <p:nvSpPr>
                      <p:cNvPr id="241" name="Rectangle: Rounded Corners 149">
                        <a:extLst>
                          <a:ext uri="{FF2B5EF4-FFF2-40B4-BE49-F238E27FC236}">
                            <a16:creationId xmlns:a16="http://schemas.microsoft.com/office/drawing/2014/main" id="{F3CFC3AF-6A86-470C-91BB-CEBCD6D3A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4852146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ESB</a:t>
                        </a:r>
                      </a:p>
                    </p:txBody>
                  </p:sp>
                  <p:sp>
                    <p:nvSpPr>
                      <p:cNvPr id="242" name="Rectangle: Rounded Corners 34">
                        <a:extLst>
                          <a:ext uri="{FF2B5EF4-FFF2-40B4-BE49-F238E27FC236}">
                            <a16:creationId xmlns:a16="http://schemas.microsoft.com/office/drawing/2014/main" id="{C9484E81-6C43-495A-AC33-FE693AE435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363" y="1074784"/>
                        <a:ext cx="1329793" cy="5020235"/>
                      </a:xfrm>
                      <a:prstGeom prst="rect">
                        <a:avLst/>
                      </a:prstGeom>
                      <a:noFill/>
                      <a:ln w="19050" cap="flat" cmpd="sng" algn="ctr">
                        <a:solidFill>
                          <a:srgbClr val="44546A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9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8D"/>
                            </a:solidFill>
                            <a:effectLst/>
                            <a:uLnTx/>
                            <a:uFillTx/>
                            <a:latin typeface="Calibri Light" panose="020F0302020204030204"/>
                            <a:ea typeface="+mn-ea"/>
                            <a:cs typeface="+mn-cs"/>
                          </a:rPr>
                          <a:t>Contesto Aziendale</a:t>
                        </a:r>
                      </a:p>
                    </p:txBody>
                  </p:sp>
                  <p:sp>
                    <p:nvSpPr>
                      <p:cNvPr id="243" name="Rectangle: Rounded Corners 149">
                        <a:extLst>
                          <a:ext uri="{FF2B5EF4-FFF2-40B4-BE49-F238E27FC236}">
                            <a16:creationId xmlns:a16="http://schemas.microsoft.com/office/drawing/2014/main" id="{D9721E2C-0D50-401D-8E6B-06E12FEAF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2039409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Emergency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(PS)</a:t>
                        </a:r>
                      </a:p>
                    </p:txBody>
                  </p:sp>
                  <p:sp>
                    <p:nvSpPr>
                      <p:cNvPr id="244" name="Rectangle: Rounded Corners 69">
                        <a:extLst>
                          <a:ext uri="{FF2B5EF4-FFF2-40B4-BE49-F238E27FC236}">
                            <a16:creationId xmlns:a16="http://schemas.microsoft.com/office/drawing/2014/main" id="{8718E217-1FAE-4326-8966-3401A3CA37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2114689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RIS</a:t>
                        </a:r>
                      </a:p>
                    </p:txBody>
                  </p:sp>
                  <p:sp>
                    <p:nvSpPr>
                      <p:cNvPr id="245" name="Rectangle: Rounded Corners 43">
                        <a:extLst>
                          <a:ext uri="{FF2B5EF4-FFF2-40B4-BE49-F238E27FC236}">
                            <a16:creationId xmlns:a16="http://schemas.microsoft.com/office/drawing/2014/main" id="{74E50E97-05FE-4CF9-B1D3-14746D2DA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2843048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Order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Manager</a:t>
                        </a:r>
                      </a:p>
                    </p:txBody>
                  </p:sp>
                  <p:sp>
                    <p:nvSpPr>
                      <p:cNvPr id="246" name="Rectangle: Rounded Corners 60">
                        <a:extLst>
                          <a:ext uri="{FF2B5EF4-FFF2-40B4-BE49-F238E27FC236}">
                            <a16:creationId xmlns:a16="http://schemas.microsoft.com/office/drawing/2014/main" id="{8F02D3B2-1CEC-4207-9899-A0BCE4333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3244868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Analytics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DWH</a:t>
                        </a:r>
                      </a:p>
                    </p:txBody>
                  </p:sp>
                  <p:sp>
                    <p:nvSpPr>
                      <p:cNvPr id="247" name="Rectangle: Rounded Corners 70">
                        <a:extLst>
                          <a:ext uri="{FF2B5EF4-FFF2-40B4-BE49-F238E27FC236}">
                            <a16:creationId xmlns:a16="http://schemas.microsoft.com/office/drawing/2014/main" id="{E37747BC-8DD8-4357-BD46-C2E2DE3135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4048507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Endoscopy</a:t>
                        </a:r>
                        <a:endPara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8" name="Rectangle: Rounded Corners 71">
                        <a:extLst>
                          <a:ext uri="{FF2B5EF4-FFF2-40B4-BE49-F238E27FC236}">
                            <a16:creationId xmlns:a16="http://schemas.microsoft.com/office/drawing/2014/main" id="{F05F7B4B-1898-4138-83C1-D6E9BB0676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3646687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Cardiology</a:t>
                        </a:r>
                        <a:endPara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Rectangle: Rounded Corners 72">
                        <a:extLst>
                          <a:ext uri="{FF2B5EF4-FFF2-40B4-BE49-F238E27FC236}">
                            <a16:creationId xmlns:a16="http://schemas.microsoft.com/office/drawing/2014/main" id="{0643CBEF-4949-4DE7-9D5C-E9EB43F2A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4449472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Altri Dipartimentali</a:t>
                        </a:r>
                      </a:p>
                    </p:txBody>
                  </p:sp>
                  <p:sp>
                    <p:nvSpPr>
                      <p:cNvPr id="250" name="Rectangle: Rounded Corners 57">
                        <a:extLst>
                          <a:ext uri="{FF2B5EF4-FFF2-40B4-BE49-F238E27FC236}">
                            <a16:creationId xmlns:a16="http://schemas.microsoft.com/office/drawing/2014/main" id="{F770CD1C-D227-4691-B7A6-C8FDECA2AF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4852146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Document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Repository</a:t>
                        </a:r>
                      </a:p>
                    </p:txBody>
                  </p:sp>
                  <p:sp>
                    <p:nvSpPr>
                      <p:cNvPr id="251" name="Rectangle: Rounded Corners 150">
                        <a:extLst>
                          <a:ext uri="{FF2B5EF4-FFF2-40B4-BE49-F238E27FC236}">
                            <a16:creationId xmlns:a16="http://schemas.microsoft.com/office/drawing/2014/main" id="{961077F7-8132-4F64-BE33-E96329E7AE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1637590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Appropriatezza</a:t>
                        </a:r>
                      </a:p>
                    </p:txBody>
                  </p:sp>
                  <p:sp>
                    <p:nvSpPr>
                      <p:cNvPr id="252" name="Rectangle: Rounded Corners 57">
                        <a:extLst>
                          <a:ext uri="{FF2B5EF4-FFF2-40B4-BE49-F238E27FC236}">
                            <a16:creationId xmlns:a16="http://schemas.microsoft.com/office/drawing/2014/main" id="{59943C8B-BF30-4B45-AE59-A5F15723C7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5253965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TeleMedicina</a:t>
                        </a:r>
                        <a:endPara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3" name="Rectangle: Rounded Corners 149">
                        <a:extLst>
                          <a:ext uri="{FF2B5EF4-FFF2-40B4-BE49-F238E27FC236}">
                            <a16:creationId xmlns:a16="http://schemas.microsoft.com/office/drawing/2014/main" id="{881040A3-9F98-4AD1-A505-D5395BAC2D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642" y="2441229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ADT</a:t>
                        </a:r>
                      </a:p>
                    </p:txBody>
                  </p:sp>
                  <p:sp>
                    <p:nvSpPr>
                      <p:cNvPr id="254" name="Rectangle: Rounded Corners 150">
                        <a:extLst>
                          <a:ext uri="{FF2B5EF4-FFF2-40B4-BE49-F238E27FC236}">
                            <a16:creationId xmlns:a16="http://schemas.microsoft.com/office/drawing/2014/main" id="{14B5FF58-3953-4191-93B7-94F89E892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3410937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LIS</a:t>
                        </a:r>
                      </a:p>
                    </p:txBody>
                  </p:sp>
                  <p:sp>
                    <p:nvSpPr>
                      <p:cNvPr id="255" name="Rectangle: Rounded Corners 150">
                        <a:extLst>
                          <a:ext uri="{FF2B5EF4-FFF2-40B4-BE49-F238E27FC236}">
                            <a16:creationId xmlns:a16="http://schemas.microsoft.com/office/drawing/2014/main" id="{EBE51D63-A4D8-49AF-8F70-E06A1E4999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1635361"/>
                        <a:ext cx="523006" cy="220156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CIS</a:t>
                        </a:r>
                      </a:p>
                    </p:txBody>
                  </p:sp>
                  <p:sp>
                    <p:nvSpPr>
                      <p:cNvPr id="256" name="Rectangle: Rounded Corners 43">
                        <a:extLst>
                          <a:ext uri="{FF2B5EF4-FFF2-40B4-BE49-F238E27FC236}">
                            <a16:creationId xmlns:a16="http://schemas.microsoft.com/office/drawing/2014/main" id="{ADED3473-70BB-4130-82F4-818055C35E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3692827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Order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Entry</a:t>
                        </a:r>
                      </a:p>
                    </p:txBody>
                  </p:sp>
                  <p:sp>
                    <p:nvSpPr>
                      <p:cNvPr id="257" name="Rectangle: Rounded Corners 43">
                        <a:extLst>
                          <a:ext uri="{FF2B5EF4-FFF2-40B4-BE49-F238E27FC236}">
                            <a16:creationId xmlns:a16="http://schemas.microsoft.com/office/drawing/2014/main" id="{BFE6D86A-818D-459E-9BDE-0896DE93C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598" y="2367404"/>
                        <a:ext cx="523006" cy="220156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Order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Entry</a:t>
                        </a:r>
                      </a:p>
                    </p:txBody>
                  </p:sp>
                  <p:sp>
                    <p:nvSpPr>
                      <p:cNvPr id="258" name="Rectangle: Rounded Corners 54">
                        <a:extLst>
                          <a:ext uri="{FF2B5EF4-FFF2-40B4-BE49-F238E27FC236}">
                            <a16:creationId xmlns:a16="http://schemas.microsoft.com/office/drawing/2014/main" id="{EC80DEF7-CB51-4AFC-9AB4-D52FC4C1F8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504" y="3243713"/>
                        <a:ext cx="631195" cy="758595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LIS</a:t>
                        </a:r>
                      </a:p>
                    </p:txBody>
                  </p:sp>
                  <p:sp>
                    <p:nvSpPr>
                      <p:cNvPr id="259" name="Rectangle: Rounded Corners 54">
                        <a:extLst>
                          <a:ext uri="{FF2B5EF4-FFF2-40B4-BE49-F238E27FC236}">
                            <a16:creationId xmlns:a16="http://schemas.microsoft.com/office/drawing/2014/main" id="{C3BD77F9-67D0-418B-9324-36D149E00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504" y="1971206"/>
                        <a:ext cx="631195" cy="673906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RIS</a:t>
                        </a:r>
                      </a:p>
                    </p:txBody>
                  </p:sp>
                  <p:sp>
                    <p:nvSpPr>
                      <p:cNvPr id="260" name="Rectangle: Rounded Corners 59">
                        <a:extLst>
                          <a:ext uri="{FF2B5EF4-FFF2-40B4-BE49-F238E27FC236}">
                            <a16:creationId xmlns:a16="http://schemas.microsoft.com/office/drawing/2014/main" id="{ED1192E3-FE80-4A01-8B8D-0695D4A933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3576300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Clinical DSS</a:t>
                        </a:r>
                      </a:p>
                    </p:txBody>
                  </p:sp>
                  <p:sp>
                    <p:nvSpPr>
                      <p:cNvPr id="261" name="Rectangle: Rounded Corners 60">
                        <a:extLst>
                          <a:ext uri="{FF2B5EF4-FFF2-40B4-BE49-F238E27FC236}">
                            <a16:creationId xmlns:a16="http://schemas.microsoft.com/office/drawing/2014/main" id="{66E7DDB1-45EA-4EDF-8FBA-5FF99D170C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5304750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SIRMES</a:t>
                        </a:r>
                      </a:p>
                    </p:txBody>
                  </p:sp>
                  <p:sp>
                    <p:nvSpPr>
                      <p:cNvPr id="262" name="Rectangle: Rounded Corners 37">
                        <a:extLst>
                          <a:ext uri="{FF2B5EF4-FFF2-40B4-BE49-F238E27FC236}">
                            <a16:creationId xmlns:a16="http://schemas.microsoft.com/office/drawing/2014/main" id="{1E70DEBD-CA21-4D91-A5EB-88C8779FC1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4728599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Epidemiologico</a:t>
                        </a:r>
                      </a:p>
                    </p:txBody>
                  </p:sp>
                  <p:sp>
                    <p:nvSpPr>
                      <p:cNvPr id="263" name="Rectangle: Rounded Corners 136">
                        <a:extLst>
                          <a:ext uri="{FF2B5EF4-FFF2-40B4-BE49-F238E27FC236}">
                            <a16:creationId xmlns:a16="http://schemas.microsoft.com/office/drawing/2014/main" id="{CBB7FC39-B9D4-4AA4-BCFF-DA5F266D38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3000150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BI (</a:t>
                        </a: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Qsense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264" name="Rectangle: Rounded Corners 54">
                        <a:extLst>
                          <a:ext uri="{FF2B5EF4-FFF2-40B4-BE49-F238E27FC236}">
                            <a16:creationId xmlns:a16="http://schemas.microsoft.com/office/drawing/2014/main" id="{BFFDECF6-8C9F-4FBA-96AD-87FA3275DD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40431" y="2004286"/>
                        <a:ext cx="639531" cy="372157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Sistemi di supporto alle decisioni</a:t>
                        </a:r>
                      </a:p>
                    </p:txBody>
                  </p:sp>
                  <p:sp>
                    <p:nvSpPr>
                      <p:cNvPr id="265" name="Rectangle: Rounded Corners 136">
                        <a:extLst>
                          <a:ext uri="{FF2B5EF4-FFF2-40B4-BE49-F238E27FC236}">
                            <a16:creationId xmlns:a16="http://schemas.microsoft.com/office/drawing/2014/main" id="{C3FF237D-FDD6-4FE3-AD19-527646804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2424001"/>
                        <a:ext cx="523006" cy="212818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DWH</a:t>
                        </a:r>
                      </a:p>
                    </p:txBody>
                  </p:sp>
                  <p:sp>
                    <p:nvSpPr>
                      <p:cNvPr id="266" name="Rectangle: Rounded Corners 60">
                        <a:extLst>
                          <a:ext uri="{FF2B5EF4-FFF2-40B4-BE49-F238E27FC236}">
                            <a16:creationId xmlns:a16="http://schemas.microsoft.com/office/drawing/2014/main" id="{CC7F5719-C951-4ACF-9274-94FBC2C27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98693" y="4152449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RENCAM</a:t>
                        </a:r>
                      </a:p>
                    </p:txBody>
                  </p:sp>
                  <p:sp>
                    <p:nvSpPr>
                      <p:cNvPr id="267" name="Rectangle: Rounded Corners 56">
                        <a:extLst>
                          <a:ext uri="{FF2B5EF4-FFF2-40B4-BE49-F238E27FC236}">
                            <a16:creationId xmlns:a16="http://schemas.microsoft.com/office/drawing/2014/main" id="{F2E2C5F6-9284-48B1-A100-D0704DC9DD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3481" y="2192933"/>
                        <a:ext cx="3134621" cy="684931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7E6E6">
                                <a:lumMod val="25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CCE</a:t>
                        </a:r>
                      </a:p>
                    </p:txBody>
                  </p:sp>
                  <p:sp>
                    <p:nvSpPr>
                      <p:cNvPr id="268" name="Rectangle: Rounded Corners 47">
                        <a:extLst>
                          <a:ext uri="{FF2B5EF4-FFF2-40B4-BE49-F238E27FC236}">
                            <a16:creationId xmlns:a16="http://schemas.microsoft.com/office/drawing/2014/main" id="{42681A9F-C252-4743-BA46-CB66219721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9301" y="2616584"/>
                        <a:ext cx="523006" cy="213801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r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Farmacologica</a:t>
                        </a:r>
                      </a:p>
                    </p:txBody>
                  </p:sp>
                  <p:sp>
                    <p:nvSpPr>
                      <p:cNvPr id="269" name="Rectangle: Rounded Corners 48">
                        <a:extLst>
                          <a:ext uri="{FF2B5EF4-FFF2-40B4-BE49-F238E27FC236}">
                            <a16:creationId xmlns:a16="http://schemas.microsoft.com/office/drawing/2014/main" id="{00553555-C766-45CF-B65E-3C2DBD782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6200" y="2355498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r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Cartella Clinica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Infermieristica</a:t>
                        </a:r>
                      </a:p>
                    </p:txBody>
                  </p:sp>
                  <p:sp>
                    <p:nvSpPr>
                      <p:cNvPr id="270" name="Rectangle: Rounded Corners 52">
                        <a:extLst>
                          <a:ext uri="{FF2B5EF4-FFF2-40B4-BE49-F238E27FC236}">
                            <a16:creationId xmlns:a16="http://schemas.microsoft.com/office/drawing/2014/main" id="{BB46D389-1BFF-4C9F-AF69-1E1DE855D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59288" y="2616584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Cartelle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Ambulatoriali</a:t>
                        </a:r>
                      </a:p>
                    </p:txBody>
                  </p:sp>
                  <p:sp>
                    <p:nvSpPr>
                      <p:cNvPr id="271" name="Rectangle: Rounded Corners 45">
                        <a:extLst>
                          <a:ext uri="{FF2B5EF4-FFF2-40B4-BE49-F238E27FC236}">
                            <a16:creationId xmlns:a16="http://schemas.microsoft.com/office/drawing/2014/main" id="{ACC8FB5D-34FE-4726-8356-C4EEF20311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6200" y="2616584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Cartella Clinica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Ospedaliera</a:t>
                        </a:r>
                      </a:p>
                    </p:txBody>
                  </p:sp>
                  <p:sp>
                    <p:nvSpPr>
                      <p:cNvPr id="272" name="Rectangle: Rounded Corners 159">
                        <a:extLst>
                          <a:ext uri="{FF2B5EF4-FFF2-40B4-BE49-F238E27FC236}">
                            <a16:creationId xmlns:a16="http://schemas.microsoft.com/office/drawing/2014/main" id="{9591E1F4-F912-4823-B575-3B0E4EFB8E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34746" y="2387148"/>
                        <a:ext cx="523006" cy="232324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Blocco Operatorio</a:t>
                        </a:r>
                      </a:p>
                    </p:txBody>
                  </p:sp>
                  <p:sp>
                    <p:nvSpPr>
                      <p:cNvPr id="273" name="Rectangle: Rounded Corners 43">
                        <a:extLst>
                          <a:ext uri="{FF2B5EF4-FFF2-40B4-BE49-F238E27FC236}">
                            <a16:creationId xmlns:a16="http://schemas.microsoft.com/office/drawing/2014/main" id="{C8AAA43A-6AF3-4970-9BB7-5B25D9F674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6140" y="2132968"/>
                        <a:ext cx="573814" cy="730775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Order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Entry</a:t>
                        </a:r>
                      </a:p>
                    </p:txBody>
                  </p:sp>
                  <p:sp>
                    <p:nvSpPr>
                      <p:cNvPr id="274" name="Rectangle: Rounded Corners 149">
                        <a:extLst>
                          <a:ext uri="{FF2B5EF4-FFF2-40B4-BE49-F238E27FC236}">
                            <a16:creationId xmlns:a16="http://schemas.microsoft.com/office/drawing/2014/main" id="{AD43472D-C310-4113-BEFA-0D798DC3B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4788" y="2243923"/>
                        <a:ext cx="523006" cy="212818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Emergency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(PS)</a:t>
                        </a:r>
                      </a:p>
                    </p:txBody>
                  </p:sp>
                  <p:sp>
                    <p:nvSpPr>
                      <p:cNvPr id="275" name="Rectangle: Rounded Corners 54">
                        <a:extLst>
                          <a:ext uri="{FF2B5EF4-FFF2-40B4-BE49-F238E27FC236}">
                            <a16:creationId xmlns:a16="http://schemas.microsoft.com/office/drawing/2014/main" id="{CF9F6779-09DD-4266-90A6-ED91EB8513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2658" y="2054477"/>
                        <a:ext cx="6069723" cy="87748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Area Clinica</a:t>
                        </a:r>
                      </a:p>
                    </p:txBody>
                  </p:sp>
                  <p:sp>
                    <p:nvSpPr>
                      <p:cNvPr id="276" name="Rectangle: Rounded Corners 45">
                        <a:extLst>
                          <a:ext uri="{FF2B5EF4-FFF2-40B4-BE49-F238E27FC236}">
                            <a16:creationId xmlns:a16="http://schemas.microsoft.com/office/drawing/2014/main" id="{77658359-AE7B-479B-9AC4-FE123E3BE7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3493" y="2355498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PDTA</a:t>
                        </a:r>
                      </a:p>
                    </p:txBody>
                  </p:sp>
                  <p:sp>
                    <p:nvSpPr>
                      <p:cNvPr id="277" name="Rectangle: Rounded Corners 55">
                        <a:extLst>
                          <a:ext uri="{FF2B5EF4-FFF2-40B4-BE49-F238E27FC236}">
                            <a16:creationId xmlns:a16="http://schemas.microsoft.com/office/drawing/2014/main" id="{66AC44FA-D7A7-456A-9B48-71C81DDC5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4788" y="2591749"/>
                        <a:ext cx="523006" cy="212818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ADT</a:t>
                        </a:r>
                      </a:p>
                    </p:txBody>
                  </p:sp>
                  <p:sp>
                    <p:nvSpPr>
                      <p:cNvPr id="278" name="Rectangle: Rounded Corners 55">
                        <a:extLst>
                          <a:ext uri="{FF2B5EF4-FFF2-40B4-BE49-F238E27FC236}">
                            <a16:creationId xmlns:a16="http://schemas.microsoft.com/office/drawing/2014/main" id="{CE2FE10E-26CB-4523-B2D7-B4A160958D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34746" y="2127829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Trasfusionale</a:t>
                        </a:r>
                      </a:p>
                    </p:txBody>
                  </p:sp>
                  <p:sp>
                    <p:nvSpPr>
                      <p:cNvPr id="279" name="Rectangle: Rounded Corners 48">
                        <a:extLst>
                          <a:ext uri="{FF2B5EF4-FFF2-40B4-BE49-F238E27FC236}">
                            <a16:creationId xmlns:a16="http://schemas.microsoft.com/office/drawing/2014/main" id="{40FFA96E-17E0-4F5A-BA15-7CEE3E5BC7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59288" y="2349519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CC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Endoscopia digestiva</a:t>
                        </a:r>
                      </a:p>
                    </p:txBody>
                  </p:sp>
                  <p:sp>
                    <p:nvSpPr>
                      <p:cNvPr id="280" name="Rectangle: Rounded Corners 48">
                        <a:extLst>
                          <a:ext uri="{FF2B5EF4-FFF2-40B4-BE49-F238E27FC236}">
                            <a16:creationId xmlns:a16="http://schemas.microsoft.com/office/drawing/2014/main" id="{196EEC95-92AD-4754-B284-01E82C020D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7728" y="2616584"/>
                        <a:ext cx="523006" cy="213801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CC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dialisi</a:t>
                        </a:r>
                      </a:p>
                    </p:txBody>
                  </p:sp>
                  <p:sp>
                    <p:nvSpPr>
                      <p:cNvPr id="281" name="Rectangle: Rounded Corners 48">
                        <a:extLst>
                          <a:ext uri="{FF2B5EF4-FFF2-40B4-BE49-F238E27FC236}">
                            <a16:creationId xmlns:a16="http://schemas.microsoft.com/office/drawing/2014/main" id="{2AFF9D48-6C47-409B-A5B9-3F2F743380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5254" y="2349519"/>
                        <a:ext cx="523006" cy="213801"/>
                      </a:xfrm>
                      <a:prstGeom prst="round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CC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diabetologica</a:t>
                        </a:r>
                      </a:p>
                    </p:txBody>
                  </p:sp>
                  <p:sp>
                    <p:nvSpPr>
                      <p:cNvPr id="282" name="Rectangle: Rounded Corners 48">
                        <a:extLst>
                          <a:ext uri="{FF2B5EF4-FFF2-40B4-BE49-F238E27FC236}">
                            <a16:creationId xmlns:a16="http://schemas.microsoft.com/office/drawing/2014/main" id="{E03F8A25-4B0F-4628-A944-EC7979168A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96604" y="2334844"/>
                        <a:ext cx="523006" cy="233849"/>
                      </a:xfrm>
                      <a:prstGeom prst="roundRect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Altre Specialità</a:t>
                        </a:r>
                      </a:p>
                    </p:txBody>
                  </p:sp>
                  <p:grpSp>
                    <p:nvGrpSpPr>
                      <p:cNvPr id="283" name="Gruppo 234">
                        <a:extLst>
                          <a:ext uri="{FF2B5EF4-FFF2-40B4-BE49-F238E27FC236}">
                            <a16:creationId xmlns:a16="http://schemas.microsoft.com/office/drawing/2014/main" id="{842C3757-C400-45CE-9FC4-87FB8E1C64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5789" y="3002686"/>
                        <a:ext cx="1312948" cy="1099407"/>
                        <a:chOff x="2333494" y="4680136"/>
                        <a:chExt cx="1807479" cy="1320058"/>
                      </a:xfrm>
                    </p:grpSpPr>
                    <p:sp>
                      <p:nvSpPr>
                        <p:cNvPr id="329" name="Rectangle: Rounded Corners 54">
                          <a:extLst>
                            <a:ext uri="{FF2B5EF4-FFF2-40B4-BE49-F238E27FC236}">
                              <a16:creationId xmlns:a16="http://schemas.microsoft.com/office/drawing/2014/main" id="{F004034F-8351-422B-BD26-3A5A79A3AD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33494" y="4680136"/>
                          <a:ext cx="1807479" cy="1320058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0" tIns="0" rIns="0" bIns="0" rtlCol="0" anchor="t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7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Veterinaria</a:t>
                          </a:r>
                        </a:p>
                      </p:txBody>
                    </p:sp>
                    <p:sp>
                      <p:nvSpPr>
                        <p:cNvPr id="330" name="Rectangle: Rounded Corners 140">
                          <a:extLst>
                            <a:ext uri="{FF2B5EF4-FFF2-40B4-BE49-F238E27FC236}">
                              <a16:creationId xmlns:a16="http://schemas.microsoft.com/office/drawing/2014/main" id="{7E48A551-BE4B-49CB-A71A-29DE1DA13F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429279" y="5289438"/>
                          <a:ext cx="720000" cy="256014"/>
                        </a:xfrm>
                        <a:prstGeom prst="flowChartAlternateProcess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0" tIns="0" rIns="0" bIns="0"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5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Anagrafe zootecnica</a:t>
                          </a:r>
                        </a:p>
                      </p:txBody>
                    </p:sp>
                    <p:sp>
                      <p:nvSpPr>
                        <p:cNvPr id="331" name="Rectangle: Rounded Corners 140">
                          <a:extLst>
                            <a:ext uri="{FF2B5EF4-FFF2-40B4-BE49-F238E27FC236}">
                              <a16:creationId xmlns:a16="http://schemas.microsoft.com/office/drawing/2014/main" id="{22499462-2F5A-4B30-98E8-963C6D408B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23778" y="5289438"/>
                          <a:ext cx="720000" cy="256014"/>
                        </a:xfrm>
                        <a:prstGeom prst="flowChartAlternateProcess">
                          <a:avLst/>
                        </a:prstGeom>
                        <a:solidFill>
                          <a:schemeClr val="bg1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lIns="0" tIns="0" rIns="0" bIns="0"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5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Anagrafe Piano Peste Suina</a:t>
                          </a:r>
                        </a:p>
                      </p:txBody>
                    </p:sp>
                  </p:grpSp>
                  <p:sp>
                    <p:nvSpPr>
                      <p:cNvPr id="284" name="Rectangle: Rounded Corners 76">
                        <a:extLst>
                          <a:ext uri="{FF2B5EF4-FFF2-40B4-BE49-F238E27FC236}">
                            <a16:creationId xmlns:a16="http://schemas.microsoft.com/office/drawing/2014/main" id="{55B7F0A8-097E-4C89-82B5-0FDCA0A00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02598" y="5216615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Conservazione</a:t>
                        </a:r>
                      </a:p>
                    </p:txBody>
                  </p:sp>
                  <p:sp>
                    <p:nvSpPr>
                      <p:cNvPr id="285" name="Rectangle: Rounded Corners 76">
                        <a:extLst>
                          <a:ext uri="{FF2B5EF4-FFF2-40B4-BE49-F238E27FC236}">
                            <a16:creationId xmlns:a16="http://schemas.microsoft.com/office/drawing/2014/main" id="{3137BC15-BC47-481F-97E3-09EDE6C17C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4002" y="5216615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Document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Management</a:t>
                        </a:r>
                      </a:p>
                    </p:txBody>
                  </p:sp>
                  <p:sp>
                    <p:nvSpPr>
                      <p:cNvPr id="286" name="Rectangle: Rounded Corners 76">
                        <a:extLst>
                          <a:ext uri="{FF2B5EF4-FFF2-40B4-BE49-F238E27FC236}">
                            <a16:creationId xmlns:a16="http://schemas.microsoft.com/office/drawing/2014/main" id="{5A10A335-E381-49E3-9CEE-1F306D126E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41563" y="5621765"/>
                        <a:ext cx="523006" cy="213801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Firma</a:t>
                        </a:r>
                      </a:p>
                    </p:txBody>
                  </p:sp>
                  <p:sp>
                    <p:nvSpPr>
                      <p:cNvPr id="287" name="Rectangle: Rounded Corners 77">
                        <a:extLst>
                          <a:ext uri="{FF2B5EF4-FFF2-40B4-BE49-F238E27FC236}">
                            <a16:creationId xmlns:a16="http://schemas.microsoft.com/office/drawing/2014/main" id="{2C4B88BB-6DF4-4921-B082-658DCB1BF3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0779" y="5630303"/>
                        <a:ext cx="523006" cy="213801"/>
                      </a:xfrm>
                      <a:prstGeom prst="flowChartAlternateProcess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Consensi</a:t>
                        </a:r>
                      </a:p>
                    </p:txBody>
                  </p:sp>
                  <p:sp>
                    <p:nvSpPr>
                      <p:cNvPr id="288" name="Rectangle: Rounded Corners 56">
                        <a:extLst>
                          <a:ext uri="{FF2B5EF4-FFF2-40B4-BE49-F238E27FC236}">
                            <a16:creationId xmlns:a16="http://schemas.microsoft.com/office/drawing/2014/main" id="{A155F398-24F7-4BA7-A8F4-713C85E0C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75727" y="5024094"/>
                        <a:ext cx="2674873" cy="943331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7E6E6">
                                <a:lumMod val="25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Servizi Tecnologici trasversali</a:t>
                        </a:r>
                      </a:p>
                    </p:txBody>
                  </p:sp>
                  <p:sp>
                    <p:nvSpPr>
                      <p:cNvPr id="289" name="Rectangle: Rounded Corners 76">
                        <a:extLst>
                          <a:ext uri="{FF2B5EF4-FFF2-40B4-BE49-F238E27FC236}">
                            <a16:creationId xmlns:a16="http://schemas.microsoft.com/office/drawing/2014/main" id="{2082C8D3-A377-42C6-8C05-C44E6FE088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5405" y="5216615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Log Management</a:t>
                        </a:r>
                      </a:p>
                    </p:txBody>
                  </p:sp>
                  <p:sp>
                    <p:nvSpPr>
                      <p:cNvPr id="290" name="Rectangle: Rounded Corners 76">
                        <a:extLst>
                          <a:ext uri="{FF2B5EF4-FFF2-40B4-BE49-F238E27FC236}">
                            <a16:creationId xmlns:a16="http://schemas.microsoft.com/office/drawing/2014/main" id="{35795C01-D587-443B-8B66-273B1D28D9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28357" y="5216615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Identity Provider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LDAP/SSO</a:t>
                        </a:r>
                      </a:p>
                    </p:txBody>
                  </p:sp>
                  <p:sp>
                    <p:nvSpPr>
                      <p:cNvPr id="291" name="Rectangle: Rounded Corners 60">
                        <a:extLst>
                          <a:ext uri="{FF2B5EF4-FFF2-40B4-BE49-F238E27FC236}">
                            <a16:creationId xmlns:a16="http://schemas.microsoft.com/office/drawing/2014/main" id="{E822F0D8-E0DB-4FB6-AD4A-DE61A8FE57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27999" y="5622748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MEDIR</a:t>
                        </a:r>
                      </a:p>
                    </p:txBody>
                  </p:sp>
                  <p:sp>
                    <p:nvSpPr>
                      <p:cNvPr id="292" name="Rectangle: Rounded Corners 140">
                        <a:extLst>
                          <a:ext uri="{FF2B5EF4-FFF2-40B4-BE49-F238E27FC236}">
                            <a16:creationId xmlns:a16="http://schemas.microsoft.com/office/drawing/2014/main" id="{23376412-C1D7-4CCA-926C-100B492DC6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4076" y="3150115"/>
                        <a:ext cx="523006" cy="266634"/>
                      </a:xfrm>
                      <a:prstGeom prst="can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AVACS</a:t>
                        </a:r>
                      </a:p>
                    </p:txBody>
                  </p:sp>
                  <p:sp>
                    <p:nvSpPr>
                      <p:cNvPr id="293" name="Rectangle: Rounded Corners 54">
                        <a:extLst>
                          <a:ext uri="{FF2B5EF4-FFF2-40B4-BE49-F238E27FC236}">
                            <a16:creationId xmlns:a16="http://schemas.microsoft.com/office/drawing/2014/main" id="{1BF5BB73-4E23-4A01-9484-9FFED6B9B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74047" y="3012659"/>
                        <a:ext cx="1934633" cy="1272015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Sistemi di Governo a valenza regionale</a:t>
                        </a:r>
                      </a:p>
                    </p:txBody>
                  </p:sp>
                  <p:sp>
                    <p:nvSpPr>
                      <p:cNvPr id="294" name="Rectangle: Rounded Corners 149">
                        <a:extLst>
                          <a:ext uri="{FF2B5EF4-FFF2-40B4-BE49-F238E27FC236}">
                            <a16:creationId xmlns:a16="http://schemas.microsoft.com/office/drawing/2014/main" id="{9D6EA99C-157A-4BEF-A40C-19E1E8258E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9860" y="3448475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Registro tumori</a:t>
                        </a:r>
                      </a:p>
                    </p:txBody>
                  </p:sp>
                  <p:sp>
                    <p:nvSpPr>
                      <p:cNvPr id="295" name="Rectangle: Rounded Corners 140">
                        <a:extLst>
                          <a:ext uri="{FF2B5EF4-FFF2-40B4-BE49-F238E27FC236}">
                            <a16:creationId xmlns:a16="http://schemas.microsoft.com/office/drawing/2014/main" id="{34E059C7-D2EF-4EC6-A4F8-929E670EDC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9860" y="3716165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SPRESAL</a:t>
                        </a:r>
                      </a:p>
                    </p:txBody>
                  </p:sp>
                  <p:sp>
                    <p:nvSpPr>
                      <p:cNvPr id="296" name="Rectangle: Rounded Corners 140">
                        <a:extLst>
                          <a:ext uri="{FF2B5EF4-FFF2-40B4-BE49-F238E27FC236}">
                            <a16:creationId xmlns:a16="http://schemas.microsoft.com/office/drawing/2014/main" id="{81B7D6ED-A745-42A9-A5FE-EF2432785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2268" y="3715182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Screening oncologici</a:t>
                        </a:r>
                      </a:p>
                    </p:txBody>
                  </p:sp>
                  <p:sp>
                    <p:nvSpPr>
                      <p:cNvPr id="297" name="Rectangle: Rounded Corners 140">
                        <a:extLst>
                          <a:ext uri="{FF2B5EF4-FFF2-40B4-BE49-F238E27FC236}">
                            <a16:creationId xmlns:a16="http://schemas.microsoft.com/office/drawing/2014/main" id="{A78EB0F2-CB82-4911-8B42-2758F2DADB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0543" y="3448475"/>
                        <a:ext cx="523006" cy="213801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 malattie rare</a:t>
                        </a:r>
                      </a:p>
                    </p:txBody>
                  </p:sp>
                  <p:sp>
                    <p:nvSpPr>
                      <p:cNvPr id="298" name="Rectangle: Rounded Corners 55">
                        <a:extLst>
                          <a:ext uri="{FF2B5EF4-FFF2-40B4-BE49-F238E27FC236}">
                            <a16:creationId xmlns:a16="http://schemas.microsoft.com/office/drawing/2014/main" id="{6B9036F9-0128-494E-8015-28F0761A99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06919" y="3175712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Gestione esame Covid (GCC)</a:t>
                        </a:r>
                      </a:p>
                    </p:txBody>
                  </p:sp>
                  <p:sp>
                    <p:nvSpPr>
                      <p:cNvPr id="299" name="Rectangle: Rounded Corners 156">
                        <a:extLst>
                          <a:ext uri="{FF2B5EF4-FFF2-40B4-BE49-F238E27FC236}">
                            <a16:creationId xmlns:a16="http://schemas.microsoft.com/office/drawing/2014/main" id="{17EADF03-A665-48CB-9943-8487980B90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4345" y="3991682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Dipendenze</a:t>
                        </a:r>
                      </a:p>
                    </p:txBody>
                  </p:sp>
                  <p:sp>
                    <p:nvSpPr>
                      <p:cNvPr id="300" name="Rectangle: Rounded Corners 156">
                        <a:extLst>
                          <a:ext uri="{FF2B5EF4-FFF2-40B4-BE49-F238E27FC236}">
                            <a16:creationId xmlns:a16="http://schemas.microsoft.com/office/drawing/2014/main" id="{5FAF64CB-DE4F-461B-93A8-B750F2B5B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0985" y="3454349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SISM</a:t>
                        </a:r>
                      </a:p>
                    </p:txBody>
                  </p:sp>
                  <p:sp>
                    <p:nvSpPr>
                      <p:cNvPr id="301" name="Rectangle: Rounded Corners 156">
                        <a:extLst>
                          <a:ext uri="{FF2B5EF4-FFF2-40B4-BE49-F238E27FC236}">
                            <a16:creationId xmlns:a16="http://schemas.microsoft.com/office/drawing/2014/main" id="{24509DC3-027F-44B2-A7EF-7BFD2B64A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2268" y="3995550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SISP</a:t>
                        </a:r>
                      </a:p>
                    </p:txBody>
                  </p:sp>
                  <p:sp>
                    <p:nvSpPr>
                      <p:cNvPr id="302" name="Rectangle: Rounded Corners 45">
                        <a:extLst>
                          <a:ext uri="{FF2B5EF4-FFF2-40B4-BE49-F238E27FC236}">
                            <a16:creationId xmlns:a16="http://schemas.microsoft.com/office/drawing/2014/main" id="{9D4DDE85-10D0-41C5-A12D-C002A11AD3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7448" y="2047714"/>
                        <a:ext cx="2411518" cy="222918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E7E6E6">
                                <a:lumMod val="25000"/>
                              </a:srgb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Area Territoriale</a:t>
                        </a:r>
                      </a:p>
                    </p:txBody>
                  </p:sp>
                  <p:sp>
                    <p:nvSpPr>
                      <p:cNvPr id="303" name="Rectangle: Rounded Corners 149">
                        <a:extLst>
                          <a:ext uri="{FF2B5EF4-FFF2-40B4-BE49-F238E27FC236}">
                            <a16:creationId xmlns:a16="http://schemas.microsoft.com/office/drawing/2014/main" id="{FAB0DE32-1F02-4F2A-A26F-E52A2C02D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2702" y="3463045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ADI</a:t>
                        </a:r>
                      </a:p>
                    </p:txBody>
                  </p:sp>
                  <p:sp>
                    <p:nvSpPr>
                      <p:cNvPr id="304" name="Rectangle: Rounded Corners 148">
                        <a:extLst>
                          <a:ext uri="{FF2B5EF4-FFF2-40B4-BE49-F238E27FC236}">
                            <a16:creationId xmlns:a16="http://schemas.microsoft.com/office/drawing/2014/main" id="{868752D5-149A-43E4-B1F5-DECF33DFD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2811" y="38937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Logistica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Dispositivi</a:t>
                        </a:r>
                      </a:p>
                    </p:txBody>
                  </p:sp>
                  <p:sp>
                    <p:nvSpPr>
                      <p:cNvPr id="305" name="Rectangle: Rounded Corners 147">
                        <a:extLst>
                          <a:ext uri="{FF2B5EF4-FFF2-40B4-BE49-F238E27FC236}">
                            <a16:creationId xmlns:a16="http://schemas.microsoft.com/office/drawing/2014/main" id="{2DCD2E98-4D97-4005-945C-A505BB405A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2811" y="3463045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Follow-up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Terapie</a:t>
                        </a:r>
                      </a:p>
                    </p:txBody>
                  </p:sp>
                  <p:sp>
                    <p:nvSpPr>
                      <p:cNvPr id="306" name="Rectangle: Rounded Corners 140">
                        <a:extLst>
                          <a:ext uri="{FF2B5EF4-FFF2-40B4-BE49-F238E27FC236}">
                            <a16:creationId xmlns:a16="http://schemas.microsoft.com/office/drawing/2014/main" id="{5F5E8572-919A-40F6-84E7-141DE7F88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5468" y="3002124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Medicina legale</a:t>
                        </a:r>
                      </a:p>
                    </p:txBody>
                  </p:sp>
                  <p:sp>
                    <p:nvSpPr>
                      <p:cNvPr id="307" name="Rectangle: Rounded Corners 140">
                        <a:extLst>
                          <a:ext uri="{FF2B5EF4-FFF2-40B4-BE49-F238E27FC236}">
                            <a16:creationId xmlns:a16="http://schemas.microsoft.com/office/drawing/2014/main" id="{C04E025A-6BB9-4745-BB43-7435BBD7AA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5280" y="38937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Medicina dello sport</a:t>
                        </a:r>
                      </a:p>
                    </p:txBody>
                  </p:sp>
                  <p:sp>
                    <p:nvSpPr>
                      <p:cNvPr id="308" name="Rectangle: Rounded Corners 48">
                        <a:extLst>
                          <a:ext uri="{FF2B5EF4-FFF2-40B4-BE49-F238E27FC236}">
                            <a16:creationId xmlns:a16="http://schemas.microsoft.com/office/drawing/2014/main" id="{1710CA2E-301F-4BEB-AFB7-BB979D5AE8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5280" y="3086279"/>
                        <a:ext cx="523006" cy="589584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r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Telemedicina Framework regionale</a:t>
                        </a:r>
                      </a:p>
                    </p:txBody>
                  </p:sp>
                  <p:sp>
                    <p:nvSpPr>
                      <p:cNvPr id="309" name="Rectangle: Rounded Corners 146">
                        <a:extLst>
                          <a:ext uri="{FF2B5EF4-FFF2-40B4-BE49-F238E27FC236}">
                            <a16:creationId xmlns:a16="http://schemas.microsoft.com/office/drawing/2014/main" id="{4335D8FC-4274-44CF-9D80-A57DA28B6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3460" y="38937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PUA</a:t>
                        </a:r>
                      </a:p>
                    </p:txBody>
                  </p:sp>
                  <p:sp>
                    <p:nvSpPr>
                      <p:cNvPr id="310" name="Rectangle: Rounded Corners 35">
                        <a:extLst>
                          <a:ext uri="{FF2B5EF4-FFF2-40B4-BE49-F238E27FC236}">
                            <a16:creationId xmlns:a16="http://schemas.microsoft.com/office/drawing/2014/main" id="{6C121A6F-3F3E-4453-B5EF-A6ED0A7D8F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6969" y="2200025"/>
                        <a:ext cx="1948757" cy="256715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Centrali Operative COT/CDC</a:t>
                        </a:r>
                      </a:p>
                    </p:txBody>
                  </p:sp>
                  <p:sp>
                    <p:nvSpPr>
                      <p:cNvPr id="311" name="Rectangle: Rounded Corners 140">
                        <a:extLst>
                          <a:ext uri="{FF2B5EF4-FFF2-40B4-BE49-F238E27FC236}">
                            <a16:creationId xmlns:a16="http://schemas.microsoft.com/office/drawing/2014/main" id="{96D81C16-58D4-4155-B334-61213F0A0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5468" y="3463045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RSA</a:t>
                        </a:r>
                      </a:p>
                    </p:txBody>
                  </p:sp>
                  <p:sp>
                    <p:nvSpPr>
                      <p:cNvPr id="312" name="Rectangle: Rounded Corners 140">
                        <a:extLst>
                          <a:ext uri="{FF2B5EF4-FFF2-40B4-BE49-F238E27FC236}">
                            <a16:creationId xmlns:a16="http://schemas.microsoft.com/office/drawing/2014/main" id="{7BA8521D-0C04-4F5D-A25D-B11416EEC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7110" y="38937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Consultorio</a:t>
                        </a:r>
                      </a:p>
                    </p:txBody>
                  </p:sp>
                  <p:sp>
                    <p:nvSpPr>
                      <p:cNvPr id="313" name="Rectangle: Rounded Corners 140">
                        <a:extLst>
                          <a:ext uri="{FF2B5EF4-FFF2-40B4-BE49-F238E27FC236}">
                            <a16:creationId xmlns:a16="http://schemas.microsoft.com/office/drawing/2014/main" id="{C80D73FB-351E-4441-BF07-E4BB875CC8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5467" y="25949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Hospisce</a:t>
                        </a:r>
                        <a:endPara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4" name="Rectangle: Rounded Corners 146">
                        <a:extLst>
                          <a:ext uri="{FF2B5EF4-FFF2-40B4-BE49-F238E27FC236}">
                            <a16:creationId xmlns:a16="http://schemas.microsoft.com/office/drawing/2014/main" id="{7B5AF1CD-1B40-4802-8B8C-4DAE6A2886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0706" y="2594942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Protesica</a:t>
                        </a:r>
                      </a:p>
                    </p:txBody>
                  </p:sp>
                  <p:sp>
                    <p:nvSpPr>
                      <p:cNvPr id="315" name="Rectangle: Rounded Corners 146">
                        <a:extLst>
                          <a:ext uri="{FF2B5EF4-FFF2-40B4-BE49-F238E27FC236}">
                            <a16:creationId xmlns:a16="http://schemas.microsoft.com/office/drawing/2014/main" id="{B9F7223B-E94E-4864-AB76-DBD2671C98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2811" y="3002124"/>
                        <a:ext cx="523006" cy="212818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MMG/PLS</a:t>
                        </a:r>
                      </a:p>
                    </p:txBody>
                  </p:sp>
                  <p:sp>
                    <p:nvSpPr>
                      <p:cNvPr id="316" name="Rectangle: Rounded Corners 146">
                        <a:extLst>
                          <a:ext uri="{FF2B5EF4-FFF2-40B4-BE49-F238E27FC236}">
                            <a16:creationId xmlns:a16="http://schemas.microsoft.com/office/drawing/2014/main" id="{BC802B21-8667-478C-8B0E-5F24F51B70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3522" y="2914280"/>
                        <a:ext cx="523006" cy="375072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Cartella clinica socio-sanitaria</a:t>
                        </a:r>
                      </a:p>
                    </p:txBody>
                  </p:sp>
                  <p:sp>
                    <p:nvSpPr>
                      <p:cNvPr id="317" name="Rectangle: Rounded Corners 146">
                        <a:extLst>
                          <a:ext uri="{FF2B5EF4-FFF2-40B4-BE49-F238E27FC236}">
                            <a16:creationId xmlns:a16="http://schemas.microsoft.com/office/drawing/2014/main" id="{7410F7FB-CFC7-4E22-AFA2-9922DBFF63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5280" y="2580077"/>
                        <a:ext cx="1098739" cy="227683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Cartella clinica elettronica territoriale</a:t>
                        </a:r>
                      </a:p>
                    </p:txBody>
                  </p:sp>
                  <p:sp>
                    <p:nvSpPr>
                      <p:cNvPr id="318" name="Flowchart: Magnetic Disk 63">
                        <a:extLst>
                          <a:ext uri="{FF2B5EF4-FFF2-40B4-BE49-F238E27FC236}">
                            <a16:creationId xmlns:a16="http://schemas.microsoft.com/office/drawing/2014/main" id="{7B1C90DD-B224-4CF0-ACAB-BD4F9AF450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7847" y="3777129"/>
                        <a:ext cx="531000" cy="256437"/>
                      </a:xfrm>
                      <a:prstGeom prst="flowChartMagneticDisk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PACS</a:t>
                        </a:r>
                      </a:p>
                    </p:txBody>
                  </p:sp>
                  <p:sp>
                    <p:nvSpPr>
                      <p:cNvPr id="319" name="Rectangle: Rounded Corners 150">
                        <a:extLst>
                          <a:ext uri="{FF2B5EF4-FFF2-40B4-BE49-F238E27FC236}">
                            <a16:creationId xmlns:a16="http://schemas.microsoft.com/office/drawing/2014/main" id="{80B82062-2E26-4EFE-9019-1E89E15E3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24528" y="336305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LIS</a:t>
                        </a:r>
                      </a:p>
                    </p:txBody>
                  </p:sp>
                  <p:sp>
                    <p:nvSpPr>
                      <p:cNvPr id="320" name="Rectangle: Rounded Corners 150">
                        <a:extLst>
                          <a:ext uri="{FF2B5EF4-FFF2-40B4-BE49-F238E27FC236}">
                            <a16:creationId xmlns:a16="http://schemas.microsoft.com/office/drawing/2014/main" id="{3E2BA647-CCB3-42C0-8535-62CAE54282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57504" y="3362192"/>
                        <a:ext cx="523006" cy="213801"/>
                      </a:xfrm>
                      <a:prstGeom prst="flowChartAlternateProcess">
                        <a:avLst/>
                      </a:prstGeom>
                      <a:solidFill>
                        <a:schemeClr val="accent6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RIS</a:t>
                        </a:r>
                      </a:p>
                    </p:txBody>
                  </p:sp>
                  <p:sp>
                    <p:nvSpPr>
                      <p:cNvPr id="321" name="Rectangle: Rounded Corners 54">
                        <a:extLst>
                          <a:ext uri="{FF2B5EF4-FFF2-40B4-BE49-F238E27FC236}">
                            <a16:creationId xmlns:a16="http://schemas.microsoft.com/office/drawing/2014/main" id="{E140365E-D121-48B5-AA16-1BE6806B83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02658" y="3002687"/>
                        <a:ext cx="1981379" cy="1099408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0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7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Area Diagnostica</a:t>
                        </a:r>
                      </a:p>
                    </p:txBody>
                  </p:sp>
                  <p:sp>
                    <p:nvSpPr>
                      <p:cNvPr id="322" name="Rectangle: Rounded Corners 34">
                        <a:extLst>
                          <a:ext uri="{FF2B5EF4-FFF2-40B4-BE49-F238E27FC236}">
                            <a16:creationId xmlns:a16="http://schemas.microsoft.com/office/drawing/2014/main" id="{4B81A375-281D-4FED-AE62-DBE5CDD5F7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17159" y="1627847"/>
                        <a:ext cx="631195" cy="1050882"/>
                      </a:xfrm>
                      <a:prstGeom prst="rect">
                        <a:avLst/>
                      </a:prstGeom>
                      <a:noFill/>
                      <a:ln w="19050" cap="flat" cmpd="sng" algn="ctr">
                        <a:solidFill>
                          <a:srgbClr val="44546A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" name="Rectangle: Rounded Corners 57">
                        <a:extLst>
                          <a:ext uri="{FF2B5EF4-FFF2-40B4-BE49-F238E27FC236}">
                            <a16:creationId xmlns:a16="http://schemas.microsoft.com/office/drawing/2014/main" id="{B339AFFE-2417-4E64-823A-F0283C7A17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71253" y="1843398"/>
                        <a:ext cx="523006" cy="305425"/>
                      </a:xfrm>
                      <a:prstGeom prst="flowChartAlternateProcess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Sistemi da sviluppare</a:t>
                        </a:r>
                      </a:p>
                    </p:txBody>
                  </p:sp>
                  <p:sp>
                    <p:nvSpPr>
                      <p:cNvPr id="324" name="Rectangle: Rounded Corners 57">
                        <a:extLst>
                          <a:ext uri="{FF2B5EF4-FFF2-40B4-BE49-F238E27FC236}">
                            <a16:creationId xmlns:a16="http://schemas.microsoft.com/office/drawing/2014/main" id="{07867C82-68EC-4652-A9AE-3A05E71F69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71253" y="2252502"/>
                        <a:ext cx="523006" cy="305425"/>
                      </a:xfrm>
                      <a:prstGeom prst="flowChartAlternateProcess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Sistemi non Impattati</a:t>
                        </a:r>
                      </a:p>
                    </p:txBody>
                  </p:sp>
                  <p:sp>
                    <p:nvSpPr>
                      <p:cNvPr id="325" name="CasellaDiTesto 280">
                        <a:extLst>
                          <a:ext uri="{FF2B5EF4-FFF2-40B4-BE49-F238E27FC236}">
                            <a16:creationId xmlns:a16="http://schemas.microsoft.com/office/drawing/2014/main" id="{270A8898-C114-4A93-83CB-618E7A1738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32112" y="1224031"/>
                        <a:ext cx="1201291" cy="207076"/>
                      </a:xfrm>
                      <a:prstGeom prst="rect">
                        <a:avLst/>
                      </a:prstGeom>
                    </p:spPr>
                    <p:txBody>
                      <a:bodyPr vert="horz" wrap="square" lIns="0" tIns="0" rIns="0" bIns="0" rtlCol="0" anchor="t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11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Legenda</a:t>
                        </a:r>
                      </a:p>
                    </p:txBody>
                  </p:sp>
                  <p:sp>
                    <p:nvSpPr>
                      <p:cNvPr id="327" name="Rectangle: Rounded Corners 35">
                        <a:extLst>
                          <a:ext uri="{FF2B5EF4-FFF2-40B4-BE49-F238E27FC236}">
                            <a16:creationId xmlns:a16="http://schemas.microsoft.com/office/drawing/2014/main" id="{F555DE91-6848-4E8C-92C0-40D2C0E69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4151" y="2225641"/>
                        <a:ext cx="453159" cy="195366"/>
                      </a:xfrm>
                      <a:prstGeom prst="round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lIns="35981" tIns="0" rIns="0" bIns="0"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Centrale operativa 118</a:t>
                        </a:r>
                      </a:p>
                    </p:txBody>
                  </p:sp>
                  <p:sp>
                    <p:nvSpPr>
                      <p:cNvPr id="328" name="Rectangle: Rounded Corners 55">
                        <a:extLst>
                          <a:ext uri="{FF2B5EF4-FFF2-40B4-BE49-F238E27FC236}">
                            <a16:creationId xmlns:a16="http://schemas.microsoft.com/office/drawing/2014/main" id="{4F85EA1B-304E-4BD0-89B5-9DF7C1C88F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0863" y="2243923"/>
                        <a:ext cx="523006" cy="21281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Screening oncologici</a:t>
                        </a:r>
                      </a:p>
                    </p:txBody>
                  </p:sp>
                </p:grpSp>
                <p:sp>
                  <p:nvSpPr>
                    <p:cNvPr id="217" name="Rectangle: Rounded Corners 76">
                      <a:extLst>
                        <a:ext uri="{FF2B5EF4-FFF2-40B4-BE49-F238E27FC236}">
                          <a16:creationId xmlns:a16="http://schemas.microsoft.com/office/drawing/2014/main" id="{522DF4B0-7323-4B89-A8DB-BE19A06C09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09757" y="5737823"/>
                      <a:ext cx="523006" cy="211026"/>
                    </a:xfrm>
                    <a:prstGeom prst="flowChartAlternateProcess">
                      <a:avLst/>
                    </a:prstGeom>
                    <a:solidFill>
                      <a:srgbClr val="92D05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Policy Manager</a:t>
                      </a:r>
                    </a:p>
                  </p:txBody>
                </p:sp>
                <p:sp>
                  <p:nvSpPr>
                    <p:cNvPr id="218" name="Rectangle: Rounded Corners 55">
                      <a:extLst>
                        <a:ext uri="{FF2B5EF4-FFF2-40B4-BE49-F238E27FC236}">
                          <a16:creationId xmlns:a16="http://schemas.microsoft.com/office/drawing/2014/main" id="{739BF555-7C79-47EF-8FBE-0D1A8D03EA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5278" y="2815382"/>
                      <a:ext cx="523006" cy="211026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Terapia intensiva</a:t>
                      </a:r>
                    </a:p>
                  </p:txBody>
                </p:sp>
                <p:sp>
                  <p:nvSpPr>
                    <p:cNvPr id="221" name="Rectangle: Rounded Corners 55">
                      <a:extLst>
                        <a:ext uri="{FF2B5EF4-FFF2-40B4-BE49-F238E27FC236}">
                          <a16:creationId xmlns:a16="http://schemas.microsoft.com/office/drawing/2014/main" id="{1ED1BE54-E134-4CA7-9C67-FE635F9DD5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5639" y="2717560"/>
                      <a:ext cx="523006" cy="211026"/>
                    </a:xfrm>
                    <a:prstGeom prst="round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Liste d’attesa</a:t>
                      </a:r>
                    </a:p>
                  </p:txBody>
                </p:sp>
              </p:grpSp>
              <p:grpSp>
                <p:nvGrpSpPr>
                  <p:cNvPr id="189" name="Gruppo 336">
                    <a:extLst>
                      <a:ext uri="{FF2B5EF4-FFF2-40B4-BE49-F238E27FC236}">
                        <a16:creationId xmlns:a16="http://schemas.microsoft.com/office/drawing/2014/main" id="{A57E171C-B9F4-46D5-95B2-0A5730DDB0CE}"/>
                      </a:ext>
                    </a:extLst>
                  </p:cNvPr>
                  <p:cNvGrpSpPr/>
                  <p:nvPr/>
                </p:nvGrpSpPr>
                <p:grpSpPr>
                  <a:xfrm>
                    <a:off x="5092092" y="4344044"/>
                    <a:ext cx="2484996" cy="1824308"/>
                    <a:chOff x="5091118" y="4125981"/>
                    <a:chExt cx="2484996" cy="1824308"/>
                  </a:xfrm>
                  <a:noFill/>
                </p:grpSpPr>
                <p:sp>
                  <p:nvSpPr>
                    <p:cNvPr id="190" name="Rettangolo 337">
                      <a:extLst>
                        <a:ext uri="{FF2B5EF4-FFF2-40B4-BE49-F238E27FC236}">
                          <a16:creationId xmlns:a16="http://schemas.microsoft.com/office/drawing/2014/main" id="{EEACF663-7079-4FF6-A841-B03240FC4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3986" y="4125981"/>
                      <a:ext cx="1692195" cy="76506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FHIR </a:t>
                      </a:r>
                      <a:r>
                        <a:rPr kumimoji="0" lang="it-IT" sz="500" b="1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Interoperability</a:t>
                      </a: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Rettangolo 338">
                      <a:extLst>
                        <a:ext uri="{FF2B5EF4-FFF2-40B4-BE49-F238E27FC236}">
                          <a16:creationId xmlns:a16="http://schemas.microsoft.com/office/drawing/2014/main" id="{00E18527-4AB5-4F72-99B6-5C6C18052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324" y="4940962"/>
                      <a:ext cx="1697858" cy="1009327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" name="CasellaDiTesto 339">
                      <a:extLst>
                        <a:ext uri="{FF2B5EF4-FFF2-40B4-BE49-F238E27FC236}">
                          <a16:creationId xmlns:a16="http://schemas.microsoft.com/office/drawing/2014/main" id="{44ACD330-AF81-4CF2-BF91-87C0AC86ED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78763" y="4915744"/>
                      <a:ext cx="804087" cy="185473"/>
                    </a:xfrm>
                    <a:prstGeom prst="rect">
                      <a:avLst/>
                    </a:prstGeom>
                    <a:grp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FHIR Server</a:t>
                      </a:r>
                    </a:p>
                  </p:txBody>
                </p:sp>
                <p:cxnSp>
                  <p:nvCxnSpPr>
                    <p:cNvPr id="193" name="Connettore 2 340">
                      <a:extLst>
                        <a:ext uri="{FF2B5EF4-FFF2-40B4-BE49-F238E27FC236}">
                          <a16:creationId xmlns:a16="http://schemas.microsoft.com/office/drawing/2014/main" id="{D289D3DE-A8B3-40CE-8132-E82CF93AC378}"/>
                        </a:ext>
                      </a:extLst>
                    </p:cNvPr>
                    <p:cNvCxnSpPr>
                      <a:cxnSpLocks/>
                      <a:stCxn id="195" idx="3"/>
                      <a:endCxn id="202" idx="1"/>
                    </p:cNvCxnSpPr>
                    <p:nvPr/>
                  </p:nvCxnSpPr>
                  <p:spPr>
                    <a:xfrm flipV="1">
                      <a:off x="5454517" y="4373178"/>
                      <a:ext cx="521973" cy="3444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94" name="Connettore 2 341">
                      <a:extLst>
                        <a:ext uri="{FF2B5EF4-FFF2-40B4-BE49-F238E27FC236}">
                          <a16:creationId xmlns:a16="http://schemas.microsoft.com/office/drawing/2014/main" id="{C0E561B5-BF8C-4BC5-BD16-A8EBCC0605BF}"/>
                        </a:ext>
                      </a:extLst>
                    </p:cNvPr>
                    <p:cNvCxnSpPr>
                      <a:cxnSpLocks/>
                      <a:stCxn id="196" idx="1"/>
                      <a:endCxn id="202" idx="3"/>
                    </p:cNvCxnSpPr>
                    <p:nvPr/>
                  </p:nvCxnSpPr>
                  <p:spPr>
                    <a:xfrm flipH="1" flipV="1">
                      <a:off x="6778132" y="4373178"/>
                      <a:ext cx="447771" cy="6975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sp>
                  <p:nvSpPr>
                    <p:cNvPr id="195" name="Rettangolo 342">
                      <a:extLst>
                        <a:ext uri="{FF2B5EF4-FFF2-40B4-BE49-F238E27FC236}">
                          <a16:creationId xmlns:a16="http://schemas.microsoft.com/office/drawing/2014/main" id="{FAE7ADEA-B5D6-4FE8-83CE-86C232036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2585" y="4283529"/>
                      <a:ext cx="341932" cy="186185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CDA2</a:t>
                      </a:r>
                    </a:p>
                  </p:txBody>
                </p:sp>
                <p:sp>
                  <p:nvSpPr>
                    <p:cNvPr id="196" name="Rettangolo 343">
                      <a:extLst>
                        <a:ext uri="{FF2B5EF4-FFF2-40B4-BE49-F238E27FC236}">
                          <a16:creationId xmlns:a16="http://schemas.microsoft.com/office/drawing/2014/main" id="{D21CD8ED-4C61-4B06-86CE-5313BC7E4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5903" y="4258639"/>
                      <a:ext cx="350211" cy="24302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HL7</a:t>
                      </a:r>
                      <a:r>
                        <a:rPr kumimoji="0" lang="it-IT" sz="5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v2.x</a:t>
                      </a:r>
                    </a:p>
                  </p:txBody>
                </p:sp>
                <p:sp>
                  <p:nvSpPr>
                    <p:cNvPr id="197" name="Rettangolo 344">
                      <a:extLst>
                        <a:ext uri="{FF2B5EF4-FFF2-40B4-BE49-F238E27FC236}">
                          <a16:creationId xmlns:a16="http://schemas.microsoft.com/office/drawing/2014/main" id="{1083DD9D-5840-4B79-9656-33C254AE5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1521" y="4512337"/>
                      <a:ext cx="491580" cy="116879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FHIR data</a:t>
                      </a:r>
                    </a:p>
                  </p:txBody>
                </p:sp>
                <p:cxnSp>
                  <p:nvCxnSpPr>
                    <p:cNvPr id="198" name="Connettore 2 345">
                      <a:extLst>
                        <a:ext uri="{FF2B5EF4-FFF2-40B4-BE49-F238E27FC236}">
                          <a16:creationId xmlns:a16="http://schemas.microsoft.com/office/drawing/2014/main" id="{2B28A6D0-A2AC-4678-A730-BF31C832BF69}"/>
                        </a:ext>
                      </a:extLst>
                    </p:cNvPr>
                    <p:cNvCxnSpPr>
                      <a:cxnSpLocks/>
                      <a:stCxn id="203" idx="2"/>
                      <a:endCxn id="192" idx="0"/>
                    </p:cNvCxnSpPr>
                    <p:nvPr/>
                  </p:nvCxnSpPr>
                  <p:spPr>
                    <a:xfrm>
                      <a:off x="6379748" y="4826520"/>
                      <a:ext cx="1059" cy="89224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grpSp>
                  <p:nvGrpSpPr>
                    <p:cNvPr id="199" name="Gruppo 346">
                      <a:extLst>
                        <a:ext uri="{FF2B5EF4-FFF2-40B4-BE49-F238E27FC236}">
                          <a16:creationId xmlns:a16="http://schemas.microsoft.com/office/drawing/2014/main" id="{B8686764-C2C4-4E8E-82BD-1831B31CBD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47501" y="5066037"/>
                      <a:ext cx="1235809" cy="849618"/>
                      <a:chOff x="7002017" y="6133965"/>
                      <a:chExt cx="1235809" cy="849618"/>
                    </a:xfrm>
                    <a:grpFill/>
                  </p:grpSpPr>
                  <p:sp>
                    <p:nvSpPr>
                      <p:cNvPr id="206" name="Rettangolo 353">
                        <a:extLst>
                          <a:ext uri="{FF2B5EF4-FFF2-40B4-BE49-F238E27FC236}">
                            <a16:creationId xmlns:a16="http://schemas.microsoft.com/office/drawing/2014/main" id="{0B303B69-DB8D-4E66-8B10-B928F5C0F8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02017" y="6133965"/>
                        <a:ext cx="1235809" cy="849618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Clinical Data Repository</a:t>
                        </a:r>
                      </a:p>
                    </p:txBody>
                  </p:sp>
                  <p:sp>
                    <p:nvSpPr>
                      <p:cNvPr id="207" name="Rettangolo con angoli arrotondati 354">
                        <a:extLst>
                          <a:ext uri="{FF2B5EF4-FFF2-40B4-BE49-F238E27FC236}">
                            <a16:creationId xmlns:a16="http://schemas.microsoft.com/office/drawing/2014/main" id="{E30D1700-1D63-4CEB-A49A-DCE013F880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5903" y="6300247"/>
                        <a:ext cx="790964" cy="131556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Terminologia Clinico Sanitaria</a:t>
                        </a:r>
                      </a:p>
                    </p:txBody>
                  </p:sp>
                  <p:sp>
                    <p:nvSpPr>
                      <p:cNvPr id="208" name="Rettangolo con angoli arrotondati 355">
                        <a:extLst>
                          <a:ext uri="{FF2B5EF4-FFF2-40B4-BE49-F238E27FC236}">
                            <a16:creationId xmlns:a16="http://schemas.microsoft.com/office/drawing/2014/main" id="{4A66B1D3-4261-42FB-BBEE-86332ED3FF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5903" y="6811763"/>
                        <a:ext cx="790964" cy="131875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Cataloghi prestazione</a:t>
                        </a:r>
                      </a:p>
                    </p:txBody>
                  </p:sp>
                  <p:sp>
                    <p:nvSpPr>
                      <p:cNvPr id="209" name="Rettangolo con angoli arrotondati 356">
                        <a:extLst>
                          <a:ext uri="{FF2B5EF4-FFF2-40B4-BE49-F238E27FC236}">
                            <a16:creationId xmlns:a16="http://schemas.microsoft.com/office/drawing/2014/main" id="{A5B261F5-D4D4-4733-9C89-5F33CFB00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5903" y="6470526"/>
                        <a:ext cx="790964" cy="131875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Prontuari terapeutici</a:t>
                        </a:r>
                      </a:p>
                    </p:txBody>
                  </p:sp>
                  <p:sp>
                    <p:nvSpPr>
                      <p:cNvPr id="210" name="Rettangolo con angoli arrotondati 357">
                        <a:extLst>
                          <a:ext uri="{FF2B5EF4-FFF2-40B4-BE49-F238E27FC236}">
                            <a16:creationId xmlns:a16="http://schemas.microsoft.com/office/drawing/2014/main" id="{E878AE4E-965F-47C7-99C1-3B8D0D6C7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5903" y="6641144"/>
                        <a:ext cx="790964" cy="131875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Registry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FSE (</a:t>
                        </a:r>
                        <a:r>
                          <a:rPr kumimoji="0" lang="it-IT" sz="500" b="1" i="0" u="none" strike="noStrike" kern="0" cap="none" spc="0" normalizeH="0" baseline="0" noProof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Document</a:t>
                        </a:r>
                        <a:r>
                          <a:rPr kumimoji="0" lang="it-IT" sz="5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Reference)</a:t>
                        </a:r>
                      </a:p>
                    </p:txBody>
                  </p:sp>
                </p:grpSp>
                <p:sp>
                  <p:nvSpPr>
                    <p:cNvPr id="200" name="Rettangolo 347">
                      <a:extLst>
                        <a:ext uri="{FF2B5EF4-FFF2-40B4-BE49-F238E27FC236}">
                          <a16:creationId xmlns:a16="http://schemas.microsoft.com/office/drawing/2014/main" id="{8D3BC180-3690-40D0-92CE-ECF0E39D8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1118" y="4665223"/>
                      <a:ext cx="368389" cy="208110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FHIR Nativi</a:t>
                      </a:r>
                    </a:p>
                  </p:txBody>
                </p:sp>
                <p:cxnSp>
                  <p:nvCxnSpPr>
                    <p:cNvPr id="201" name="Connettore 2 348">
                      <a:extLst>
                        <a:ext uri="{FF2B5EF4-FFF2-40B4-BE49-F238E27FC236}">
                          <a16:creationId xmlns:a16="http://schemas.microsoft.com/office/drawing/2014/main" id="{F2DC862D-C9DF-472A-A277-85D85B2D6AE8}"/>
                        </a:ext>
                      </a:extLst>
                    </p:cNvPr>
                    <p:cNvCxnSpPr>
                      <a:cxnSpLocks/>
                      <a:stCxn id="200" idx="3"/>
                      <a:endCxn id="203" idx="1"/>
                    </p:cNvCxnSpPr>
                    <p:nvPr/>
                  </p:nvCxnSpPr>
                  <p:spPr>
                    <a:xfrm flipV="1">
                      <a:off x="5459507" y="4761683"/>
                      <a:ext cx="549641" cy="7595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sp>
                  <p:nvSpPr>
                    <p:cNvPr id="202" name="Rettangolo con angoli arrotondati 349">
                      <a:extLst>
                        <a:ext uri="{FF2B5EF4-FFF2-40B4-BE49-F238E27FC236}">
                          <a16:creationId xmlns:a16="http://schemas.microsoft.com/office/drawing/2014/main" id="{9EA1441B-32F3-4BB1-808E-6CFD9D9B9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6490" y="4308828"/>
                      <a:ext cx="801642" cy="128699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ETL</a:t>
                      </a:r>
                    </a:p>
                  </p:txBody>
                </p:sp>
                <p:sp>
                  <p:nvSpPr>
                    <p:cNvPr id="203" name="Rettangolo con angoli arrotondati 350">
                      <a:extLst>
                        <a:ext uri="{FF2B5EF4-FFF2-40B4-BE49-F238E27FC236}">
                          <a16:creationId xmlns:a16="http://schemas.microsoft.com/office/drawing/2014/main" id="{BC772E37-753C-489B-BB8B-3D5ACF13F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9148" y="4696845"/>
                      <a:ext cx="741199" cy="129675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500" b="1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Validatore</a:t>
                      </a:r>
                      <a:r>
                        <a:rPr kumimoji="0" lang="it-IT" sz="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FHIR</a:t>
                      </a:r>
                    </a:p>
                  </p:txBody>
                </p:sp>
                <p:cxnSp>
                  <p:nvCxnSpPr>
                    <p:cNvPr id="204" name="Connettore 2 351">
                      <a:extLst>
                        <a:ext uri="{FF2B5EF4-FFF2-40B4-BE49-F238E27FC236}">
                          <a16:creationId xmlns:a16="http://schemas.microsoft.com/office/drawing/2014/main" id="{BE9A24D9-7573-4CC6-88CA-39E7ACE15553}"/>
                        </a:ext>
                      </a:extLst>
                    </p:cNvPr>
                    <p:cNvCxnSpPr>
                      <a:cxnSpLocks/>
                      <a:stCxn id="202" idx="2"/>
                      <a:endCxn id="197" idx="0"/>
                    </p:cNvCxnSpPr>
                    <p:nvPr/>
                  </p:nvCxnSpPr>
                  <p:spPr>
                    <a:xfrm>
                      <a:off x="6377311" y="4437527"/>
                      <a:ext cx="0" cy="74810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05" name="Connettore 2 352">
                      <a:extLst>
                        <a:ext uri="{FF2B5EF4-FFF2-40B4-BE49-F238E27FC236}">
                          <a16:creationId xmlns:a16="http://schemas.microsoft.com/office/drawing/2014/main" id="{3DF74EAC-A51F-48D9-87E0-180A31AD14DB}"/>
                        </a:ext>
                      </a:extLst>
                    </p:cNvPr>
                    <p:cNvCxnSpPr>
                      <a:cxnSpLocks/>
                      <a:stCxn id="197" idx="2"/>
                      <a:endCxn id="203" idx="0"/>
                    </p:cNvCxnSpPr>
                    <p:nvPr/>
                  </p:nvCxnSpPr>
                  <p:spPr>
                    <a:xfrm>
                      <a:off x="6377311" y="4629216"/>
                      <a:ext cx="2437" cy="67629"/>
                    </a:xfrm>
                    <a:prstGeom prst="straightConnector1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  <p:sp>
              <p:nvSpPr>
                <p:cNvPr id="187" name="Rectangle: Rounded Corners 54">
                  <a:extLst>
                    <a:ext uri="{FF2B5EF4-FFF2-40B4-BE49-F238E27FC236}">
                      <a16:creationId xmlns:a16="http://schemas.microsoft.com/office/drawing/2014/main" id="{0350F625-AFC4-4857-8715-8DCD539E5E14}"/>
                    </a:ext>
                  </a:extLst>
                </p:cNvPr>
                <p:cNvSpPr/>
                <p:nvPr/>
              </p:nvSpPr>
              <p:spPr>
                <a:xfrm>
                  <a:off x="4252896" y="6172295"/>
                  <a:ext cx="3028438" cy="670638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338D"/>
                      </a:solidFill>
                      <a:effectLst/>
                      <a:uLnTx/>
                      <a:uFillTx/>
                      <a:latin typeface="Calibri Light" panose="020F0302020204030204"/>
                      <a:ea typeface="+mn-ea"/>
                      <a:cs typeface="+mn-cs"/>
                    </a:rPr>
                    <a:t>Contesto Nazionale</a:t>
                  </a:r>
                </a:p>
              </p:txBody>
            </p:sp>
          </p:grpSp>
          <p:sp>
            <p:nvSpPr>
              <p:cNvPr id="184" name="Rectangle: Rounded Corners 149">
                <a:extLst>
                  <a:ext uri="{FF2B5EF4-FFF2-40B4-BE49-F238E27FC236}">
                    <a16:creationId xmlns:a16="http://schemas.microsoft.com/office/drawing/2014/main" id="{70A94777-8A57-4507-B857-8B388FD62847}"/>
                  </a:ext>
                </a:extLst>
              </p:cNvPr>
              <p:cNvSpPr/>
              <p:nvPr/>
            </p:nvSpPr>
            <p:spPr>
              <a:xfrm>
                <a:off x="8402464" y="3210362"/>
                <a:ext cx="520580" cy="2073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5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SIMD</a:t>
                </a:r>
              </a:p>
            </p:txBody>
          </p:sp>
          <p:sp>
            <p:nvSpPr>
              <p:cNvPr id="185" name="Rectangle: Rounded Corners 149">
                <a:extLst>
                  <a:ext uri="{FF2B5EF4-FFF2-40B4-BE49-F238E27FC236}">
                    <a16:creationId xmlns:a16="http://schemas.microsoft.com/office/drawing/2014/main" id="{28554E02-65CA-4A71-A78E-E2E546D0FBFD}"/>
                  </a:ext>
                </a:extLst>
              </p:cNvPr>
              <p:cNvSpPr/>
              <p:nvPr/>
            </p:nvSpPr>
            <p:spPr>
              <a:xfrm>
                <a:off x="7783805" y="4003780"/>
                <a:ext cx="520580" cy="2073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500" b="1" kern="0">
                    <a:solidFill>
                      <a:prstClr val="black"/>
                    </a:solidFill>
                    <a:latin typeface="Calibri" panose="020F0502020204030204"/>
                  </a:rPr>
                  <a:t>Psichiatria infantile</a:t>
                </a:r>
              </a:p>
            </p:txBody>
          </p:sp>
        </p:grpSp>
        <p:sp>
          <p:nvSpPr>
            <p:cNvPr id="181" name="Rectangle: Rounded Corners 54">
              <a:extLst>
                <a:ext uri="{FF2B5EF4-FFF2-40B4-BE49-F238E27FC236}">
                  <a16:creationId xmlns:a16="http://schemas.microsoft.com/office/drawing/2014/main" id="{32C0B99B-6587-48C8-B076-B0E078E734DA}"/>
                </a:ext>
              </a:extLst>
            </p:cNvPr>
            <p:cNvSpPr/>
            <p:nvPr/>
          </p:nvSpPr>
          <p:spPr>
            <a:xfrm>
              <a:off x="8969463" y="1629513"/>
              <a:ext cx="1505607" cy="310081"/>
            </a:xfrm>
            <a:prstGeom prst="flowChartAlternateProcess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CUP</a:t>
              </a:r>
            </a:p>
          </p:txBody>
        </p:sp>
        <p:sp>
          <p:nvSpPr>
            <p:cNvPr id="182" name="Rectangle: Rounded Corners 54">
              <a:extLst>
                <a:ext uri="{FF2B5EF4-FFF2-40B4-BE49-F238E27FC236}">
                  <a16:creationId xmlns:a16="http://schemas.microsoft.com/office/drawing/2014/main" id="{6CFE6D29-2D96-4008-BE2B-E8BCCBF5CC78}"/>
                </a:ext>
              </a:extLst>
            </p:cNvPr>
            <p:cNvSpPr/>
            <p:nvPr/>
          </p:nvSpPr>
          <p:spPr>
            <a:xfrm>
              <a:off x="9895159" y="1682015"/>
              <a:ext cx="520580" cy="20854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</a:t>
              </a:r>
              <a:r>
                <a:rPr kumimoji="0" lang="it-IT" sz="600" b="1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prescription</a:t>
              </a:r>
              <a:endParaRPr kumimoji="0" lang="it-IT" sz="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7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587375" y="497958"/>
            <a:ext cx="11017250" cy="70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it-IT" sz="3200" b="1" dirty="0">
                <a:solidFill>
                  <a:schemeClr val="tx2"/>
                </a:solidFill>
                <a:latin typeface="+mj-lt"/>
              </a:rPr>
              <a:t>Gli investimenti del PNRR sulla Digitalizzazione dei DEA di I e II Livello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E6588-4C45-FB92-0726-191D4296FC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B04B34E0-6322-447F-6F2F-16FAF31D3DAA}"/>
              </a:ext>
            </a:extLst>
          </p:cNvPr>
          <p:cNvSpPr txBox="1"/>
          <p:nvPr/>
        </p:nvSpPr>
        <p:spPr>
          <a:xfrm>
            <a:off x="587375" y="1333389"/>
            <a:ext cx="11017250" cy="159941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CIS della Regione Sardegna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(sottoscritto in data 31/05/2022 dal Ministero della Salute) sono indicati gli ambiti di intervento, riconducibili alle implementazioni di: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Cartella Clinica Elettronica regionale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piattaforme e servizi d’Interoperabilità applicativa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data repository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Reti diagnostica per immagini e laboratoristica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Componenti infrastrutturali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5BF285-6055-5587-CC8B-EE8A979BA9AB}"/>
              </a:ext>
            </a:extLst>
          </p:cNvPr>
          <p:cNvSpPr txBox="1"/>
          <p:nvPr/>
        </p:nvSpPr>
        <p:spPr>
          <a:xfrm>
            <a:off x="988377" y="5883726"/>
            <a:ext cx="10188574" cy="16763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Oggetto: Investimento 1.1.1 Ammodernamento del parco tecnologico e digitale ospedaliero (Digitalizzazione DEA I e II livello) - Richiesta livello di Digitalizzazione dei DEA I e II livello. 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50168DFC-71AE-09F0-F9A6-D7C607642931}"/>
              </a:ext>
            </a:extLst>
          </p:cNvPr>
          <p:cNvSpPr/>
          <p:nvPr/>
        </p:nvSpPr>
        <p:spPr>
          <a:xfrm>
            <a:off x="7668744" y="1955070"/>
            <a:ext cx="1969522" cy="603392"/>
          </a:xfrm>
          <a:prstGeom prst="roundRect">
            <a:avLst>
              <a:gd name="adj" fmla="val 323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47,5 mln/€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C4C39B-6889-C8CE-B18C-72A975445144}"/>
              </a:ext>
            </a:extLst>
          </p:cNvPr>
          <p:cNvSpPr txBox="1"/>
          <p:nvPr/>
        </p:nvSpPr>
        <p:spPr>
          <a:xfrm>
            <a:off x="1001713" y="3620266"/>
            <a:ext cx="4986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Uso delle risorse solo per investimento o servizi ancillari comunque capitalizzabili;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Utilizzo strumenti di acquisto Consip;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Certificazione ad esito dell’intervento di un ente terzo.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5BC1E92-4156-8FD7-9616-AF6D69B99172}"/>
              </a:ext>
            </a:extLst>
          </p:cNvPr>
          <p:cNvSpPr txBox="1"/>
          <p:nvPr/>
        </p:nvSpPr>
        <p:spPr>
          <a:xfrm>
            <a:off x="1658694" y="4601349"/>
            <a:ext cx="4184993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Disponibilità dell’HIMSS con certificazione EMRAM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(cfr. Circolare del Min. Salute del 27/12/22*)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0859ABE-17F2-F847-F476-73C8A6CABD21}"/>
              </a:ext>
            </a:extLst>
          </p:cNvPr>
          <p:cNvSpPr/>
          <p:nvPr/>
        </p:nvSpPr>
        <p:spPr>
          <a:xfrm>
            <a:off x="6993944" y="4659698"/>
            <a:ext cx="3900246" cy="390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31/12/2025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EU per il completamento degli interventi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B4002B88-CB7A-E5F2-A082-59CD3ACCA170}"/>
              </a:ext>
            </a:extLst>
          </p:cNvPr>
          <p:cNvSpPr/>
          <p:nvPr/>
        </p:nvSpPr>
        <p:spPr>
          <a:xfrm>
            <a:off x="6993944" y="3819225"/>
            <a:ext cx="4059737" cy="6279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30/06/2025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Scadenza nel CIS per il completamento degli interventi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39" name="Elemento grafico 38" descr="Tiro a segno contorno">
            <a:extLst>
              <a:ext uri="{FF2B5EF4-FFF2-40B4-BE49-F238E27FC236}">
                <a16:creationId xmlns:a16="http://schemas.microsoft.com/office/drawing/2014/main" id="{FF83B18F-4895-3B02-4126-CAE6C3EFC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3846" y="4571407"/>
            <a:ext cx="410461" cy="410461"/>
          </a:xfrm>
          <a:prstGeom prst="rect">
            <a:avLst/>
          </a:prstGeom>
        </p:spPr>
      </p:pic>
      <p:pic>
        <p:nvPicPr>
          <p:cNvPr id="40" name="Elemento grafico 39" descr="Elenco di controllo contorno">
            <a:extLst>
              <a:ext uri="{FF2B5EF4-FFF2-40B4-BE49-F238E27FC236}">
                <a16:creationId xmlns:a16="http://schemas.microsoft.com/office/drawing/2014/main" id="{890D146C-A25B-1F35-10F7-DEA843C27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58911" y="3733800"/>
            <a:ext cx="423814" cy="423814"/>
          </a:xfrm>
          <a:prstGeom prst="rect">
            <a:avLst/>
          </a:prstGeom>
        </p:spPr>
      </p:pic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6D9B200D-96D5-4FE4-0E1C-931EACC512C0}"/>
              </a:ext>
            </a:extLst>
          </p:cNvPr>
          <p:cNvSpPr/>
          <p:nvPr/>
        </p:nvSpPr>
        <p:spPr>
          <a:xfrm>
            <a:off x="2535895" y="3366087"/>
            <a:ext cx="2003442" cy="269691"/>
          </a:xfrm>
          <a:prstGeom prst="roundRect">
            <a:avLst/>
          </a:prstGeom>
          <a:solidFill>
            <a:srgbClr val="B497FF"/>
          </a:solidFill>
          <a:ln>
            <a:solidFill>
              <a:srgbClr val="B4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Vincoli</a:t>
            </a:r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872F5B7A-257F-5E36-1E04-6B47C25FE7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10518" y="4543674"/>
            <a:ext cx="288082" cy="281936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EDE95D7C-FF1E-5521-80C6-4E060F698056}"/>
              </a:ext>
            </a:extLst>
          </p:cNvPr>
          <p:cNvSpPr/>
          <p:nvPr/>
        </p:nvSpPr>
        <p:spPr>
          <a:xfrm>
            <a:off x="1015745" y="3581400"/>
            <a:ext cx="5043743" cy="1599412"/>
          </a:xfrm>
          <a:prstGeom prst="roundRect">
            <a:avLst/>
          </a:prstGeom>
          <a:noFill/>
          <a:ln>
            <a:solidFill>
              <a:srgbClr val="B4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4F809632-5D14-356D-E836-09F0FE5FA6E3}"/>
              </a:ext>
            </a:extLst>
          </p:cNvPr>
          <p:cNvSpPr/>
          <p:nvPr/>
        </p:nvSpPr>
        <p:spPr>
          <a:xfrm>
            <a:off x="6148132" y="3568837"/>
            <a:ext cx="5043743" cy="1599412"/>
          </a:xfrm>
          <a:prstGeom prst="roundRect">
            <a:avLst/>
          </a:prstGeom>
          <a:noFill/>
          <a:ln>
            <a:solidFill>
              <a:srgbClr val="FF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8A8D7578-1128-E541-604E-65DC8F2B4588}"/>
              </a:ext>
            </a:extLst>
          </p:cNvPr>
          <p:cNvSpPr/>
          <p:nvPr/>
        </p:nvSpPr>
        <p:spPr>
          <a:xfrm>
            <a:off x="7650905" y="3366087"/>
            <a:ext cx="2005200" cy="270000"/>
          </a:xfrm>
          <a:prstGeom prst="roundRect">
            <a:avLst/>
          </a:prstGeom>
          <a:solidFill>
            <a:srgbClr val="FFA3DA"/>
          </a:solidFill>
          <a:ln>
            <a:solidFill>
              <a:srgbClr val="FF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Scadenze</a:t>
            </a:r>
          </a:p>
        </p:txBody>
      </p:sp>
    </p:spTree>
    <p:extLst>
      <p:ext uri="{BB962C8B-B14F-4D97-AF65-F5344CB8AC3E}">
        <p14:creationId xmlns:p14="http://schemas.microsoft.com/office/powerpoint/2010/main" val="124821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B69350-EA5D-35AA-2B61-CF3CC3FF65FC}"/>
              </a:ext>
            </a:extLst>
          </p:cNvPr>
          <p:cNvSpPr txBox="1"/>
          <p:nvPr/>
        </p:nvSpPr>
        <p:spPr>
          <a:xfrm>
            <a:off x="389237" y="4609664"/>
            <a:ext cx="2496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Sistema Informativo per le </a:t>
            </a:r>
          </a:p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Sale Operatorie ed</a:t>
            </a:r>
          </a:p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 attività chirurgiche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5B13C-FDAD-4081-B8D4-3047998C1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/>
            <a:fld id="{4D41ED6B-0A05-44D7-9208-91571559B6FC}" type="slidenum">
              <a:rPr lang="en-GB" smtClean="0"/>
              <a:pPr algn="r" defTabSz="457200"/>
              <a:t>8</a:t>
            </a:fld>
            <a:endParaRPr lang="en-GB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6854F4D-859C-4560-86F5-E7297BB30DA6}"/>
              </a:ext>
            </a:extLst>
          </p:cNvPr>
          <p:cNvSpPr txBox="1"/>
          <p:nvPr/>
        </p:nvSpPr>
        <p:spPr>
          <a:xfrm>
            <a:off x="634123" y="973544"/>
            <a:ext cx="10972800" cy="6316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70000"/>
            </a:pPr>
            <a:r>
              <a:rPr lang="it-IT" sz="1400" dirty="0">
                <a:solidFill>
                  <a:srgbClr val="00338D"/>
                </a:solidFill>
                <a:latin typeface="Arial"/>
              </a:rPr>
              <a:t>Il dipartimento SaDIT ha aderito all’AQ SD1 tramite procedure di Appalto specifico per le componenti descritte nel grafico sottostante per un importo complessivo totale di  </a:t>
            </a:r>
            <a:r>
              <a:rPr lang="it-IT" sz="1400" b="1" dirty="0">
                <a:solidFill>
                  <a:srgbClr val="00338D"/>
                </a:solidFill>
                <a:latin typeface="Arial"/>
              </a:rPr>
              <a:t>32.957.686 €</a:t>
            </a:r>
            <a:r>
              <a:rPr lang="it-IT" sz="1400" dirty="0">
                <a:solidFill>
                  <a:srgbClr val="00338D"/>
                </a:solidFill>
                <a:latin typeface="Arial"/>
              </a:rPr>
              <a:t> (IVA inclusa).</a:t>
            </a: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78BE9403-24AB-4F6B-BF6E-09C43EBC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23" y="455766"/>
            <a:ext cx="10948277" cy="351956"/>
          </a:xfrm>
        </p:spPr>
        <p:txBody>
          <a:bodyPr/>
          <a:lstStyle/>
          <a:p>
            <a:pPr marL="12700" algn="l" rtl="0">
              <a:lnSpc>
                <a:spcPct val="70000"/>
              </a:lnSpc>
              <a:spcBef>
                <a:spcPct val="0"/>
              </a:spcBef>
            </a:pPr>
            <a:r>
              <a:rPr lang="it-IT" sz="32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</a:t>
            </a:r>
            <a:r>
              <a:rPr lang="it-IT" sz="32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Adesione AQ Consip Sanità Digitale 1</a:t>
            </a:r>
          </a:p>
        </p:txBody>
      </p:sp>
      <p:sp>
        <p:nvSpPr>
          <p:cNvPr id="61" name="Oval 40">
            <a:extLst>
              <a:ext uri="{FF2B5EF4-FFF2-40B4-BE49-F238E27FC236}">
                <a16:creationId xmlns:a16="http://schemas.microsoft.com/office/drawing/2014/main" id="{63B4B32A-D896-40EE-8CED-F86175F3B0A8}"/>
              </a:ext>
            </a:extLst>
          </p:cNvPr>
          <p:cNvSpPr/>
          <p:nvPr/>
        </p:nvSpPr>
        <p:spPr>
          <a:xfrm>
            <a:off x="2734384" y="2786055"/>
            <a:ext cx="1949385" cy="1949385"/>
          </a:xfrm>
          <a:prstGeom prst="ellipse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GB" sz="1300" b="1">
              <a:solidFill>
                <a:schemeClr val="bg1"/>
              </a:solidFill>
            </a:endParaRPr>
          </a:p>
        </p:txBody>
      </p:sp>
      <p:grpSp>
        <p:nvGrpSpPr>
          <p:cNvPr id="62" name="Group 13">
            <a:extLst>
              <a:ext uri="{FF2B5EF4-FFF2-40B4-BE49-F238E27FC236}">
                <a16:creationId xmlns:a16="http://schemas.microsoft.com/office/drawing/2014/main" id="{1B262BB3-2DC8-4854-8CCE-CECC58CD6E4D}"/>
              </a:ext>
            </a:extLst>
          </p:cNvPr>
          <p:cNvGrpSpPr/>
          <p:nvPr/>
        </p:nvGrpSpPr>
        <p:grpSpPr>
          <a:xfrm>
            <a:off x="1531816" y="1631715"/>
            <a:ext cx="4726016" cy="3316270"/>
            <a:chOff x="3462402" y="2978632"/>
            <a:chExt cx="4090488" cy="2870314"/>
          </a:xfrm>
        </p:grpSpPr>
        <p:sp>
          <p:nvSpPr>
            <p:cNvPr id="63" name="Oval 14">
              <a:extLst>
                <a:ext uri="{FF2B5EF4-FFF2-40B4-BE49-F238E27FC236}">
                  <a16:creationId xmlns:a16="http://schemas.microsoft.com/office/drawing/2014/main" id="{8AE5DFE0-1073-4F68-9B15-078B47EE520E}"/>
                </a:ext>
              </a:extLst>
            </p:cNvPr>
            <p:cNvSpPr/>
            <p:nvPr/>
          </p:nvSpPr>
          <p:spPr>
            <a:xfrm>
              <a:off x="4727565" y="4201404"/>
              <a:ext cx="1242010" cy="12420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</a:t>
              </a:r>
              <a:r>
                <a:rPr lang="en-GB" sz="1400" b="1" spc="-6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Centralizzato</a:t>
              </a:r>
              <a:r>
                <a:rPr lang="en-GB" sz="1400" b="1" spc="-6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Regionale</a:t>
              </a: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D4386E90-10DB-4F65-A636-56043969DA43}"/>
                </a:ext>
              </a:extLst>
            </p:cNvPr>
            <p:cNvSpPr/>
            <p:nvPr/>
          </p:nvSpPr>
          <p:spPr>
            <a:xfrm>
              <a:off x="4652139" y="2978632"/>
              <a:ext cx="1430969" cy="452860"/>
            </a:xfrm>
            <a:prstGeom prst="ellipse">
              <a:avLst/>
            </a:prstGeom>
            <a:ln w="381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rgbClr val="00338D"/>
                  </a:solidFill>
                  <a:latin typeface="Arial"/>
                </a:rPr>
                <a:t>RIS-CIS-EIS/PACS</a:t>
              </a:r>
            </a:p>
          </p:txBody>
        </p:sp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9F2EDC99-2F17-427A-B43A-6458210D84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43175" y="4582442"/>
              <a:ext cx="1009715" cy="540037"/>
            </a:xfrm>
            <a:prstGeom prst="ellipse">
              <a:avLst/>
            </a:prstGeom>
            <a:ln w="381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Sistemi</a:t>
              </a:r>
            </a:p>
            <a:p>
              <a:pPr algn="ctr"/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trasversali e di </a:t>
              </a:r>
            </a:p>
            <a:p>
              <a:pPr algn="ctr"/>
              <a:r>
                <a:rPr lang="it-IT" sz="1400" b="1" dirty="0">
                  <a:solidFill>
                    <a:srgbClr val="00338D"/>
                  </a:solidFill>
                  <a:latin typeface="Arial"/>
                </a:rPr>
                <a:t>interoperabilità</a:t>
              </a:r>
              <a:endParaRPr lang="en-GB" sz="1400" b="1" dirty="0">
                <a:solidFill>
                  <a:srgbClr val="00338D"/>
                </a:solidFill>
                <a:latin typeface="Arial"/>
              </a:endParaRPr>
            </a:p>
            <a:p>
              <a:endParaRPr lang="en-GB" sz="1200" b="1" spc="-80" dirty="0">
                <a:solidFill>
                  <a:schemeClr val="tx2"/>
                </a:solidFill>
              </a:endParaRPr>
            </a:p>
          </p:txBody>
        </p:sp>
        <p:sp>
          <p:nvSpPr>
            <p:cNvPr id="66" name="Oval 17">
              <a:extLst>
                <a:ext uri="{FF2B5EF4-FFF2-40B4-BE49-F238E27FC236}">
                  <a16:creationId xmlns:a16="http://schemas.microsoft.com/office/drawing/2014/main" id="{8A2EDE99-4260-444F-9A71-8B500420DFF9}"/>
                </a:ext>
              </a:extLst>
            </p:cNvPr>
            <p:cNvSpPr/>
            <p:nvPr/>
          </p:nvSpPr>
          <p:spPr>
            <a:xfrm>
              <a:off x="5989802" y="5505133"/>
              <a:ext cx="985092" cy="343813"/>
            </a:xfrm>
            <a:prstGeom prst="ellipse">
              <a:avLst/>
            </a:prstGeom>
            <a:ln w="381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rgbClr val="00338D"/>
                  </a:solidFill>
                  <a:latin typeface="Arial"/>
                </a:rPr>
                <a:t>LIS</a:t>
              </a:r>
            </a:p>
          </p:txBody>
        </p:sp>
        <p:sp>
          <p:nvSpPr>
            <p:cNvPr id="69" name="Oval 21">
              <a:extLst>
                <a:ext uri="{FF2B5EF4-FFF2-40B4-BE49-F238E27FC236}">
                  <a16:creationId xmlns:a16="http://schemas.microsoft.com/office/drawing/2014/main" id="{355829F4-7153-450E-B355-5A91EAE01B77}"/>
                </a:ext>
              </a:extLst>
            </p:cNvPr>
            <p:cNvSpPr/>
            <p:nvPr/>
          </p:nvSpPr>
          <p:spPr>
            <a:xfrm>
              <a:off x="3462402" y="3195211"/>
              <a:ext cx="1467042" cy="985092"/>
            </a:xfrm>
            <a:prstGeom prst="ellipse">
              <a:avLst/>
            </a:prstGeom>
            <a:noFill/>
            <a:ln w="381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rgbClr val="00338D"/>
                  </a:solidFill>
                  <a:latin typeface="Arial"/>
                </a:rPr>
                <a:t>CCE </a:t>
              </a:r>
              <a:r>
                <a:rPr lang="en-GB" sz="1400" b="1" err="1">
                  <a:solidFill>
                    <a:srgbClr val="00338D"/>
                  </a:solidFill>
                  <a:latin typeface="Arial"/>
                </a:rPr>
                <a:t>Ambulatorale</a:t>
              </a:r>
              <a:r>
                <a:rPr lang="en-GB" sz="1400" b="1">
                  <a:solidFill>
                    <a:srgbClr val="00338D"/>
                  </a:solidFill>
                  <a:latin typeface="Arial"/>
                </a:rPr>
                <a:t> e </a:t>
              </a:r>
            </a:p>
            <a:p>
              <a:pPr algn="ctr"/>
              <a:r>
                <a:rPr lang="en-GB" sz="1400" b="1">
                  <a:solidFill>
                    <a:srgbClr val="00338D"/>
                  </a:solidFill>
                  <a:latin typeface="Arial"/>
                </a:rPr>
                <a:t>di </a:t>
              </a:r>
              <a:r>
                <a:rPr lang="en-GB" sz="1400" b="1" err="1">
                  <a:solidFill>
                    <a:srgbClr val="00338D"/>
                  </a:solidFill>
                  <a:latin typeface="Arial"/>
                </a:rPr>
                <a:t>ricovero</a:t>
              </a:r>
              <a:endParaRPr lang="en-GB" sz="1400" b="1">
                <a:solidFill>
                  <a:srgbClr val="00338D"/>
                </a:solidFill>
                <a:latin typeface="Arial"/>
              </a:endParaRPr>
            </a:p>
          </p:txBody>
        </p:sp>
        <p:cxnSp>
          <p:nvCxnSpPr>
            <p:cNvPr id="70" name="Straight Connector 29">
              <a:extLst>
                <a:ext uri="{FF2B5EF4-FFF2-40B4-BE49-F238E27FC236}">
                  <a16:creationId xmlns:a16="http://schemas.microsoft.com/office/drawing/2014/main" id="{0C238D4D-323D-4CDE-8F62-D081A3EE928A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 flipH="1">
              <a:off x="4382788" y="5417894"/>
              <a:ext cx="380139" cy="174478"/>
            </a:xfrm>
            <a:prstGeom prst="line">
              <a:avLst/>
            </a:prstGeom>
            <a:ln w="254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2">
              <a:extLst>
                <a:ext uri="{FF2B5EF4-FFF2-40B4-BE49-F238E27FC236}">
                  <a16:creationId xmlns:a16="http://schemas.microsoft.com/office/drawing/2014/main" id="{200E7A9B-2FFB-4A58-9851-CD1D3DA6E9FC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 flipV="1">
              <a:off x="4522562" y="3930904"/>
              <a:ext cx="227784" cy="293931"/>
            </a:xfrm>
            <a:prstGeom prst="line">
              <a:avLst/>
            </a:prstGeom>
            <a:ln w="254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5">
              <a:extLst>
                <a:ext uri="{FF2B5EF4-FFF2-40B4-BE49-F238E27FC236}">
                  <a16:creationId xmlns:a16="http://schemas.microsoft.com/office/drawing/2014/main" id="{CE27B14A-95FE-40E4-A265-11D0C5315F2C}"/>
                </a:ext>
              </a:extLst>
            </p:cNvPr>
            <p:cNvCxnSpPr>
              <a:cxnSpLocks/>
              <a:endCxn id="61" idx="5"/>
            </p:cNvCxnSpPr>
            <p:nvPr/>
          </p:nvCxnSpPr>
          <p:spPr>
            <a:xfrm flipH="1" flipV="1">
              <a:off x="5943406" y="5417894"/>
              <a:ext cx="381158" cy="174478"/>
            </a:xfrm>
            <a:prstGeom prst="line">
              <a:avLst/>
            </a:prstGeom>
            <a:ln w="254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8">
              <a:extLst>
                <a:ext uri="{FF2B5EF4-FFF2-40B4-BE49-F238E27FC236}">
                  <a16:creationId xmlns:a16="http://schemas.microsoft.com/office/drawing/2014/main" id="{A9801891-CC1C-4F44-B597-57AC9DEFF537}"/>
                </a:ext>
              </a:extLst>
            </p:cNvPr>
            <p:cNvCxnSpPr>
              <a:cxnSpLocks/>
              <a:endCxn id="61" idx="6"/>
            </p:cNvCxnSpPr>
            <p:nvPr/>
          </p:nvCxnSpPr>
          <p:spPr>
            <a:xfrm flipH="1">
              <a:off x="6190497" y="4821364"/>
              <a:ext cx="227460" cy="0"/>
            </a:xfrm>
            <a:prstGeom prst="line">
              <a:avLst/>
            </a:prstGeom>
            <a:ln w="254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39">
              <a:extLst>
                <a:ext uri="{FF2B5EF4-FFF2-40B4-BE49-F238E27FC236}">
                  <a16:creationId xmlns:a16="http://schemas.microsoft.com/office/drawing/2014/main" id="{50689D4A-3FD0-4BD8-80ED-5D9E852B095E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>
              <a:off x="4217853" y="4821364"/>
              <a:ext cx="285401" cy="1"/>
            </a:xfrm>
            <a:prstGeom prst="line">
              <a:avLst/>
            </a:prstGeom>
            <a:ln w="254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24">
            <a:extLst>
              <a:ext uri="{FF2B5EF4-FFF2-40B4-BE49-F238E27FC236}">
                <a16:creationId xmlns:a16="http://schemas.microsoft.com/office/drawing/2014/main" id="{AC36AE2A-1669-4E70-BFB4-F7E7951A4F34}"/>
              </a:ext>
            </a:extLst>
          </p:cNvPr>
          <p:cNvSpPr txBox="1"/>
          <p:nvPr/>
        </p:nvSpPr>
        <p:spPr>
          <a:xfrm>
            <a:off x="6936950" y="2841126"/>
            <a:ext cx="4414236" cy="3205933"/>
          </a:xfrm>
          <a:prstGeom prst="rect">
            <a:avLst/>
          </a:prstGeom>
          <a:noFill/>
          <a:ln>
            <a:solidFill>
              <a:srgbClr val="00B8F5"/>
            </a:solidFill>
            <a:prstDash val="dashDot"/>
          </a:ln>
        </p:spPr>
        <p:txBody>
          <a:bodyPr wrap="square" lIns="36000" tIns="36000" rIns="36000" bIns="36000" rtlCol="0">
            <a:spAutoFit/>
          </a:bodyPr>
          <a:lstStyle/>
          <a:p>
            <a:pPr marL="36000"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1400">
                <a:solidFill>
                  <a:srgbClr val="00338D"/>
                </a:solidFill>
                <a:latin typeface="Arial"/>
              </a:rPr>
              <a:t>La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centralizzazione della cartella clinica, delle sue verticalizzazioni, e dei sistemi di RIS, LIS e PACS 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rappresenta un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elemento strategico 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rilevante al fine di:</a:t>
            </a:r>
          </a:p>
          <a:p>
            <a:pPr marL="321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>
                <a:solidFill>
                  <a:srgbClr val="00338D"/>
                </a:solidFill>
                <a:latin typeface="Arial"/>
              </a:rPr>
              <a:t>accelerare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 il processo di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trasformazione digitale in ambito sanitario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;</a:t>
            </a:r>
          </a:p>
          <a:p>
            <a:pPr marL="321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>
                <a:solidFill>
                  <a:srgbClr val="00338D"/>
                </a:solidFill>
                <a:latin typeface="Arial"/>
              </a:rPr>
              <a:t>accrescere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 la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qualità dei servizi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, facilitare il percorso di cura dei pazienti;</a:t>
            </a:r>
          </a:p>
          <a:p>
            <a:pPr marL="321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>
                <a:solidFill>
                  <a:srgbClr val="00338D"/>
                </a:solidFill>
                <a:latin typeface="Arial"/>
              </a:rPr>
              <a:t>migliorare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 la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percezione dei servizi sanitari 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dei pazienti;</a:t>
            </a:r>
          </a:p>
          <a:p>
            <a:pPr marL="321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>
                <a:solidFill>
                  <a:srgbClr val="00338D"/>
                </a:solidFill>
                <a:latin typeface="Arial"/>
              </a:rPr>
              <a:t>permettere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 l’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interscambio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 delle informazioni sanitarie </a:t>
            </a:r>
            <a:r>
              <a:rPr lang="it-IT" sz="1400" b="1">
                <a:solidFill>
                  <a:srgbClr val="00338D"/>
                </a:solidFill>
                <a:latin typeface="Arial"/>
              </a:rPr>
              <a:t>tra i presidi ospedalieri </a:t>
            </a:r>
            <a:r>
              <a:rPr lang="it-IT" sz="1400">
                <a:solidFill>
                  <a:srgbClr val="00338D"/>
                </a:solidFill>
                <a:latin typeface="Arial"/>
              </a:rPr>
              <a:t>della Regione.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FABABD-E25F-4A23-BF01-3A435E3A4E24}"/>
              </a:ext>
            </a:extLst>
          </p:cNvPr>
          <p:cNvGrpSpPr/>
          <p:nvPr/>
        </p:nvGrpSpPr>
        <p:grpSpPr>
          <a:xfrm>
            <a:off x="8374774" y="1337731"/>
            <a:ext cx="1912237" cy="1304909"/>
            <a:chOff x="8298564" y="1946527"/>
            <a:chExt cx="871858" cy="648491"/>
          </a:xfrm>
        </p:grpSpPr>
        <p:sp>
          <p:nvSpPr>
            <p:cNvPr id="82" name="Freeform: Shape 24">
              <a:extLst>
                <a:ext uri="{FF2B5EF4-FFF2-40B4-BE49-F238E27FC236}">
                  <a16:creationId xmlns:a16="http://schemas.microsoft.com/office/drawing/2014/main" id="{27CDC4F1-B75B-48E5-AA11-AF72B831C589}"/>
                </a:ext>
              </a:extLst>
            </p:cNvPr>
            <p:cNvSpPr/>
            <p:nvPr/>
          </p:nvSpPr>
          <p:spPr>
            <a:xfrm>
              <a:off x="8568139" y="1990658"/>
              <a:ext cx="323147" cy="505126"/>
            </a:xfrm>
            <a:custGeom>
              <a:avLst/>
              <a:gdLst>
                <a:gd name="connsiteX0" fmla="*/ 323850 w 323850"/>
                <a:gd name="connsiteY0" fmla="*/ 485468 h 522852"/>
                <a:gd name="connsiteX1" fmla="*/ 305230 w 323850"/>
                <a:gd name="connsiteY1" fmla="*/ 485468 h 522852"/>
                <a:gd name="connsiteX2" fmla="*/ 305230 w 323850"/>
                <a:gd name="connsiteY2" fmla="*/ 47012 h 522852"/>
                <a:gd name="connsiteX3" fmla="*/ 276979 w 323850"/>
                <a:gd name="connsiteY3" fmla="*/ 47012 h 522852"/>
                <a:gd name="connsiteX4" fmla="*/ 276979 w 323850"/>
                <a:gd name="connsiteY4" fmla="*/ 0 h 522852"/>
                <a:gd name="connsiteX5" fmla="*/ 46872 w 323850"/>
                <a:gd name="connsiteY5" fmla="*/ 0 h 522852"/>
                <a:gd name="connsiteX6" fmla="*/ 46872 w 323850"/>
                <a:gd name="connsiteY6" fmla="*/ 47012 h 522852"/>
                <a:gd name="connsiteX7" fmla="*/ 18620 w 323850"/>
                <a:gd name="connsiteY7" fmla="*/ 47012 h 522852"/>
                <a:gd name="connsiteX8" fmla="*/ 18620 w 323850"/>
                <a:gd name="connsiteY8" fmla="*/ 485468 h 522852"/>
                <a:gd name="connsiteX9" fmla="*/ 0 w 323850"/>
                <a:gd name="connsiteY9" fmla="*/ 485468 h 522852"/>
                <a:gd name="connsiteX10" fmla="*/ 0 w 323850"/>
                <a:gd name="connsiteY10" fmla="*/ 522852 h 522852"/>
                <a:gd name="connsiteX11" fmla="*/ 323850 w 323850"/>
                <a:gd name="connsiteY11" fmla="*/ 522852 h 522852"/>
                <a:gd name="connsiteX12" fmla="*/ 104130 w 323850"/>
                <a:gd name="connsiteY12" fmla="*/ 441125 h 522852"/>
                <a:gd name="connsiteX13" fmla="*/ 66675 w 323850"/>
                <a:gd name="connsiteY13" fmla="*/ 441125 h 522852"/>
                <a:gd name="connsiteX14" fmla="*/ 66675 w 323850"/>
                <a:gd name="connsiteY14" fmla="*/ 403641 h 522852"/>
                <a:gd name="connsiteX15" fmla="*/ 104130 w 323850"/>
                <a:gd name="connsiteY15" fmla="*/ 403641 h 522852"/>
                <a:gd name="connsiteX16" fmla="*/ 104130 w 323850"/>
                <a:gd name="connsiteY16" fmla="*/ 364925 h 522852"/>
                <a:gd name="connsiteX17" fmla="*/ 66675 w 323850"/>
                <a:gd name="connsiteY17" fmla="*/ 364925 h 522852"/>
                <a:gd name="connsiteX18" fmla="*/ 66675 w 323850"/>
                <a:gd name="connsiteY18" fmla="*/ 327441 h 522852"/>
                <a:gd name="connsiteX19" fmla="*/ 104130 w 323850"/>
                <a:gd name="connsiteY19" fmla="*/ 327441 h 522852"/>
                <a:gd name="connsiteX20" fmla="*/ 104130 w 323850"/>
                <a:gd name="connsiteY20" fmla="*/ 288725 h 522852"/>
                <a:gd name="connsiteX21" fmla="*/ 66675 w 323850"/>
                <a:gd name="connsiteY21" fmla="*/ 288725 h 522852"/>
                <a:gd name="connsiteX22" fmla="*/ 66675 w 323850"/>
                <a:gd name="connsiteY22" fmla="*/ 251238 h 522852"/>
                <a:gd name="connsiteX23" fmla="*/ 104130 w 323850"/>
                <a:gd name="connsiteY23" fmla="*/ 251238 h 522852"/>
                <a:gd name="connsiteX24" fmla="*/ 104130 w 323850"/>
                <a:gd name="connsiteY24" fmla="*/ 212522 h 522852"/>
                <a:gd name="connsiteX25" fmla="*/ 66675 w 323850"/>
                <a:gd name="connsiteY25" fmla="*/ 212522 h 522852"/>
                <a:gd name="connsiteX26" fmla="*/ 66675 w 323850"/>
                <a:gd name="connsiteY26" fmla="*/ 175038 h 522852"/>
                <a:gd name="connsiteX27" fmla="*/ 104130 w 323850"/>
                <a:gd name="connsiteY27" fmla="*/ 175038 h 522852"/>
                <a:gd name="connsiteX28" fmla="*/ 104130 w 323850"/>
                <a:gd name="connsiteY28" fmla="*/ 136322 h 522852"/>
                <a:gd name="connsiteX29" fmla="*/ 66675 w 323850"/>
                <a:gd name="connsiteY29" fmla="*/ 136322 h 522852"/>
                <a:gd name="connsiteX30" fmla="*/ 66675 w 323850"/>
                <a:gd name="connsiteY30" fmla="*/ 98838 h 522852"/>
                <a:gd name="connsiteX31" fmla="*/ 104130 w 323850"/>
                <a:gd name="connsiteY31" fmla="*/ 98838 h 522852"/>
                <a:gd name="connsiteX32" fmla="*/ 180330 w 323850"/>
                <a:gd name="connsiteY32" fmla="*/ 488752 h 522852"/>
                <a:gd name="connsiteX33" fmla="*/ 142875 w 323850"/>
                <a:gd name="connsiteY33" fmla="*/ 488752 h 522852"/>
                <a:gd name="connsiteX34" fmla="*/ 142875 w 323850"/>
                <a:gd name="connsiteY34" fmla="*/ 403641 h 522852"/>
                <a:gd name="connsiteX35" fmla="*/ 180330 w 323850"/>
                <a:gd name="connsiteY35" fmla="*/ 403641 h 522852"/>
                <a:gd name="connsiteX36" fmla="*/ 180330 w 323850"/>
                <a:gd name="connsiteY36" fmla="*/ 364925 h 522852"/>
                <a:gd name="connsiteX37" fmla="*/ 142875 w 323850"/>
                <a:gd name="connsiteY37" fmla="*/ 364925 h 522852"/>
                <a:gd name="connsiteX38" fmla="*/ 142875 w 323850"/>
                <a:gd name="connsiteY38" fmla="*/ 327441 h 522852"/>
                <a:gd name="connsiteX39" fmla="*/ 180330 w 323850"/>
                <a:gd name="connsiteY39" fmla="*/ 327441 h 522852"/>
                <a:gd name="connsiteX40" fmla="*/ 180330 w 323850"/>
                <a:gd name="connsiteY40" fmla="*/ 288725 h 522852"/>
                <a:gd name="connsiteX41" fmla="*/ 142875 w 323850"/>
                <a:gd name="connsiteY41" fmla="*/ 288725 h 522852"/>
                <a:gd name="connsiteX42" fmla="*/ 142875 w 323850"/>
                <a:gd name="connsiteY42" fmla="*/ 251238 h 522852"/>
                <a:gd name="connsiteX43" fmla="*/ 180330 w 323850"/>
                <a:gd name="connsiteY43" fmla="*/ 251238 h 522852"/>
                <a:gd name="connsiteX44" fmla="*/ 180330 w 323850"/>
                <a:gd name="connsiteY44" fmla="*/ 212522 h 522852"/>
                <a:gd name="connsiteX45" fmla="*/ 142875 w 323850"/>
                <a:gd name="connsiteY45" fmla="*/ 212522 h 522852"/>
                <a:gd name="connsiteX46" fmla="*/ 142875 w 323850"/>
                <a:gd name="connsiteY46" fmla="*/ 175038 h 522852"/>
                <a:gd name="connsiteX47" fmla="*/ 180330 w 323850"/>
                <a:gd name="connsiteY47" fmla="*/ 175038 h 522852"/>
                <a:gd name="connsiteX48" fmla="*/ 180330 w 323850"/>
                <a:gd name="connsiteY48" fmla="*/ 136322 h 522852"/>
                <a:gd name="connsiteX49" fmla="*/ 142875 w 323850"/>
                <a:gd name="connsiteY49" fmla="*/ 136322 h 522852"/>
                <a:gd name="connsiteX50" fmla="*/ 142875 w 323850"/>
                <a:gd name="connsiteY50" fmla="*/ 98838 h 522852"/>
                <a:gd name="connsiteX51" fmla="*/ 180330 w 323850"/>
                <a:gd name="connsiteY51" fmla="*/ 98838 h 522852"/>
                <a:gd name="connsiteX52" fmla="*/ 257175 w 323850"/>
                <a:gd name="connsiteY52" fmla="*/ 441125 h 522852"/>
                <a:gd name="connsiteX53" fmla="*/ 219721 w 323850"/>
                <a:gd name="connsiteY53" fmla="*/ 441125 h 522852"/>
                <a:gd name="connsiteX54" fmla="*/ 219721 w 323850"/>
                <a:gd name="connsiteY54" fmla="*/ 403641 h 522852"/>
                <a:gd name="connsiteX55" fmla="*/ 257175 w 323850"/>
                <a:gd name="connsiteY55" fmla="*/ 403641 h 522852"/>
                <a:gd name="connsiteX56" fmla="*/ 257175 w 323850"/>
                <a:gd name="connsiteY56" fmla="*/ 364925 h 522852"/>
                <a:gd name="connsiteX57" fmla="*/ 219721 w 323850"/>
                <a:gd name="connsiteY57" fmla="*/ 364925 h 522852"/>
                <a:gd name="connsiteX58" fmla="*/ 219721 w 323850"/>
                <a:gd name="connsiteY58" fmla="*/ 327441 h 522852"/>
                <a:gd name="connsiteX59" fmla="*/ 257175 w 323850"/>
                <a:gd name="connsiteY59" fmla="*/ 327441 h 522852"/>
                <a:gd name="connsiteX60" fmla="*/ 257175 w 323850"/>
                <a:gd name="connsiteY60" fmla="*/ 288725 h 522852"/>
                <a:gd name="connsiteX61" fmla="*/ 219721 w 323850"/>
                <a:gd name="connsiteY61" fmla="*/ 288725 h 522852"/>
                <a:gd name="connsiteX62" fmla="*/ 219721 w 323850"/>
                <a:gd name="connsiteY62" fmla="*/ 251238 h 522852"/>
                <a:gd name="connsiteX63" fmla="*/ 257175 w 323850"/>
                <a:gd name="connsiteY63" fmla="*/ 251238 h 522852"/>
                <a:gd name="connsiteX64" fmla="*/ 257175 w 323850"/>
                <a:gd name="connsiteY64" fmla="*/ 212522 h 522852"/>
                <a:gd name="connsiteX65" fmla="*/ 219721 w 323850"/>
                <a:gd name="connsiteY65" fmla="*/ 212522 h 522852"/>
                <a:gd name="connsiteX66" fmla="*/ 219721 w 323850"/>
                <a:gd name="connsiteY66" fmla="*/ 175038 h 522852"/>
                <a:gd name="connsiteX67" fmla="*/ 257175 w 323850"/>
                <a:gd name="connsiteY67" fmla="*/ 175038 h 522852"/>
                <a:gd name="connsiteX68" fmla="*/ 257175 w 323850"/>
                <a:gd name="connsiteY68" fmla="*/ 136322 h 522852"/>
                <a:gd name="connsiteX69" fmla="*/ 219721 w 323850"/>
                <a:gd name="connsiteY69" fmla="*/ 136322 h 522852"/>
                <a:gd name="connsiteX70" fmla="*/ 219721 w 323850"/>
                <a:gd name="connsiteY70" fmla="*/ 98838 h 522852"/>
                <a:gd name="connsiteX71" fmla="*/ 257175 w 323850"/>
                <a:gd name="connsiteY71" fmla="*/ 98838 h 52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23850" h="522852">
                  <a:moveTo>
                    <a:pt x="323850" y="485468"/>
                  </a:moveTo>
                  <a:lnTo>
                    <a:pt x="305230" y="485468"/>
                  </a:lnTo>
                  <a:lnTo>
                    <a:pt x="305230" y="47012"/>
                  </a:lnTo>
                  <a:lnTo>
                    <a:pt x="276979" y="47012"/>
                  </a:lnTo>
                  <a:lnTo>
                    <a:pt x="276979" y="0"/>
                  </a:lnTo>
                  <a:lnTo>
                    <a:pt x="46872" y="0"/>
                  </a:lnTo>
                  <a:lnTo>
                    <a:pt x="46872" y="47012"/>
                  </a:lnTo>
                  <a:lnTo>
                    <a:pt x="18620" y="47012"/>
                  </a:lnTo>
                  <a:lnTo>
                    <a:pt x="18620" y="485468"/>
                  </a:lnTo>
                  <a:lnTo>
                    <a:pt x="0" y="485468"/>
                  </a:lnTo>
                  <a:lnTo>
                    <a:pt x="0" y="522852"/>
                  </a:lnTo>
                  <a:lnTo>
                    <a:pt x="323850" y="522852"/>
                  </a:lnTo>
                  <a:close/>
                  <a:moveTo>
                    <a:pt x="104130" y="441125"/>
                  </a:moveTo>
                  <a:lnTo>
                    <a:pt x="66675" y="441125"/>
                  </a:lnTo>
                  <a:lnTo>
                    <a:pt x="66675" y="403641"/>
                  </a:lnTo>
                  <a:lnTo>
                    <a:pt x="104130" y="403641"/>
                  </a:lnTo>
                  <a:close/>
                  <a:moveTo>
                    <a:pt x="104130" y="364925"/>
                  </a:moveTo>
                  <a:lnTo>
                    <a:pt x="66675" y="364925"/>
                  </a:lnTo>
                  <a:lnTo>
                    <a:pt x="66675" y="327441"/>
                  </a:lnTo>
                  <a:lnTo>
                    <a:pt x="104130" y="327441"/>
                  </a:lnTo>
                  <a:close/>
                  <a:moveTo>
                    <a:pt x="104130" y="288725"/>
                  </a:moveTo>
                  <a:lnTo>
                    <a:pt x="66675" y="288725"/>
                  </a:lnTo>
                  <a:lnTo>
                    <a:pt x="66675" y="251238"/>
                  </a:lnTo>
                  <a:lnTo>
                    <a:pt x="104130" y="251238"/>
                  </a:lnTo>
                  <a:close/>
                  <a:moveTo>
                    <a:pt x="104130" y="212522"/>
                  </a:moveTo>
                  <a:lnTo>
                    <a:pt x="66675" y="212522"/>
                  </a:lnTo>
                  <a:lnTo>
                    <a:pt x="66675" y="175038"/>
                  </a:lnTo>
                  <a:lnTo>
                    <a:pt x="104130" y="175038"/>
                  </a:lnTo>
                  <a:close/>
                  <a:moveTo>
                    <a:pt x="104130" y="136322"/>
                  </a:moveTo>
                  <a:lnTo>
                    <a:pt x="66675" y="136322"/>
                  </a:lnTo>
                  <a:lnTo>
                    <a:pt x="66675" y="98838"/>
                  </a:lnTo>
                  <a:lnTo>
                    <a:pt x="104130" y="98838"/>
                  </a:lnTo>
                  <a:close/>
                  <a:moveTo>
                    <a:pt x="180330" y="488752"/>
                  </a:moveTo>
                  <a:lnTo>
                    <a:pt x="142875" y="488752"/>
                  </a:lnTo>
                  <a:lnTo>
                    <a:pt x="142875" y="403641"/>
                  </a:lnTo>
                  <a:lnTo>
                    <a:pt x="180330" y="403641"/>
                  </a:lnTo>
                  <a:close/>
                  <a:moveTo>
                    <a:pt x="180330" y="364925"/>
                  </a:moveTo>
                  <a:lnTo>
                    <a:pt x="142875" y="364925"/>
                  </a:lnTo>
                  <a:lnTo>
                    <a:pt x="142875" y="327441"/>
                  </a:lnTo>
                  <a:lnTo>
                    <a:pt x="180330" y="327441"/>
                  </a:lnTo>
                  <a:close/>
                  <a:moveTo>
                    <a:pt x="180330" y="288725"/>
                  </a:moveTo>
                  <a:lnTo>
                    <a:pt x="142875" y="288725"/>
                  </a:lnTo>
                  <a:lnTo>
                    <a:pt x="142875" y="251238"/>
                  </a:lnTo>
                  <a:lnTo>
                    <a:pt x="180330" y="251238"/>
                  </a:lnTo>
                  <a:close/>
                  <a:moveTo>
                    <a:pt x="180330" y="212522"/>
                  </a:moveTo>
                  <a:lnTo>
                    <a:pt x="142875" y="212522"/>
                  </a:lnTo>
                  <a:lnTo>
                    <a:pt x="142875" y="175038"/>
                  </a:lnTo>
                  <a:lnTo>
                    <a:pt x="180330" y="175038"/>
                  </a:lnTo>
                  <a:close/>
                  <a:moveTo>
                    <a:pt x="180330" y="136322"/>
                  </a:moveTo>
                  <a:lnTo>
                    <a:pt x="142875" y="136322"/>
                  </a:lnTo>
                  <a:lnTo>
                    <a:pt x="142875" y="98838"/>
                  </a:lnTo>
                  <a:lnTo>
                    <a:pt x="180330" y="98838"/>
                  </a:lnTo>
                  <a:close/>
                  <a:moveTo>
                    <a:pt x="257175" y="441125"/>
                  </a:moveTo>
                  <a:lnTo>
                    <a:pt x="219721" y="441125"/>
                  </a:lnTo>
                  <a:lnTo>
                    <a:pt x="219721" y="403641"/>
                  </a:lnTo>
                  <a:lnTo>
                    <a:pt x="257175" y="403641"/>
                  </a:lnTo>
                  <a:close/>
                  <a:moveTo>
                    <a:pt x="257175" y="364925"/>
                  </a:moveTo>
                  <a:lnTo>
                    <a:pt x="219721" y="364925"/>
                  </a:lnTo>
                  <a:lnTo>
                    <a:pt x="219721" y="327441"/>
                  </a:lnTo>
                  <a:lnTo>
                    <a:pt x="257175" y="327441"/>
                  </a:lnTo>
                  <a:close/>
                  <a:moveTo>
                    <a:pt x="257175" y="288725"/>
                  </a:moveTo>
                  <a:lnTo>
                    <a:pt x="219721" y="288725"/>
                  </a:lnTo>
                  <a:lnTo>
                    <a:pt x="219721" y="251238"/>
                  </a:lnTo>
                  <a:lnTo>
                    <a:pt x="257175" y="251238"/>
                  </a:lnTo>
                  <a:close/>
                  <a:moveTo>
                    <a:pt x="257175" y="212522"/>
                  </a:moveTo>
                  <a:lnTo>
                    <a:pt x="219721" y="212522"/>
                  </a:lnTo>
                  <a:lnTo>
                    <a:pt x="219721" y="175038"/>
                  </a:lnTo>
                  <a:lnTo>
                    <a:pt x="257175" y="175038"/>
                  </a:lnTo>
                  <a:close/>
                  <a:moveTo>
                    <a:pt x="257175" y="136322"/>
                  </a:moveTo>
                  <a:lnTo>
                    <a:pt x="219721" y="136322"/>
                  </a:lnTo>
                  <a:lnTo>
                    <a:pt x="219721" y="98838"/>
                  </a:lnTo>
                  <a:lnTo>
                    <a:pt x="257175" y="98838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: Shape 21">
              <a:extLst>
                <a:ext uri="{FF2B5EF4-FFF2-40B4-BE49-F238E27FC236}">
                  <a16:creationId xmlns:a16="http://schemas.microsoft.com/office/drawing/2014/main" id="{51A19F37-D02B-4731-9034-65D19EF90995}"/>
                </a:ext>
              </a:extLst>
            </p:cNvPr>
            <p:cNvSpPr/>
            <p:nvPr/>
          </p:nvSpPr>
          <p:spPr>
            <a:xfrm>
              <a:off x="8965314" y="1946527"/>
              <a:ext cx="205108" cy="195315"/>
            </a:xfrm>
            <a:custGeom>
              <a:avLst/>
              <a:gdLst>
                <a:gd name="connsiteX0" fmla="*/ 219075 w 219075"/>
                <a:gd name="connsiteY0" fmla="*/ 109538 h 219075"/>
                <a:gd name="connsiteX1" fmla="*/ 109538 w 219075"/>
                <a:gd name="connsiteY1" fmla="*/ 0 h 219075"/>
                <a:gd name="connsiteX2" fmla="*/ 0 w 219075"/>
                <a:gd name="connsiteY2" fmla="*/ 109538 h 219075"/>
                <a:gd name="connsiteX3" fmla="*/ 109538 w 219075"/>
                <a:gd name="connsiteY3" fmla="*/ 219075 h 219075"/>
                <a:gd name="connsiteX4" fmla="*/ 219075 w 219075"/>
                <a:gd name="connsiteY4" fmla="*/ 109538 h 219075"/>
                <a:gd name="connsiteX5" fmla="*/ 109538 w 219075"/>
                <a:gd name="connsiteY5" fmla="*/ 30217 h 219075"/>
                <a:gd name="connsiteX6" fmla="*/ 141426 w 219075"/>
                <a:gd name="connsiteY6" fmla="*/ 62069 h 219075"/>
                <a:gd name="connsiteX7" fmla="*/ 109574 w 219075"/>
                <a:gd name="connsiteY7" fmla="*/ 93958 h 219075"/>
                <a:gd name="connsiteX8" fmla="*/ 77685 w 219075"/>
                <a:gd name="connsiteY8" fmla="*/ 62106 h 219075"/>
                <a:gd name="connsiteX9" fmla="*/ 77685 w 219075"/>
                <a:gd name="connsiteY9" fmla="*/ 62088 h 219075"/>
                <a:gd name="connsiteX10" fmla="*/ 109537 w 219075"/>
                <a:gd name="connsiteY10" fmla="*/ 30217 h 219075"/>
                <a:gd name="connsiteX11" fmla="*/ 109538 w 219075"/>
                <a:gd name="connsiteY11" fmla="*/ 30217 h 219075"/>
                <a:gd name="connsiteX12" fmla="*/ 173241 w 219075"/>
                <a:gd name="connsiteY12" fmla="*/ 166194 h 219075"/>
                <a:gd name="connsiteX13" fmla="*/ 45832 w 219075"/>
                <a:gd name="connsiteY13" fmla="*/ 166194 h 219075"/>
                <a:gd name="connsiteX14" fmla="*/ 45832 w 219075"/>
                <a:gd name="connsiteY14" fmla="*/ 134324 h 219075"/>
                <a:gd name="connsiteX15" fmla="*/ 52204 w 219075"/>
                <a:gd name="connsiteY15" fmla="*/ 121576 h 219075"/>
                <a:gd name="connsiteX16" fmla="*/ 83348 w 219075"/>
                <a:gd name="connsiteY16" fmla="*/ 106705 h 219075"/>
                <a:gd name="connsiteX17" fmla="*/ 109538 w 219075"/>
                <a:gd name="connsiteY17" fmla="*/ 102455 h 219075"/>
                <a:gd name="connsiteX18" fmla="*/ 135727 w 219075"/>
                <a:gd name="connsiteY18" fmla="*/ 106705 h 219075"/>
                <a:gd name="connsiteX19" fmla="*/ 166870 w 219075"/>
                <a:gd name="connsiteY19" fmla="*/ 121576 h 219075"/>
                <a:gd name="connsiteX20" fmla="*/ 173241 w 219075"/>
                <a:gd name="connsiteY20" fmla="*/ 13432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075" h="219075">
                  <a:moveTo>
                    <a:pt x="219075" y="109538"/>
                  </a:moveTo>
                  <a:cubicBezTo>
                    <a:pt x="219075" y="49041"/>
                    <a:pt x="170033" y="0"/>
                    <a:pt x="109538" y="0"/>
                  </a:cubicBezTo>
                  <a:cubicBezTo>
                    <a:pt x="49041" y="0"/>
                    <a:pt x="0" y="49041"/>
                    <a:pt x="0" y="109538"/>
                  </a:cubicBezTo>
                  <a:cubicBezTo>
                    <a:pt x="0" y="170034"/>
                    <a:pt x="49041" y="219075"/>
                    <a:pt x="109538" y="219075"/>
                  </a:cubicBezTo>
                  <a:cubicBezTo>
                    <a:pt x="170033" y="219075"/>
                    <a:pt x="219075" y="170034"/>
                    <a:pt x="219075" y="109538"/>
                  </a:cubicBezTo>
                  <a:close/>
                  <a:moveTo>
                    <a:pt x="109538" y="30217"/>
                  </a:moveTo>
                  <a:cubicBezTo>
                    <a:pt x="127139" y="30207"/>
                    <a:pt x="141416" y="44467"/>
                    <a:pt x="141426" y="62069"/>
                  </a:cubicBezTo>
                  <a:cubicBezTo>
                    <a:pt x="141437" y="79671"/>
                    <a:pt x="127176" y="93948"/>
                    <a:pt x="109574" y="93958"/>
                  </a:cubicBezTo>
                  <a:cubicBezTo>
                    <a:pt x="91972" y="93968"/>
                    <a:pt x="77695" y="79707"/>
                    <a:pt x="77685" y="62106"/>
                  </a:cubicBezTo>
                  <a:cubicBezTo>
                    <a:pt x="77685" y="62100"/>
                    <a:pt x="77685" y="62093"/>
                    <a:pt x="77685" y="62088"/>
                  </a:cubicBezTo>
                  <a:cubicBezTo>
                    <a:pt x="77679" y="44491"/>
                    <a:pt x="91940" y="30222"/>
                    <a:pt x="109537" y="30217"/>
                  </a:cubicBezTo>
                  <a:cubicBezTo>
                    <a:pt x="109537" y="30217"/>
                    <a:pt x="109537" y="30217"/>
                    <a:pt x="109538" y="30217"/>
                  </a:cubicBezTo>
                  <a:close/>
                  <a:moveTo>
                    <a:pt x="173241" y="166194"/>
                  </a:moveTo>
                  <a:lnTo>
                    <a:pt x="45832" y="166194"/>
                  </a:lnTo>
                  <a:lnTo>
                    <a:pt x="45832" y="134324"/>
                  </a:lnTo>
                  <a:cubicBezTo>
                    <a:pt x="45857" y="129315"/>
                    <a:pt x="48212" y="124602"/>
                    <a:pt x="52204" y="121576"/>
                  </a:cubicBezTo>
                  <a:cubicBezTo>
                    <a:pt x="61616" y="114804"/>
                    <a:pt x="72163" y="109768"/>
                    <a:pt x="83348" y="106705"/>
                  </a:cubicBezTo>
                  <a:cubicBezTo>
                    <a:pt x="91799" y="103917"/>
                    <a:pt x="100637" y="102482"/>
                    <a:pt x="109538" y="102455"/>
                  </a:cubicBezTo>
                  <a:cubicBezTo>
                    <a:pt x="118416" y="102717"/>
                    <a:pt x="127221" y="104145"/>
                    <a:pt x="135727" y="106705"/>
                  </a:cubicBezTo>
                  <a:cubicBezTo>
                    <a:pt x="147072" y="109321"/>
                    <a:pt x="157704" y="114398"/>
                    <a:pt x="166870" y="121576"/>
                  </a:cubicBezTo>
                  <a:cubicBezTo>
                    <a:pt x="170984" y="124499"/>
                    <a:pt x="173373" y="129279"/>
                    <a:pt x="173241" y="134324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21">
              <a:extLst>
                <a:ext uri="{FF2B5EF4-FFF2-40B4-BE49-F238E27FC236}">
                  <a16:creationId xmlns:a16="http://schemas.microsoft.com/office/drawing/2014/main" id="{C38B6BAF-0ED4-4743-80A8-41F2379E2952}"/>
                </a:ext>
              </a:extLst>
            </p:cNvPr>
            <p:cNvSpPr/>
            <p:nvPr/>
          </p:nvSpPr>
          <p:spPr>
            <a:xfrm>
              <a:off x="8965314" y="2166284"/>
              <a:ext cx="205108" cy="195315"/>
            </a:xfrm>
            <a:custGeom>
              <a:avLst/>
              <a:gdLst>
                <a:gd name="connsiteX0" fmla="*/ 219075 w 219075"/>
                <a:gd name="connsiteY0" fmla="*/ 109538 h 219075"/>
                <a:gd name="connsiteX1" fmla="*/ 109538 w 219075"/>
                <a:gd name="connsiteY1" fmla="*/ 0 h 219075"/>
                <a:gd name="connsiteX2" fmla="*/ 0 w 219075"/>
                <a:gd name="connsiteY2" fmla="*/ 109538 h 219075"/>
                <a:gd name="connsiteX3" fmla="*/ 109538 w 219075"/>
                <a:gd name="connsiteY3" fmla="*/ 219075 h 219075"/>
                <a:gd name="connsiteX4" fmla="*/ 219075 w 219075"/>
                <a:gd name="connsiteY4" fmla="*/ 109538 h 219075"/>
                <a:gd name="connsiteX5" fmla="*/ 109538 w 219075"/>
                <a:gd name="connsiteY5" fmla="*/ 30217 h 219075"/>
                <a:gd name="connsiteX6" fmla="*/ 141426 w 219075"/>
                <a:gd name="connsiteY6" fmla="*/ 62069 h 219075"/>
                <a:gd name="connsiteX7" fmla="*/ 109574 w 219075"/>
                <a:gd name="connsiteY7" fmla="*/ 93958 h 219075"/>
                <a:gd name="connsiteX8" fmla="*/ 77685 w 219075"/>
                <a:gd name="connsiteY8" fmla="*/ 62106 h 219075"/>
                <a:gd name="connsiteX9" fmla="*/ 77685 w 219075"/>
                <a:gd name="connsiteY9" fmla="*/ 62088 h 219075"/>
                <a:gd name="connsiteX10" fmla="*/ 109537 w 219075"/>
                <a:gd name="connsiteY10" fmla="*/ 30217 h 219075"/>
                <a:gd name="connsiteX11" fmla="*/ 109538 w 219075"/>
                <a:gd name="connsiteY11" fmla="*/ 30217 h 219075"/>
                <a:gd name="connsiteX12" fmla="*/ 173241 w 219075"/>
                <a:gd name="connsiteY12" fmla="*/ 166194 h 219075"/>
                <a:gd name="connsiteX13" fmla="*/ 45832 w 219075"/>
                <a:gd name="connsiteY13" fmla="*/ 166194 h 219075"/>
                <a:gd name="connsiteX14" fmla="*/ 45832 w 219075"/>
                <a:gd name="connsiteY14" fmla="*/ 134324 h 219075"/>
                <a:gd name="connsiteX15" fmla="*/ 52204 w 219075"/>
                <a:gd name="connsiteY15" fmla="*/ 121576 h 219075"/>
                <a:gd name="connsiteX16" fmla="*/ 83348 w 219075"/>
                <a:gd name="connsiteY16" fmla="*/ 106705 h 219075"/>
                <a:gd name="connsiteX17" fmla="*/ 109538 w 219075"/>
                <a:gd name="connsiteY17" fmla="*/ 102455 h 219075"/>
                <a:gd name="connsiteX18" fmla="*/ 135727 w 219075"/>
                <a:gd name="connsiteY18" fmla="*/ 106705 h 219075"/>
                <a:gd name="connsiteX19" fmla="*/ 166870 w 219075"/>
                <a:gd name="connsiteY19" fmla="*/ 121576 h 219075"/>
                <a:gd name="connsiteX20" fmla="*/ 173241 w 219075"/>
                <a:gd name="connsiteY20" fmla="*/ 13432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075" h="219075">
                  <a:moveTo>
                    <a:pt x="219075" y="109538"/>
                  </a:moveTo>
                  <a:cubicBezTo>
                    <a:pt x="219075" y="49041"/>
                    <a:pt x="170033" y="0"/>
                    <a:pt x="109538" y="0"/>
                  </a:cubicBezTo>
                  <a:cubicBezTo>
                    <a:pt x="49041" y="0"/>
                    <a:pt x="0" y="49041"/>
                    <a:pt x="0" y="109538"/>
                  </a:cubicBezTo>
                  <a:cubicBezTo>
                    <a:pt x="0" y="170034"/>
                    <a:pt x="49041" y="219075"/>
                    <a:pt x="109538" y="219075"/>
                  </a:cubicBezTo>
                  <a:cubicBezTo>
                    <a:pt x="170033" y="219075"/>
                    <a:pt x="219075" y="170034"/>
                    <a:pt x="219075" y="109538"/>
                  </a:cubicBezTo>
                  <a:close/>
                  <a:moveTo>
                    <a:pt x="109538" y="30217"/>
                  </a:moveTo>
                  <a:cubicBezTo>
                    <a:pt x="127139" y="30207"/>
                    <a:pt x="141416" y="44467"/>
                    <a:pt x="141426" y="62069"/>
                  </a:cubicBezTo>
                  <a:cubicBezTo>
                    <a:pt x="141437" y="79671"/>
                    <a:pt x="127176" y="93948"/>
                    <a:pt x="109574" y="93958"/>
                  </a:cubicBezTo>
                  <a:cubicBezTo>
                    <a:pt x="91972" y="93968"/>
                    <a:pt x="77695" y="79707"/>
                    <a:pt x="77685" y="62106"/>
                  </a:cubicBezTo>
                  <a:cubicBezTo>
                    <a:pt x="77685" y="62100"/>
                    <a:pt x="77685" y="62093"/>
                    <a:pt x="77685" y="62088"/>
                  </a:cubicBezTo>
                  <a:cubicBezTo>
                    <a:pt x="77679" y="44491"/>
                    <a:pt x="91940" y="30222"/>
                    <a:pt x="109537" y="30217"/>
                  </a:cubicBezTo>
                  <a:cubicBezTo>
                    <a:pt x="109537" y="30217"/>
                    <a:pt x="109537" y="30217"/>
                    <a:pt x="109538" y="30217"/>
                  </a:cubicBezTo>
                  <a:close/>
                  <a:moveTo>
                    <a:pt x="173241" y="166194"/>
                  </a:moveTo>
                  <a:lnTo>
                    <a:pt x="45832" y="166194"/>
                  </a:lnTo>
                  <a:lnTo>
                    <a:pt x="45832" y="134324"/>
                  </a:lnTo>
                  <a:cubicBezTo>
                    <a:pt x="45857" y="129315"/>
                    <a:pt x="48212" y="124602"/>
                    <a:pt x="52204" y="121576"/>
                  </a:cubicBezTo>
                  <a:cubicBezTo>
                    <a:pt x="61616" y="114804"/>
                    <a:pt x="72163" y="109768"/>
                    <a:pt x="83348" y="106705"/>
                  </a:cubicBezTo>
                  <a:cubicBezTo>
                    <a:pt x="91799" y="103917"/>
                    <a:pt x="100637" y="102482"/>
                    <a:pt x="109538" y="102455"/>
                  </a:cubicBezTo>
                  <a:cubicBezTo>
                    <a:pt x="118416" y="102717"/>
                    <a:pt x="127221" y="104145"/>
                    <a:pt x="135727" y="106705"/>
                  </a:cubicBezTo>
                  <a:cubicBezTo>
                    <a:pt x="147072" y="109321"/>
                    <a:pt x="157704" y="114398"/>
                    <a:pt x="166870" y="121576"/>
                  </a:cubicBezTo>
                  <a:cubicBezTo>
                    <a:pt x="170984" y="124499"/>
                    <a:pt x="173373" y="129279"/>
                    <a:pt x="173241" y="134324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21">
              <a:extLst>
                <a:ext uri="{FF2B5EF4-FFF2-40B4-BE49-F238E27FC236}">
                  <a16:creationId xmlns:a16="http://schemas.microsoft.com/office/drawing/2014/main" id="{1A4ADA92-84DA-4DFF-AE61-3B045B933CA5}"/>
                </a:ext>
              </a:extLst>
            </p:cNvPr>
            <p:cNvSpPr/>
            <p:nvPr/>
          </p:nvSpPr>
          <p:spPr>
            <a:xfrm>
              <a:off x="8965314" y="2399703"/>
              <a:ext cx="205108" cy="195315"/>
            </a:xfrm>
            <a:custGeom>
              <a:avLst/>
              <a:gdLst>
                <a:gd name="connsiteX0" fmla="*/ 219075 w 219075"/>
                <a:gd name="connsiteY0" fmla="*/ 109538 h 219075"/>
                <a:gd name="connsiteX1" fmla="*/ 109538 w 219075"/>
                <a:gd name="connsiteY1" fmla="*/ 0 h 219075"/>
                <a:gd name="connsiteX2" fmla="*/ 0 w 219075"/>
                <a:gd name="connsiteY2" fmla="*/ 109538 h 219075"/>
                <a:gd name="connsiteX3" fmla="*/ 109538 w 219075"/>
                <a:gd name="connsiteY3" fmla="*/ 219075 h 219075"/>
                <a:gd name="connsiteX4" fmla="*/ 219075 w 219075"/>
                <a:gd name="connsiteY4" fmla="*/ 109538 h 219075"/>
                <a:gd name="connsiteX5" fmla="*/ 109538 w 219075"/>
                <a:gd name="connsiteY5" fmla="*/ 30217 h 219075"/>
                <a:gd name="connsiteX6" fmla="*/ 141426 w 219075"/>
                <a:gd name="connsiteY6" fmla="*/ 62069 h 219075"/>
                <a:gd name="connsiteX7" fmla="*/ 109574 w 219075"/>
                <a:gd name="connsiteY7" fmla="*/ 93958 h 219075"/>
                <a:gd name="connsiteX8" fmla="*/ 77685 w 219075"/>
                <a:gd name="connsiteY8" fmla="*/ 62106 h 219075"/>
                <a:gd name="connsiteX9" fmla="*/ 77685 w 219075"/>
                <a:gd name="connsiteY9" fmla="*/ 62088 h 219075"/>
                <a:gd name="connsiteX10" fmla="*/ 109537 w 219075"/>
                <a:gd name="connsiteY10" fmla="*/ 30217 h 219075"/>
                <a:gd name="connsiteX11" fmla="*/ 109538 w 219075"/>
                <a:gd name="connsiteY11" fmla="*/ 30217 h 219075"/>
                <a:gd name="connsiteX12" fmla="*/ 173241 w 219075"/>
                <a:gd name="connsiteY12" fmla="*/ 166194 h 219075"/>
                <a:gd name="connsiteX13" fmla="*/ 45832 w 219075"/>
                <a:gd name="connsiteY13" fmla="*/ 166194 h 219075"/>
                <a:gd name="connsiteX14" fmla="*/ 45832 w 219075"/>
                <a:gd name="connsiteY14" fmla="*/ 134324 h 219075"/>
                <a:gd name="connsiteX15" fmla="*/ 52204 w 219075"/>
                <a:gd name="connsiteY15" fmla="*/ 121576 h 219075"/>
                <a:gd name="connsiteX16" fmla="*/ 83348 w 219075"/>
                <a:gd name="connsiteY16" fmla="*/ 106705 h 219075"/>
                <a:gd name="connsiteX17" fmla="*/ 109538 w 219075"/>
                <a:gd name="connsiteY17" fmla="*/ 102455 h 219075"/>
                <a:gd name="connsiteX18" fmla="*/ 135727 w 219075"/>
                <a:gd name="connsiteY18" fmla="*/ 106705 h 219075"/>
                <a:gd name="connsiteX19" fmla="*/ 166870 w 219075"/>
                <a:gd name="connsiteY19" fmla="*/ 121576 h 219075"/>
                <a:gd name="connsiteX20" fmla="*/ 173241 w 219075"/>
                <a:gd name="connsiteY20" fmla="*/ 13432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075" h="219075">
                  <a:moveTo>
                    <a:pt x="219075" y="109538"/>
                  </a:moveTo>
                  <a:cubicBezTo>
                    <a:pt x="219075" y="49041"/>
                    <a:pt x="170033" y="0"/>
                    <a:pt x="109538" y="0"/>
                  </a:cubicBezTo>
                  <a:cubicBezTo>
                    <a:pt x="49041" y="0"/>
                    <a:pt x="0" y="49041"/>
                    <a:pt x="0" y="109538"/>
                  </a:cubicBezTo>
                  <a:cubicBezTo>
                    <a:pt x="0" y="170034"/>
                    <a:pt x="49041" y="219075"/>
                    <a:pt x="109538" y="219075"/>
                  </a:cubicBezTo>
                  <a:cubicBezTo>
                    <a:pt x="170033" y="219075"/>
                    <a:pt x="219075" y="170034"/>
                    <a:pt x="219075" y="109538"/>
                  </a:cubicBezTo>
                  <a:close/>
                  <a:moveTo>
                    <a:pt x="109538" y="30217"/>
                  </a:moveTo>
                  <a:cubicBezTo>
                    <a:pt x="127139" y="30207"/>
                    <a:pt x="141416" y="44467"/>
                    <a:pt x="141426" y="62069"/>
                  </a:cubicBezTo>
                  <a:cubicBezTo>
                    <a:pt x="141437" y="79671"/>
                    <a:pt x="127176" y="93948"/>
                    <a:pt x="109574" y="93958"/>
                  </a:cubicBezTo>
                  <a:cubicBezTo>
                    <a:pt x="91972" y="93968"/>
                    <a:pt x="77695" y="79707"/>
                    <a:pt x="77685" y="62106"/>
                  </a:cubicBezTo>
                  <a:cubicBezTo>
                    <a:pt x="77685" y="62100"/>
                    <a:pt x="77685" y="62093"/>
                    <a:pt x="77685" y="62088"/>
                  </a:cubicBezTo>
                  <a:cubicBezTo>
                    <a:pt x="77679" y="44491"/>
                    <a:pt x="91940" y="30222"/>
                    <a:pt x="109537" y="30217"/>
                  </a:cubicBezTo>
                  <a:cubicBezTo>
                    <a:pt x="109537" y="30217"/>
                    <a:pt x="109537" y="30217"/>
                    <a:pt x="109538" y="30217"/>
                  </a:cubicBezTo>
                  <a:close/>
                  <a:moveTo>
                    <a:pt x="173241" y="166194"/>
                  </a:moveTo>
                  <a:lnTo>
                    <a:pt x="45832" y="166194"/>
                  </a:lnTo>
                  <a:lnTo>
                    <a:pt x="45832" y="134324"/>
                  </a:lnTo>
                  <a:cubicBezTo>
                    <a:pt x="45857" y="129315"/>
                    <a:pt x="48212" y="124602"/>
                    <a:pt x="52204" y="121576"/>
                  </a:cubicBezTo>
                  <a:cubicBezTo>
                    <a:pt x="61616" y="114804"/>
                    <a:pt x="72163" y="109768"/>
                    <a:pt x="83348" y="106705"/>
                  </a:cubicBezTo>
                  <a:cubicBezTo>
                    <a:pt x="91799" y="103917"/>
                    <a:pt x="100637" y="102482"/>
                    <a:pt x="109538" y="102455"/>
                  </a:cubicBezTo>
                  <a:cubicBezTo>
                    <a:pt x="118416" y="102717"/>
                    <a:pt x="127221" y="104145"/>
                    <a:pt x="135727" y="106705"/>
                  </a:cubicBezTo>
                  <a:cubicBezTo>
                    <a:pt x="147072" y="109321"/>
                    <a:pt x="157704" y="114398"/>
                    <a:pt x="166870" y="121576"/>
                  </a:cubicBezTo>
                  <a:cubicBezTo>
                    <a:pt x="170984" y="124499"/>
                    <a:pt x="173373" y="129279"/>
                    <a:pt x="173241" y="134324"/>
                  </a:cubicBez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: Shape 11">
              <a:extLst>
                <a:ext uri="{FF2B5EF4-FFF2-40B4-BE49-F238E27FC236}">
                  <a16:creationId xmlns:a16="http://schemas.microsoft.com/office/drawing/2014/main" id="{B10C802D-FD61-455D-BB47-0F7E8F19194B}"/>
                </a:ext>
              </a:extLst>
            </p:cNvPr>
            <p:cNvSpPr/>
            <p:nvPr/>
          </p:nvSpPr>
          <p:spPr>
            <a:xfrm rot="19359503" flipV="1">
              <a:off x="8850673" y="2094792"/>
              <a:ext cx="149628" cy="60115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: Shape 11">
              <a:extLst>
                <a:ext uri="{FF2B5EF4-FFF2-40B4-BE49-F238E27FC236}">
                  <a16:creationId xmlns:a16="http://schemas.microsoft.com/office/drawing/2014/main" id="{226537D9-2380-4010-AA49-4AD8266A77BE}"/>
                </a:ext>
              </a:extLst>
            </p:cNvPr>
            <p:cNvSpPr/>
            <p:nvPr/>
          </p:nvSpPr>
          <p:spPr>
            <a:xfrm rot="2476908" flipV="1">
              <a:off x="8836737" y="2382772"/>
              <a:ext cx="149628" cy="60115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: Shape 11">
              <a:extLst>
                <a:ext uri="{FF2B5EF4-FFF2-40B4-BE49-F238E27FC236}">
                  <a16:creationId xmlns:a16="http://schemas.microsoft.com/office/drawing/2014/main" id="{5D9A6395-C119-4125-837D-011551C2285D}"/>
                </a:ext>
              </a:extLst>
            </p:cNvPr>
            <p:cNvSpPr/>
            <p:nvPr/>
          </p:nvSpPr>
          <p:spPr>
            <a:xfrm flipV="1">
              <a:off x="8825132" y="2232517"/>
              <a:ext cx="149628" cy="60115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0091D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C559BDE-5982-4835-AC08-94E700892170}"/>
                </a:ext>
              </a:extLst>
            </p:cNvPr>
            <p:cNvGrpSpPr/>
            <p:nvPr/>
          </p:nvGrpSpPr>
          <p:grpSpPr>
            <a:xfrm>
              <a:off x="8463182" y="2094792"/>
              <a:ext cx="175169" cy="348095"/>
              <a:chOff x="8463182" y="2018592"/>
              <a:chExt cx="175169" cy="348095"/>
            </a:xfrm>
          </p:grpSpPr>
          <p:sp>
            <p:nvSpPr>
              <p:cNvPr id="41" name="Freeform: Shape 11">
                <a:extLst>
                  <a:ext uri="{FF2B5EF4-FFF2-40B4-BE49-F238E27FC236}">
                    <a16:creationId xmlns:a16="http://schemas.microsoft.com/office/drawing/2014/main" id="{81DF881D-27AD-45E2-BC8D-DE0676F15416}"/>
                  </a:ext>
                </a:extLst>
              </p:cNvPr>
              <p:cNvSpPr/>
              <p:nvPr/>
            </p:nvSpPr>
            <p:spPr>
              <a:xfrm rot="2240497">
                <a:off x="8488723" y="2018592"/>
                <a:ext cx="149628" cy="60115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1">
                <a:extLst>
                  <a:ext uri="{FF2B5EF4-FFF2-40B4-BE49-F238E27FC236}">
                    <a16:creationId xmlns:a16="http://schemas.microsoft.com/office/drawing/2014/main" id="{CE3EB1EC-46CD-40C0-86BA-BFBE0D7E64F6}"/>
                  </a:ext>
                </a:extLst>
              </p:cNvPr>
              <p:cNvSpPr/>
              <p:nvPr/>
            </p:nvSpPr>
            <p:spPr>
              <a:xfrm rot="19123092">
                <a:off x="8474787" y="2306572"/>
                <a:ext cx="149628" cy="60115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1">
                <a:extLst>
                  <a:ext uri="{FF2B5EF4-FFF2-40B4-BE49-F238E27FC236}">
                    <a16:creationId xmlns:a16="http://schemas.microsoft.com/office/drawing/2014/main" id="{363AAA42-868F-460D-AA0D-7349F13F4A1D}"/>
                  </a:ext>
                </a:extLst>
              </p:cNvPr>
              <p:cNvSpPr/>
              <p:nvPr/>
            </p:nvSpPr>
            <p:spPr>
              <a:xfrm>
                <a:off x="8463182" y="2156317"/>
                <a:ext cx="149628" cy="60115"/>
              </a:xfrm>
              <a:custGeom>
                <a:avLst/>
                <a:gdLst>
                  <a:gd name="connsiteX0" fmla="*/ 0 w 161925"/>
                  <a:gd name="connsiteY0" fmla="*/ 0 h 38100"/>
                  <a:gd name="connsiteX1" fmla="*/ 161925 w 161925"/>
                  <a:gd name="connsiteY1" fmla="*/ 0 h 38100"/>
                  <a:gd name="connsiteX2" fmla="*/ 161925 w 161925"/>
                  <a:gd name="connsiteY2" fmla="*/ 38100 h 38100"/>
                  <a:gd name="connsiteX3" fmla="*/ 0 w 161925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38100">
                    <a:moveTo>
                      <a:pt x="0" y="0"/>
                    </a:moveTo>
                    <a:lnTo>
                      <a:pt x="161925" y="0"/>
                    </a:lnTo>
                    <a:lnTo>
                      <a:pt x="161925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4B1500F-26D5-42E9-AC0C-08311BBE9754}"/>
                </a:ext>
              </a:extLst>
            </p:cNvPr>
            <p:cNvGrpSpPr/>
            <p:nvPr/>
          </p:nvGrpSpPr>
          <p:grpSpPr>
            <a:xfrm>
              <a:off x="8298564" y="1946527"/>
              <a:ext cx="205108" cy="648491"/>
              <a:chOff x="8308089" y="1822702"/>
              <a:chExt cx="205108" cy="648491"/>
            </a:xfrm>
          </p:grpSpPr>
          <p:sp>
            <p:nvSpPr>
              <p:cNvPr id="36" name="Freeform: Shape 21">
                <a:extLst>
                  <a:ext uri="{FF2B5EF4-FFF2-40B4-BE49-F238E27FC236}">
                    <a16:creationId xmlns:a16="http://schemas.microsoft.com/office/drawing/2014/main" id="{D049D837-9758-4F09-9AB5-55F6E03E8981}"/>
                  </a:ext>
                </a:extLst>
              </p:cNvPr>
              <p:cNvSpPr/>
              <p:nvPr/>
            </p:nvSpPr>
            <p:spPr>
              <a:xfrm>
                <a:off x="8308089" y="1822702"/>
                <a:ext cx="205108" cy="195315"/>
              </a:xfrm>
              <a:custGeom>
                <a:avLst/>
                <a:gdLst>
                  <a:gd name="connsiteX0" fmla="*/ 219075 w 219075"/>
                  <a:gd name="connsiteY0" fmla="*/ 109538 h 219075"/>
                  <a:gd name="connsiteX1" fmla="*/ 109538 w 219075"/>
                  <a:gd name="connsiteY1" fmla="*/ 0 h 219075"/>
                  <a:gd name="connsiteX2" fmla="*/ 0 w 219075"/>
                  <a:gd name="connsiteY2" fmla="*/ 109538 h 219075"/>
                  <a:gd name="connsiteX3" fmla="*/ 109538 w 219075"/>
                  <a:gd name="connsiteY3" fmla="*/ 219075 h 219075"/>
                  <a:gd name="connsiteX4" fmla="*/ 219075 w 219075"/>
                  <a:gd name="connsiteY4" fmla="*/ 109538 h 219075"/>
                  <a:gd name="connsiteX5" fmla="*/ 109538 w 219075"/>
                  <a:gd name="connsiteY5" fmla="*/ 30217 h 219075"/>
                  <a:gd name="connsiteX6" fmla="*/ 141426 w 219075"/>
                  <a:gd name="connsiteY6" fmla="*/ 62069 h 219075"/>
                  <a:gd name="connsiteX7" fmla="*/ 109574 w 219075"/>
                  <a:gd name="connsiteY7" fmla="*/ 93958 h 219075"/>
                  <a:gd name="connsiteX8" fmla="*/ 77685 w 219075"/>
                  <a:gd name="connsiteY8" fmla="*/ 62106 h 219075"/>
                  <a:gd name="connsiteX9" fmla="*/ 77685 w 219075"/>
                  <a:gd name="connsiteY9" fmla="*/ 62088 h 219075"/>
                  <a:gd name="connsiteX10" fmla="*/ 109537 w 219075"/>
                  <a:gd name="connsiteY10" fmla="*/ 30217 h 219075"/>
                  <a:gd name="connsiteX11" fmla="*/ 109538 w 219075"/>
                  <a:gd name="connsiteY11" fmla="*/ 30217 h 219075"/>
                  <a:gd name="connsiteX12" fmla="*/ 173241 w 219075"/>
                  <a:gd name="connsiteY12" fmla="*/ 166194 h 219075"/>
                  <a:gd name="connsiteX13" fmla="*/ 45832 w 219075"/>
                  <a:gd name="connsiteY13" fmla="*/ 166194 h 219075"/>
                  <a:gd name="connsiteX14" fmla="*/ 45832 w 219075"/>
                  <a:gd name="connsiteY14" fmla="*/ 134324 h 219075"/>
                  <a:gd name="connsiteX15" fmla="*/ 52204 w 219075"/>
                  <a:gd name="connsiteY15" fmla="*/ 121576 h 219075"/>
                  <a:gd name="connsiteX16" fmla="*/ 83348 w 219075"/>
                  <a:gd name="connsiteY16" fmla="*/ 106705 h 219075"/>
                  <a:gd name="connsiteX17" fmla="*/ 109538 w 219075"/>
                  <a:gd name="connsiteY17" fmla="*/ 102455 h 219075"/>
                  <a:gd name="connsiteX18" fmla="*/ 135727 w 219075"/>
                  <a:gd name="connsiteY18" fmla="*/ 106705 h 219075"/>
                  <a:gd name="connsiteX19" fmla="*/ 166870 w 219075"/>
                  <a:gd name="connsiteY19" fmla="*/ 121576 h 219075"/>
                  <a:gd name="connsiteX20" fmla="*/ 173241 w 219075"/>
                  <a:gd name="connsiteY20" fmla="*/ 13432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075" h="219075">
                    <a:moveTo>
                      <a:pt x="219075" y="109538"/>
                    </a:moveTo>
                    <a:cubicBezTo>
                      <a:pt x="219075" y="49041"/>
                      <a:pt x="170033" y="0"/>
                      <a:pt x="109538" y="0"/>
                    </a:cubicBezTo>
                    <a:cubicBezTo>
                      <a:pt x="49041" y="0"/>
                      <a:pt x="0" y="49041"/>
                      <a:pt x="0" y="109538"/>
                    </a:cubicBezTo>
                    <a:cubicBezTo>
                      <a:pt x="0" y="170034"/>
                      <a:pt x="49041" y="219075"/>
                      <a:pt x="109538" y="219075"/>
                    </a:cubicBezTo>
                    <a:cubicBezTo>
                      <a:pt x="170033" y="219075"/>
                      <a:pt x="219075" y="170034"/>
                      <a:pt x="219075" y="109538"/>
                    </a:cubicBezTo>
                    <a:close/>
                    <a:moveTo>
                      <a:pt x="109538" y="30217"/>
                    </a:moveTo>
                    <a:cubicBezTo>
                      <a:pt x="127139" y="30207"/>
                      <a:pt x="141416" y="44467"/>
                      <a:pt x="141426" y="62069"/>
                    </a:cubicBezTo>
                    <a:cubicBezTo>
                      <a:pt x="141437" y="79671"/>
                      <a:pt x="127176" y="93948"/>
                      <a:pt x="109574" y="93958"/>
                    </a:cubicBezTo>
                    <a:cubicBezTo>
                      <a:pt x="91972" y="93968"/>
                      <a:pt x="77695" y="79707"/>
                      <a:pt x="77685" y="62106"/>
                    </a:cubicBezTo>
                    <a:cubicBezTo>
                      <a:pt x="77685" y="62100"/>
                      <a:pt x="77685" y="62093"/>
                      <a:pt x="77685" y="62088"/>
                    </a:cubicBezTo>
                    <a:cubicBezTo>
                      <a:pt x="77679" y="44491"/>
                      <a:pt x="91940" y="30222"/>
                      <a:pt x="109537" y="30217"/>
                    </a:cubicBezTo>
                    <a:cubicBezTo>
                      <a:pt x="109537" y="30217"/>
                      <a:pt x="109537" y="30217"/>
                      <a:pt x="109538" y="30217"/>
                    </a:cubicBezTo>
                    <a:close/>
                    <a:moveTo>
                      <a:pt x="173241" y="166194"/>
                    </a:moveTo>
                    <a:lnTo>
                      <a:pt x="45832" y="166194"/>
                    </a:lnTo>
                    <a:lnTo>
                      <a:pt x="45832" y="134324"/>
                    </a:lnTo>
                    <a:cubicBezTo>
                      <a:pt x="45857" y="129315"/>
                      <a:pt x="48212" y="124602"/>
                      <a:pt x="52204" y="121576"/>
                    </a:cubicBezTo>
                    <a:cubicBezTo>
                      <a:pt x="61616" y="114804"/>
                      <a:pt x="72163" y="109768"/>
                      <a:pt x="83348" y="106705"/>
                    </a:cubicBezTo>
                    <a:cubicBezTo>
                      <a:pt x="91799" y="103917"/>
                      <a:pt x="100637" y="102482"/>
                      <a:pt x="109538" y="102455"/>
                    </a:cubicBezTo>
                    <a:cubicBezTo>
                      <a:pt x="118416" y="102717"/>
                      <a:pt x="127221" y="104145"/>
                      <a:pt x="135727" y="106705"/>
                    </a:cubicBezTo>
                    <a:cubicBezTo>
                      <a:pt x="147072" y="109321"/>
                      <a:pt x="157704" y="114398"/>
                      <a:pt x="166870" y="121576"/>
                    </a:cubicBezTo>
                    <a:cubicBezTo>
                      <a:pt x="170984" y="124499"/>
                      <a:pt x="173373" y="129279"/>
                      <a:pt x="173241" y="134324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21">
                <a:extLst>
                  <a:ext uri="{FF2B5EF4-FFF2-40B4-BE49-F238E27FC236}">
                    <a16:creationId xmlns:a16="http://schemas.microsoft.com/office/drawing/2014/main" id="{8C8A2023-EF68-446C-A1BD-CE16F654BAA6}"/>
                  </a:ext>
                </a:extLst>
              </p:cNvPr>
              <p:cNvSpPr/>
              <p:nvPr/>
            </p:nvSpPr>
            <p:spPr>
              <a:xfrm>
                <a:off x="8308089" y="2042459"/>
                <a:ext cx="205108" cy="195315"/>
              </a:xfrm>
              <a:custGeom>
                <a:avLst/>
                <a:gdLst>
                  <a:gd name="connsiteX0" fmla="*/ 219075 w 219075"/>
                  <a:gd name="connsiteY0" fmla="*/ 109538 h 219075"/>
                  <a:gd name="connsiteX1" fmla="*/ 109538 w 219075"/>
                  <a:gd name="connsiteY1" fmla="*/ 0 h 219075"/>
                  <a:gd name="connsiteX2" fmla="*/ 0 w 219075"/>
                  <a:gd name="connsiteY2" fmla="*/ 109538 h 219075"/>
                  <a:gd name="connsiteX3" fmla="*/ 109538 w 219075"/>
                  <a:gd name="connsiteY3" fmla="*/ 219075 h 219075"/>
                  <a:gd name="connsiteX4" fmla="*/ 219075 w 219075"/>
                  <a:gd name="connsiteY4" fmla="*/ 109538 h 219075"/>
                  <a:gd name="connsiteX5" fmla="*/ 109538 w 219075"/>
                  <a:gd name="connsiteY5" fmla="*/ 30217 h 219075"/>
                  <a:gd name="connsiteX6" fmla="*/ 141426 w 219075"/>
                  <a:gd name="connsiteY6" fmla="*/ 62069 h 219075"/>
                  <a:gd name="connsiteX7" fmla="*/ 109574 w 219075"/>
                  <a:gd name="connsiteY7" fmla="*/ 93958 h 219075"/>
                  <a:gd name="connsiteX8" fmla="*/ 77685 w 219075"/>
                  <a:gd name="connsiteY8" fmla="*/ 62106 h 219075"/>
                  <a:gd name="connsiteX9" fmla="*/ 77685 w 219075"/>
                  <a:gd name="connsiteY9" fmla="*/ 62088 h 219075"/>
                  <a:gd name="connsiteX10" fmla="*/ 109537 w 219075"/>
                  <a:gd name="connsiteY10" fmla="*/ 30217 h 219075"/>
                  <a:gd name="connsiteX11" fmla="*/ 109538 w 219075"/>
                  <a:gd name="connsiteY11" fmla="*/ 30217 h 219075"/>
                  <a:gd name="connsiteX12" fmla="*/ 173241 w 219075"/>
                  <a:gd name="connsiteY12" fmla="*/ 166194 h 219075"/>
                  <a:gd name="connsiteX13" fmla="*/ 45832 w 219075"/>
                  <a:gd name="connsiteY13" fmla="*/ 166194 h 219075"/>
                  <a:gd name="connsiteX14" fmla="*/ 45832 w 219075"/>
                  <a:gd name="connsiteY14" fmla="*/ 134324 h 219075"/>
                  <a:gd name="connsiteX15" fmla="*/ 52204 w 219075"/>
                  <a:gd name="connsiteY15" fmla="*/ 121576 h 219075"/>
                  <a:gd name="connsiteX16" fmla="*/ 83348 w 219075"/>
                  <a:gd name="connsiteY16" fmla="*/ 106705 h 219075"/>
                  <a:gd name="connsiteX17" fmla="*/ 109538 w 219075"/>
                  <a:gd name="connsiteY17" fmla="*/ 102455 h 219075"/>
                  <a:gd name="connsiteX18" fmla="*/ 135727 w 219075"/>
                  <a:gd name="connsiteY18" fmla="*/ 106705 h 219075"/>
                  <a:gd name="connsiteX19" fmla="*/ 166870 w 219075"/>
                  <a:gd name="connsiteY19" fmla="*/ 121576 h 219075"/>
                  <a:gd name="connsiteX20" fmla="*/ 173241 w 219075"/>
                  <a:gd name="connsiteY20" fmla="*/ 13432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075" h="219075">
                    <a:moveTo>
                      <a:pt x="219075" y="109538"/>
                    </a:moveTo>
                    <a:cubicBezTo>
                      <a:pt x="219075" y="49041"/>
                      <a:pt x="170033" y="0"/>
                      <a:pt x="109538" y="0"/>
                    </a:cubicBezTo>
                    <a:cubicBezTo>
                      <a:pt x="49041" y="0"/>
                      <a:pt x="0" y="49041"/>
                      <a:pt x="0" y="109538"/>
                    </a:cubicBezTo>
                    <a:cubicBezTo>
                      <a:pt x="0" y="170034"/>
                      <a:pt x="49041" y="219075"/>
                      <a:pt x="109538" y="219075"/>
                    </a:cubicBezTo>
                    <a:cubicBezTo>
                      <a:pt x="170033" y="219075"/>
                      <a:pt x="219075" y="170034"/>
                      <a:pt x="219075" y="109538"/>
                    </a:cubicBezTo>
                    <a:close/>
                    <a:moveTo>
                      <a:pt x="109538" y="30217"/>
                    </a:moveTo>
                    <a:cubicBezTo>
                      <a:pt x="127139" y="30207"/>
                      <a:pt x="141416" y="44467"/>
                      <a:pt x="141426" y="62069"/>
                    </a:cubicBezTo>
                    <a:cubicBezTo>
                      <a:pt x="141437" y="79671"/>
                      <a:pt x="127176" y="93948"/>
                      <a:pt x="109574" y="93958"/>
                    </a:cubicBezTo>
                    <a:cubicBezTo>
                      <a:pt x="91972" y="93968"/>
                      <a:pt x="77695" y="79707"/>
                      <a:pt x="77685" y="62106"/>
                    </a:cubicBezTo>
                    <a:cubicBezTo>
                      <a:pt x="77685" y="62100"/>
                      <a:pt x="77685" y="62093"/>
                      <a:pt x="77685" y="62088"/>
                    </a:cubicBezTo>
                    <a:cubicBezTo>
                      <a:pt x="77679" y="44491"/>
                      <a:pt x="91940" y="30222"/>
                      <a:pt x="109537" y="30217"/>
                    </a:cubicBezTo>
                    <a:cubicBezTo>
                      <a:pt x="109537" y="30217"/>
                      <a:pt x="109537" y="30217"/>
                      <a:pt x="109538" y="30217"/>
                    </a:cubicBezTo>
                    <a:close/>
                    <a:moveTo>
                      <a:pt x="173241" y="166194"/>
                    </a:moveTo>
                    <a:lnTo>
                      <a:pt x="45832" y="166194"/>
                    </a:lnTo>
                    <a:lnTo>
                      <a:pt x="45832" y="134324"/>
                    </a:lnTo>
                    <a:cubicBezTo>
                      <a:pt x="45857" y="129315"/>
                      <a:pt x="48212" y="124602"/>
                      <a:pt x="52204" y="121576"/>
                    </a:cubicBezTo>
                    <a:cubicBezTo>
                      <a:pt x="61616" y="114804"/>
                      <a:pt x="72163" y="109768"/>
                      <a:pt x="83348" y="106705"/>
                    </a:cubicBezTo>
                    <a:cubicBezTo>
                      <a:pt x="91799" y="103917"/>
                      <a:pt x="100637" y="102482"/>
                      <a:pt x="109538" y="102455"/>
                    </a:cubicBezTo>
                    <a:cubicBezTo>
                      <a:pt x="118416" y="102717"/>
                      <a:pt x="127221" y="104145"/>
                      <a:pt x="135727" y="106705"/>
                    </a:cubicBezTo>
                    <a:cubicBezTo>
                      <a:pt x="147072" y="109321"/>
                      <a:pt x="157704" y="114398"/>
                      <a:pt x="166870" y="121576"/>
                    </a:cubicBezTo>
                    <a:cubicBezTo>
                      <a:pt x="170984" y="124499"/>
                      <a:pt x="173373" y="129279"/>
                      <a:pt x="173241" y="134324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id="{EBC01DE7-DB60-487D-9000-E053DABD8485}"/>
                  </a:ext>
                </a:extLst>
              </p:cNvPr>
              <p:cNvSpPr/>
              <p:nvPr/>
            </p:nvSpPr>
            <p:spPr>
              <a:xfrm>
                <a:off x="8308089" y="2275878"/>
                <a:ext cx="205108" cy="195315"/>
              </a:xfrm>
              <a:custGeom>
                <a:avLst/>
                <a:gdLst>
                  <a:gd name="connsiteX0" fmla="*/ 219075 w 219075"/>
                  <a:gd name="connsiteY0" fmla="*/ 109538 h 219075"/>
                  <a:gd name="connsiteX1" fmla="*/ 109538 w 219075"/>
                  <a:gd name="connsiteY1" fmla="*/ 0 h 219075"/>
                  <a:gd name="connsiteX2" fmla="*/ 0 w 219075"/>
                  <a:gd name="connsiteY2" fmla="*/ 109538 h 219075"/>
                  <a:gd name="connsiteX3" fmla="*/ 109538 w 219075"/>
                  <a:gd name="connsiteY3" fmla="*/ 219075 h 219075"/>
                  <a:gd name="connsiteX4" fmla="*/ 219075 w 219075"/>
                  <a:gd name="connsiteY4" fmla="*/ 109538 h 219075"/>
                  <a:gd name="connsiteX5" fmla="*/ 109538 w 219075"/>
                  <a:gd name="connsiteY5" fmla="*/ 30217 h 219075"/>
                  <a:gd name="connsiteX6" fmla="*/ 141426 w 219075"/>
                  <a:gd name="connsiteY6" fmla="*/ 62069 h 219075"/>
                  <a:gd name="connsiteX7" fmla="*/ 109574 w 219075"/>
                  <a:gd name="connsiteY7" fmla="*/ 93958 h 219075"/>
                  <a:gd name="connsiteX8" fmla="*/ 77685 w 219075"/>
                  <a:gd name="connsiteY8" fmla="*/ 62106 h 219075"/>
                  <a:gd name="connsiteX9" fmla="*/ 77685 w 219075"/>
                  <a:gd name="connsiteY9" fmla="*/ 62088 h 219075"/>
                  <a:gd name="connsiteX10" fmla="*/ 109537 w 219075"/>
                  <a:gd name="connsiteY10" fmla="*/ 30217 h 219075"/>
                  <a:gd name="connsiteX11" fmla="*/ 109538 w 219075"/>
                  <a:gd name="connsiteY11" fmla="*/ 30217 h 219075"/>
                  <a:gd name="connsiteX12" fmla="*/ 173241 w 219075"/>
                  <a:gd name="connsiteY12" fmla="*/ 166194 h 219075"/>
                  <a:gd name="connsiteX13" fmla="*/ 45832 w 219075"/>
                  <a:gd name="connsiteY13" fmla="*/ 166194 h 219075"/>
                  <a:gd name="connsiteX14" fmla="*/ 45832 w 219075"/>
                  <a:gd name="connsiteY14" fmla="*/ 134324 h 219075"/>
                  <a:gd name="connsiteX15" fmla="*/ 52204 w 219075"/>
                  <a:gd name="connsiteY15" fmla="*/ 121576 h 219075"/>
                  <a:gd name="connsiteX16" fmla="*/ 83348 w 219075"/>
                  <a:gd name="connsiteY16" fmla="*/ 106705 h 219075"/>
                  <a:gd name="connsiteX17" fmla="*/ 109538 w 219075"/>
                  <a:gd name="connsiteY17" fmla="*/ 102455 h 219075"/>
                  <a:gd name="connsiteX18" fmla="*/ 135727 w 219075"/>
                  <a:gd name="connsiteY18" fmla="*/ 106705 h 219075"/>
                  <a:gd name="connsiteX19" fmla="*/ 166870 w 219075"/>
                  <a:gd name="connsiteY19" fmla="*/ 121576 h 219075"/>
                  <a:gd name="connsiteX20" fmla="*/ 173241 w 219075"/>
                  <a:gd name="connsiteY20" fmla="*/ 134324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075" h="219075">
                    <a:moveTo>
                      <a:pt x="219075" y="109538"/>
                    </a:moveTo>
                    <a:cubicBezTo>
                      <a:pt x="219075" y="49041"/>
                      <a:pt x="170033" y="0"/>
                      <a:pt x="109538" y="0"/>
                    </a:cubicBezTo>
                    <a:cubicBezTo>
                      <a:pt x="49041" y="0"/>
                      <a:pt x="0" y="49041"/>
                      <a:pt x="0" y="109538"/>
                    </a:cubicBezTo>
                    <a:cubicBezTo>
                      <a:pt x="0" y="170034"/>
                      <a:pt x="49041" y="219075"/>
                      <a:pt x="109538" y="219075"/>
                    </a:cubicBezTo>
                    <a:cubicBezTo>
                      <a:pt x="170033" y="219075"/>
                      <a:pt x="219075" y="170034"/>
                      <a:pt x="219075" y="109538"/>
                    </a:cubicBezTo>
                    <a:close/>
                    <a:moveTo>
                      <a:pt x="109538" y="30217"/>
                    </a:moveTo>
                    <a:cubicBezTo>
                      <a:pt x="127139" y="30207"/>
                      <a:pt x="141416" y="44467"/>
                      <a:pt x="141426" y="62069"/>
                    </a:cubicBezTo>
                    <a:cubicBezTo>
                      <a:pt x="141437" y="79671"/>
                      <a:pt x="127176" y="93948"/>
                      <a:pt x="109574" y="93958"/>
                    </a:cubicBezTo>
                    <a:cubicBezTo>
                      <a:pt x="91972" y="93968"/>
                      <a:pt x="77695" y="79707"/>
                      <a:pt x="77685" y="62106"/>
                    </a:cubicBezTo>
                    <a:cubicBezTo>
                      <a:pt x="77685" y="62100"/>
                      <a:pt x="77685" y="62093"/>
                      <a:pt x="77685" y="62088"/>
                    </a:cubicBezTo>
                    <a:cubicBezTo>
                      <a:pt x="77679" y="44491"/>
                      <a:pt x="91940" y="30222"/>
                      <a:pt x="109537" y="30217"/>
                    </a:cubicBezTo>
                    <a:cubicBezTo>
                      <a:pt x="109537" y="30217"/>
                      <a:pt x="109537" y="30217"/>
                      <a:pt x="109538" y="30217"/>
                    </a:cubicBezTo>
                    <a:close/>
                    <a:moveTo>
                      <a:pt x="173241" y="166194"/>
                    </a:moveTo>
                    <a:lnTo>
                      <a:pt x="45832" y="166194"/>
                    </a:lnTo>
                    <a:lnTo>
                      <a:pt x="45832" y="134324"/>
                    </a:lnTo>
                    <a:cubicBezTo>
                      <a:pt x="45857" y="129315"/>
                      <a:pt x="48212" y="124602"/>
                      <a:pt x="52204" y="121576"/>
                    </a:cubicBezTo>
                    <a:cubicBezTo>
                      <a:pt x="61616" y="114804"/>
                      <a:pt x="72163" y="109768"/>
                      <a:pt x="83348" y="106705"/>
                    </a:cubicBezTo>
                    <a:cubicBezTo>
                      <a:pt x="91799" y="103917"/>
                      <a:pt x="100637" y="102482"/>
                      <a:pt x="109538" y="102455"/>
                    </a:cubicBezTo>
                    <a:cubicBezTo>
                      <a:pt x="118416" y="102717"/>
                      <a:pt x="127221" y="104145"/>
                      <a:pt x="135727" y="106705"/>
                    </a:cubicBezTo>
                    <a:cubicBezTo>
                      <a:pt x="147072" y="109321"/>
                      <a:pt x="157704" y="114398"/>
                      <a:pt x="166870" y="121576"/>
                    </a:cubicBezTo>
                    <a:cubicBezTo>
                      <a:pt x="170984" y="124499"/>
                      <a:pt x="173373" y="129279"/>
                      <a:pt x="173241" y="134324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solidFill>
                  <a:srgbClr val="0091D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928CDA-0163-3D3E-3E6E-B5FF62167F7A}"/>
              </a:ext>
            </a:extLst>
          </p:cNvPr>
          <p:cNvSpPr txBox="1"/>
          <p:nvPr/>
        </p:nvSpPr>
        <p:spPr>
          <a:xfrm>
            <a:off x="4365683" y="2253272"/>
            <a:ext cx="25084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Sistema Informativo di </a:t>
            </a:r>
          </a:p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Anatomia </a:t>
            </a:r>
            <a:r>
              <a:rPr lang="it-IT" sz="1400" b="1" dirty="0" smtClean="0">
                <a:solidFill>
                  <a:srgbClr val="00338D"/>
                </a:solidFill>
                <a:latin typeface="Arial"/>
              </a:rPr>
              <a:t>Patologica/</a:t>
            </a:r>
            <a:r>
              <a:rPr lang="it-IT" sz="1400" b="1" dirty="0" err="1" smtClean="0">
                <a:solidFill>
                  <a:srgbClr val="00338D"/>
                </a:solidFill>
                <a:latin typeface="Arial"/>
              </a:rPr>
              <a:t>Dig</a:t>
            </a:r>
            <a:r>
              <a:rPr lang="it-IT" sz="1400" b="1" dirty="0">
                <a:solidFill>
                  <a:srgbClr val="00338D"/>
                </a:solidFill>
                <a:latin typeface="Arial"/>
              </a:rPr>
              <a:t>.</a:t>
            </a:r>
            <a:r>
              <a:rPr lang="it-IT" sz="1400" b="1" dirty="0" smtClean="0">
                <a:solidFill>
                  <a:srgbClr val="00338D"/>
                </a:solidFill>
                <a:latin typeface="Arial"/>
              </a:rPr>
              <a:t> </a:t>
            </a:r>
            <a:r>
              <a:rPr lang="it-IT" sz="1400" b="1" dirty="0" err="1" smtClean="0">
                <a:solidFill>
                  <a:srgbClr val="00338D"/>
                </a:solidFill>
                <a:latin typeface="Arial"/>
              </a:rPr>
              <a:t>Path</a:t>
            </a:r>
            <a:r>
              <a:rPr lang="it-IT" sz="1400" b="1" dirty="0" smtClean="0">
                <a:solidFill>
                  <a:srgbClr val="00338D"/>
                </a:solidFill>
                <a:latin typeface="Arial"/>
              </a:rPr>
              <a:t>.</a:t>
            </a:r>
            <a:endParaRPr lang="it-IT" sz="14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FD78FC-A54C-E8C4-2C24-C6D75D35879B}"/>
              </a:ext>
            </a:extLst>
          </p:cNvPr>
          <p:cNvSpPr txBox="1"/>
          <p:nvPr/>
        </p:nvSpPr>
        <p:spPr>
          <a:xfrm>
            <a:off x="507184" y="3514952"/>
            <a:ext cx="1890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>
                <a:solidFill>
                  <a:srgbClr val="00338D"/>
                </a:solidFill>
                <a:latin typeface="Arial"/>
              </a:rPr>
              <a:t>CCE Oncologica e</a:t>
            </a:r>
          </a:p>
          <a:p>
            <a:pPr algn="ctr"/>
            <a:r>
              <a:rPr lang="it-IT" sz="1400" b="1">
                <a:solidFill>
                  <a:srgbClr val="00338D"/>
                </a:solidFill>
                <a:latin typeface="Arial"/>
              </a:rPr>
              <a:t> Onco-ematologica</a:t>
            </a:r>
          </a:p>
        </p:txBody>
      </p: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2353325B-6C97-D540-C06C-118EFAF0F639}"/>
              </a:ext>
            </a:extLst>
          </p:cNvPr>
          <p:cNvCxnSpPr>
            <a:cxnSpLocks/>
          </p:cNvCxnSpPr>
          <p:nvPr/>
        </p:nvCxnSpPr>
        <p:spPr>
          <a:xfrm flipH="1">
            <a:off x="3711078" y="2282075"/>
            <a:ext cx="0" cy="46800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9">
            <a:extLst>
              <a:ext uri="{FF2B5EF4-FFF2-40B4-BE49-F238E27FC236}">
                <a16:creationId xmlns:a16="http://schemas.microsoft.com/office/drawing/2014/main" id="{0A6EA890-20DE-40BD-C7A4-DD2BF4C0392E}"/>
              </a:ext>
            </a:extLst>
          </p:cNvPr>
          <p:cNvCxnSpPr>
            <a:cxnSpLocks/>
            <a:endCxn id="61" idx="7"/>
          </p:cNvCxnSpPr>
          <p:nvPr/>
        </p:nvCxnSpPr>
        <p:spPr>
          <a:xfrm flipH="1">
            <a:off x="4398288" y="2718714"/>
            <a:ext cx="262800" cy="352822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AF6DAC5-FA1D-FC17-B270-06F0B66D87CC}"/>
              </a:ext>
            </a:extLst>
          </p:cNvPr>
          <p:cNvSpPr txBox="1"/>
          <p:nvPr/>
        </p:nvSpPr>
        <p:spPr>
          <a:xfrm>
            <a:off x="2433392" y="5208623"/>
            <a:ext cx="255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CCE per le aree ad</a:t>
            </a:r>
          </a:p>
          <a:p>
            <a:pPr algn="ctr"/>
            <a:r>
              <a:rPr lang="it-IT" sz="1400" b="1" dirty="0">
                <a:solidFill>
                  <a:srgbClr val="00338D"/>
                </a:solidFill>
                <a:latin typeface="Arial"/>
              </a:rPr>
              <a:t> Alta Intensità di Cura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97C843-7D8C-8803-1B21-03990E904A1E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709075" y="4749369"/>
            <a:ext cx="1" cy="459254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8E581B-C926-0FA9-772C-08DA44922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15389"/>
          </a:xfrm>
        </p:spPr>
        <p:txBody>
          <a:bodyPr/>
          <a:lstStyle/>
          <a:p>
            <a:pPr algn="r" defTabSz="457200"/>
            <a:fld id="{4D41ED6B-0A05-44D7-9208-91571559B6F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200"/>
              <a:t>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B79BECA-0ED8-FF4D-070C-39E8D514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31556"/>
            <a:ext cx="10995024" cy="351956"/>
          </a:xfrm>
        </p:spPr>
        <p:txBody>
          <a:bodyPr/>
          <a:lstStyle/>
          <a:p>
            <a:pPr marL="12700" algn="l" rtl="0">
              <a:lnSpc>
                <a:spcPct val="70000"/>
              </a:lnSpc>
              <a:spcBef>
                <a:spcPct val="0"/>
              </a:spcBef>
            </a:pPr>
            <a:r>
              <a:rPr lang="it-IT" sz="32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M6C2 - </a:t>
            </a:r>
            <a:r>
              <a:rPr lang="it-IT" sz="3200" kern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 Digitalizzazione </a:t>
            </a:r>
            <a:r>
              <a:rPr lang="it-IT" sz="32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 I e II livello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3DCFB5-6E7A-8406-AB9C-38A5B1EFD3BD}"/>
              </a:ext>
            </a:extLst>
          </p:cNvPr>
          <p:cNvSpPr/>
          <p:nvPr/>
        </p:nvSpPr>
        <p:spPr>
          <a:xfrm>
            <a:off x="1525588" y="1797745"/>
            <a:ext cx="2884487" cy="34470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 ed interoperabilità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RIS-CIS-EIS-PACS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Informativo Anatomia Patologica/Digital </a:t>
            </a:r>
            <a:r>
              <a:rPr lang="it-IT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endParaRPr lang="it-IT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 Oncologica e Onco-ematologica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Informativo per le Sale Operatorie ed attività chirurgiche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 per le aree ad Alta Intensità di Cura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Trasfusionale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24200B-9C02-CA7E-EF25-A42B8DE73701}"/>
              </a:ext>
            </a:extLst>
          </p:cNvPr>
          <p:cNvSpPr txBox="1"/>
          <p:nvPr/>
        </p:nvSpPr>
        <p:spPr>
          <a:xfrm>
            <a:off x="587375" y="963682"/>
            <a:ext cx="10604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spc="-3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rappresentati di seguito le componenti del progetto e gli </a:t>
            </a:r>
            <a:r>
              <a:rPr lang="it-IT" sz="1600" kern="0" spc="-30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 di acquisto utilizzati</a:t>
            </a:r>
            <a:r>
              <a:rPr lang="it-IT" sz="1600" kern="0" spc="-30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it-IT" sz="1050" b="0" i="0" u="none" strike="noStrike" kern="0" cap="none" spc="-3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7D76E6-10FC-9E27-020E-D09A425C9603}"/>
              </a:ext>
            </a:extLst>
          </p:cNvPr>
          <p:cNvGrpSpPr/>
          <p:nvPr/>
        </p:nvGrpSpPr>
        <p:grpSpPr>
          <a:xfrm>
            <a:off x="1525588" y="1421091"/>
            <a:ext cx="2884487" cy="338554"/>
            <a:chOff x="1296988" y="1483682"/>
            <a:chExt cx="3979862" cy="33855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F6BC18-9085-0F1D-8563-2A4EDAB55969}"/>
                </a:ext>
              </a:extLst>
            </p:cNvPr>
            <p:cNvSpPr txBox="1"/>
            <p:nvPr/>
          </p:nvSpPr>
          <p:spPr>
            <a:xfrm>
              <a:off x="1804988" y="1483682"/>
              <a:ext cx="26241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AQ CONSIP SD 1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64A4B0A-D342-AD06-B9F5-0163CAB5B52B}"/>
                </a:ext>
              </a:extLst>
            </p:cNvPr>
            <p:cNvSpPr/>
            <p:nvPr/>
          </p:nvSpPr>
          <p:spPr>
            <a:xfrm>
              <a:off x="1296988" y="1483682"/>
              <a:ext cx="3979862" cy="33855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032A60FC-2EC9-7B24-0A52-223BA3CA593E}"/>
              </a:ext>
            </a:extLst>
          </p:cNvPr>
          <p:cNvSpPr/>
          <p:nvPr/>
        </p:nvSpPr>
        <p:spPr>
          <a:xfrm>
            <a:off x="1020764" y="1813040"/>
            <a:ext cx="436562" cy="2820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 applicative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6060B6B-A1E7-8160-E26D-69B2CD0CF0C4}"/>
              </a:ext>
            </a:extLst>
          </p:cNvPr>
          <p:cNvSpPr/>
          <p:nvPr/>
        </p:nvSpPr>
        <p:spPr>
          <a:xfrm>
            <a:off x="1020764" y="5196032"/>
            <a:ext cx="436562" cy="8866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supporto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728C94-3344-6E70-95A1-FF76867BBA76}"/>
              </a:ext>
            </a:extLst>
          </p:cNvPr>
          <p:cNvSpPr/>
          <p:nvPr/>
        </p:nvSpPr>
        <p:spPr>
          <a:xfrm>
            <a:off x="1525588" y="5176982"/>
            <a:ext cx="2884487" cy="9056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</a:t>
            </a: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PMO</a:t>
            </a:r>
          </a:p>
          <a:p>
            <a:pPr marL="361950" indent="-276225">
              <a:spcAft>
                <a:spcPts val="600"/>
              </a:spcAft>
              <a:buFontTx/>
              <a:buChar char="-"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Certificazione HIMMS EMRAM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BD85ED9-23D0-7012-D87D-46452936E4A2}"/>
              </a:ext>
            </a:extLst>
          </p:cNvPr>
          <p:cNvGrpSpPr/>
          <p:nvPr/>
        </p:nvGrpSpPr>
        <p:grpSpPr>
          <a:xfrm>
            <a:off x="6213475" y="1421091"/>
            <a:ext cx="3708000" cy="338554"/>
            <a:chOff x="1296988" y="1483682"/>
            <a:chExt cx="3979862" cy="338554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DA010FD-6218-AF9C-81C7-F24840F10BC1}"/>
                </a:ext>
              </a:extLst>
            </p:cNvPr>
            <p:cNvSpPr txBox="1"/>
            <p:nvPr/>
          </p:nvSpPr>
          <p:spPr>
            <a:xfrm>
              <a:off x="1804988" y="1483682"/>
              <a:ext cx="26241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ALTRI AQ CONSIP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024BDC8-710C-7C53-E4FF-08768C823A3A}"/>
                </a:ext>
              </a:extLst>
            </p:cNvPr>
            <p:cNvSpPr/>
            <p:nvPr/>
          </p:nvSpPr>
          <p:spPr>
            <a:xfrm>
              <a:off x="1296988" y="1483682"/>
              <a:ext cx="3979862" cy="33855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id="{65F3367F-F19B-4EC2-8379-627355C11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36974"/>
              </p:ext>
            </p:extLst>
          </p:nvPr>
        </p:nvGraphicFramePr>
        <p:xfrm>
          <a:off x="6213475" y="1808997"/>
          <a:ext cx="3708000" cy="183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43162447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30213022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  <a:r>
                        <a:rPr lang="it-IT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Servizio</a:t>
                      </a:r>
                      <a:endParaRPr lang="it-IT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2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Infrastruttura (private cloud + HW)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Licenze Software Multibrand 5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it-IT" sz="1400" b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Tecnologie Server 4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86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Componenti </a:t>
                      </a:r>
                      <a:r>
                        <a:rPr lang="it-IT" sz="1400" i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ancillari</a:t>
                      </a:r>
                      <a:endParaRPr lang="it-IT" sz="140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MEPA/SDAPA</a:t>
                      </a:r>
                      <a:endParaRPr lang="it-IT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73696"/>
                  </a:ext>
                </a:extLst>
              </a:tr>
            </a:tbl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CD80CC4F-4755-97C5-0954-F81598079B7C}"/>
              </a:ext>
            </a:extLst>
          </p:cNvPr>
          <p:cNvSpPr/>
          <p:nvPr/>
        </p:nvSpPr>
        <p:spPr>
          <a:xfrm>
            <a:off x="1769078" y="2146735"/>
            <a:ext cx="2579188" cy="507337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FEBC4CF-20AA-B4CD-8A31-F7DFA3E804DD}"/>
              </a:ext>
            </a:extLst>
          </p:cNvPr>
          <p:cNvSpPr/>
          <p:nvPr/>
        </p:nvSpPr>
        <p:spPr>
          <a:xfrm>
            <a:off x="1783142" y="2738107"/>
            <a:ext cx="2565123" cy="2122302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6EA689-0A82-AE55-7B10-D3DA330BFAB7}"/>
              </a:ext>
            </a:extLst>
          </p:cNvPr>
          <p:cNvSpPr txBox="1"/>
          <p:nvPr/>
        </p:nvSpPr>
        <p:spPr>
          <a:xfrm>
            <a:off x="3939969" y="3512150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AS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F4921A0-9641-4194-73A3-4BF3ACC4C5AA}"/>
              </a:ext>
            </a:extLst>
          </p:cNvPr>
          <p:cNvSpPr txBox="1"/>
          <p:nvPr/>
        </p:nvSpPr>
        <p:spPr>
          <a:xfrm>
            <a:off x="3866396" y="1891463"/>
            <a:ext cx="914400" cy="19361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AS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AA55363-306B-BD57-61B7-2C3FEB2515F9}"/>
              </a:ext>
            </a:extLst>
          </p:cNvPr>
          <p:cNvSpPr txBox="1"/>
          <p:nvPr/>
        </p:nvSpPr>
        <p:spPr>
          <a:xfrm>
            <a:off x="6084888" y="4516279"/>
            <a:ext cx="5745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i="1" kern="0" spc="-3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L’individuazione delle componenti su cui intervenire è stata preceduta dall’attività di assessment dell’AS-IS ed individuazione delle priorità di intervento che si rifletteranno nel Piano ICT 2023-25</a:t>
            </a:r>
            <a:endParaRPr kumimoji="0" lang="it-IT" sz="1100" b="0" i="1" u="none" strike="noStrike" kern="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57EC9E-81DE-17B2-CEF5-732AA8606802}"/>
              </a:ext>
            </a:extLst>
          </p:cNvPr>
          <p:cNvSpPr txBox="1"/>
          <p:nvPr/>
        </p:nvSpPr>
        <p:spPr>
          <a:xfrm>
            <a:off x="10004780" y="2399553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10 €/mln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82FDC15-9AFC-1E29-6958-314A74E6B388}"/>
              </a:ext>
            </a:extLst>
          </p:cNvPr>
          <p:cNvSpPr txBox="1"/>
          <p:nvPr/>
        </p:nvSpPr>
        <p:spPr>
          <a:xfrm>
            <a:off x="10030268" y="2949884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1 €/mln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4B71DC0-1B6A-BE4F-26ED-220DBD1D339D}"/>
              </a:ext>
            </a:extLst>
          </p:cNvPr>
          <p:cNvSpPr/>
          <p:nvPr/>
        </p:nvSpPr>
        <p:spPr>
          <a:xfrm>
            <a:off x="4464756" y="1808996"/>
            <a:ext cx="972000" cy="42736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8AE3644-8D12-7228-D4D2-4DE9B80A6A0B}"/>
              </a:ext>
            </a:extLst>
          </p:cNvPr>
          <p:cNvSpPr txBox="1"/>
          <p:nvPr/>
        </p:nvSpPr>
        <p:spPr>
          <a:xfrm>
            <a:off x="4623786" y="159036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it-IT" sz="15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DE116AE-A257-B347-91AE-C21A5A0B0527}"/>
              </a:ext>
            </a:extLst>
          </p:cNvPr>
          <p:cNvSpPr txBox="1"/>
          <p:nvPr/>
        </p:nvSpPr>
        <p:spPr>
          <a:xfrm>
            <a:off x="4694172" y="1426393"/>
            <a:ext cx="578498" cy="44363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endParaRPr lang="it-IT" sz="15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€/mln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D262609-C342-D82A-F969-D847ACF3BF4A}"/>
              </a:ext>
            </a:extLst>
          </p:cNvPr>
          <p:cNvSpPr txBox="1"/>
          <p:nvPr/>
        </p:nvSpPr>
        <p:spPr>
          <a:xfrm>
            <a:off x="4487681" y="1850606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14,6 €/mln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CBF9609-1B9B-8EF6-C672-6427543F6678}"/>
              </a:ext>
            </a:extLst>
          </p:cNvPr>
          <p:cNvSpPr txBox="1"/>
          <p:nvPr/>
        </p:nvSpPr>
        <p:spPr>
          <a:xfrm>
            <a:off x="4495661" y="2320978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7,6 €/mln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4291341-340B-7C7F-6025-1C126DF15CF9}"/>
              </a:ext>
            </a:extLst>
          </p:cNvPr>
          <p:cNvSpPr/>
          <p:nvPr/>
        </p:nvSpPr>
        <p:spPr>
          <a:xfrm>
            <a:off x="9976501" y="1808998"/>
            <a:ext cx="972000" cy="18338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5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71E46CA-3C20-3825-9572-6838538DE3C4}"/>
              </a:ext>
            </a:extLst>
          </p:cNvPr>
          <p:cNvSpPr txBox="1"/>
          <p:nvPr/>
        </p:nvSpPr>
        <p:spPr>
          <a:xfrm>
            <a:off x="10205917" y="1426393"/>
            <a:ext cx="578498" cy="44363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endParaRPr lang="it-IT" sz="15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1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€/mln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C53226A-BC7D-3F91-4AAE-44961E65293F}"/>
              </a:ext>
            </a:extLst>
          </p:cNvPr>
          <p:cNvSpPr txBox="1"/>
          <p:nvPr/>
        </p:nvSpPr>
        <p:spPr>
          <a:xfrm>
            <a:off x="10037966" y="3342873"/>
            <a:ext cx="914400" cy="38567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3161986-55D8-56CA-4A51-F0A96E25FCBC}"/>
              </a:ext>
            </a:extLst>
          </p:cNvPr>
          <p:cNvSpPr/>
          <p:nvPr/>
        </p:nvSpPr>
        <p:spPr>
          <a:xfrm>
            <a:off x="6203643" y="6134797"/>
            <a:ext cx="571961" cy="1719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F8FC681-9CC0-0105-07BF-EA9FB35AB653}"/>
              </a:ext>
            </a:extLst>
          </p:cNvPr>
          <p:cNvSpPr txBox="1"/>
          <p:nvPr/>
        </p:nvSpPr>
        <p:spPr>
          <a:xfrm>
            <a:off x="6823007" y="6054210"/>
            <a:ext cx="396140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/>
            <a:r>
              <a:rPr lang="it-IT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 di adesione Lordo IVA a valere sul finanziamento M6C2 </a:t>
            </a:r>
            <a:r>
              <a:rPr lang="it-IT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1.1.1 di 47,5 €/mln</a:t>
            </a:r>
            <a:endParaRPr lang="it-IT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E2951A5B-204E-09FC-1474-223EE5BDA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03712"/>
              </p:ext>
            </p:extLst>
          </p:nvPr>
        </p:nvGraphicFramePr>
        <p:xfrm>
          <a:off x="6203643" y="3642877"/>
          <a:ext cx="3708000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376819976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449072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Cybersecurity</a:t>
                      </a:r>
                      <a:endParaRPr lang="it-IT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Cybersecurity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(Lotto servizi sicurezza da remoto, lotto supporto)</a:t>
                      </a:r>
                      <a:endParaRPr lang="it-IT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439347"/>
                  </a:ext>
                </a:extLst>
              </a:tr>
            </a:tbl>
          </a:graphicData>
        </a:graphic>
      </p:graphicFrame>
      <p:sp>
        <p:nvSpPr>
          <p:cNvPr id="38" name="Croce 37">
            <a:extLst>
              <a:ext uri="{FF2B5EF4-FFF2-40B4-BE49-F238E27FC236}">
                <a16:creationId xmlns:a16="http://schemas.microsoft.com/office/drawing/2014/main" id="{DB6145F9-1646-3AAD-1E00-5F98CDEEB83D}"/>
              </a:ext>
            </a:extLst>
          </p:cNvPr>
          <p:cNvSpPr/>
          <p:nvPr/>
        </p:nvSpPr>
        <p:spPr>
          <a:xfrm>
            <a:off x="5690526" y="3269067"/>
            <a:ext cx="288000" cy="288000"/>
          </a:xfrm>
          <a:prstGeom prst="plus">
            <a:avLst>
              <a:gd name="adj" fmla="val 355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D859531-28EB-3EB6-BA00-84F57A3D8A67}"/>
              </a:ext>
            </a:extLst>
          </p:cNvPr>
          <p:cNvSpPr txBox="1"/>
          <p:nvPr/>
        </p:nvSpPr>
        <p:spPr>
          <a:xfrm>
            <a:off x="3891065" y="2335240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AS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47BCA9E-47BB-6420-80F1-4AAE41E8CBFA}"/>
              </a:ext>
            </a:extLst>
          </p:cNvPr>
          <p:cNvSpPr/>
          <p:nvPr/>
        </p:nvSpPr>
        <p:spPr>
          <a:xfrm>
            <a:off x="1783142" y="4898509"/>
            <a:ext cx="2565123" cy="2784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EC4CF20-D733-5485-B662-684465E401B9}"/>
              </a:ext>
            </a:extLst>
          </p:cNvPr>
          <p:cNvSpPr txBox="1"/>
          <p:nvPr/>
        </p:nvSpPr>
        <p:spPr>
          <a:xfrm>
            <a:off x="3970869" y="4953512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AS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77A35827-7423-BB02-A6E9-5D86EBA74B3C}"/>
              </a:ext>
            </a:extLst>
          </p:cNvPr>
          <p:cNvSpPr/>
          <p:nvPr/>
        </p:nvSpPr>
        <p:spPr>
          <a:xfrm>
            <a:off x="1784356" y="1832677"/>
            <a:ext cx="2539240" cy="219540"/>
          </a:xfrm>
          <a:prstGeom prst="rect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827500-F207-34DE-9A4D-9B88B7D94F7D}"/>
              </a:ext>
            </a:extLst>
          </p:cNvPr>
          <p:cNvSpPr txBox="1"/>
          <p:nvPr/>
        </p:nvSpPr>
        <p:spPr>
          <a:xfrm>
            <a:off x="4527352" y="3928516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8,4 €/mln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9B7017B-D389-43D6-449D-7B0B9AE92537}"/>
              </a:ext>
            </a:extLst>
          </p:cNvPr>
          <p:cNvSpPr txBox="1"/>
          <p:nvPr/>
        </p:nvSpPr>
        <p:spPr>
          <a:xfrm>
            <a:off x="4559043" y="4860409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2,4 €/mln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B3F247B-A077-7A95-42EF-F14E0C08EA41}"/>
              </a:ext>
            </a:extLst>
          </p:cNvPr>
          <p:cNvSpPr txBox="1"/>
          <p:nvPr/>
        </p:nvSpPr>
        <p:spPr>
          <a:xfrm>
            <a:off x="4532347" y="5511565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2,9 €/mln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82FDC15-9AFC-1E29-6958-314A74E6B388}"/>
              </a:ext>
            </a:extLst>
          </p:cNvPr>
          <p:cNvSpPr txBox="1"/>
          <p:nvPr/>
        </p:nvSpPr>
        <p:spPr>
          <a:xfrm>
            <a:off x="10000428" y="3850704"/>
            <a:ext cx="914400" cy="33855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</a:t>
            </a:r>
            <a:r>
              <a:rPr lang="it-IT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€/mln</a:t>
            </a:r>
          </a:p>
        </p:txBody>
      </p:sp>
    </p:spTree>
    <p:extLst>
      <p:ext uri="{BB962C8B-B14F-4D97-AF65-F5344CB8AC3E}">
        <p14:creationId xmlns:p14="http://schemas.microsoft.com/office/powerpoint/2010/main" val="12315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.6471"/>
  <p:tag name="ADV_LEFT" val="121.9184"/>
  <p:tag name="ADV_HEIGHT" val="29.19685"/>
  <p:tag name="ADV_WIDTH" val="538.937"/>
  <p:tag name="ADV_COPYRIGH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10.xml><?xml version="1.0" encoding="utf-8"?>
<a:theme xmlns:a="http://schemas.openxmlformats.org/drawingml/2006/main" name="3_KPMG Report (A4) Feb 2022">
  <a:themeElements>
    <a:clrScheme name="Custom 41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11.xml><?xml version="1.0" encoding="utf-8"?>
<a:theme xmlns:a="http://schemas.openxmlformats.org/drawingml/2006/main" name="4_KPMG Report (A4) Feb 2022">
  <a:themeElements>
    <a:clrScheme name="Custom 41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3.xml><?xml version="1.0" encoding="utf-8"?>
<a:theme xmlns:a="http://schemas.openxmlformats.org/drawingml/2006/main" name="KPMG 16x9">
  <a:themeElements>
    <a:clrScheme name="KPMG T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338D"/>
      </a:hlink>
      <a:folHlink>
        <a:srgbClr val="00338D"/>
      </a:folHlink>
    </a:clrScheme>
    <a:fontScheme name="Personalizzat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noAutofit/>
      </a:bodyPr>
      <a:lstStyle>
        <a:defPPr algn="l"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Light Pink">
      <a:srgbClr val="BC204B"/>
    </a:custClr>
    <a:custClr name="Pink">
      <a:srgbClr val="C6007E"/>
    </a:custClr>
  </a:custClrLst>
  <a:extLst>
    <a:ext uri="{05A4C25C-085E-4340-85A3-A5531E510DB2}">
      <thm15:themeFamily xmlns:thm15="http://schemas.microsoft.com/office/thememl/2012/main" name="UpSlideTemplate.potx" id="{AA02011F-9FCC-4F33-9F18-FCF86093C6C3}" vid="{E1C0A0F7-2B0A-454D-A907-6A77F13EE6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6.xml><?xml version="1.0" encoding="utf-8"?>
<a:theme xmlns:a="http://schemas.openxmlformats.org/drawingml/2006/main" name="3_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7.xml><?xml version="1.0" encoding="utf-8"?>
<a:theme xmlns:a="http://schemas.openxmlformats.org/drawingml/2006/main" name="1_KPMG Report (A4) Feb 2022">
  <a:themeElements>
    <a:clrScheme name="Custom 41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8.xml><?xml version="1.0" encoding="utf-8"?>
<a:theme xmlns:a="http://schemas.openxmlformats.org/drawingml/2006/main" name="2_KPMG Report (A4) Feb 2022">
  <a:themeElements>
    <a:clrScheme name="Custom 41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9.xml><?xml version="1.0" encoding="utf-8"?>
<a:theme xmlns:a="http://schemas.openxmlformats.org/drawingml/2006/main" name="KPMG Report (A4) Feb 2022">
  <a:themeElements>
    <a:clrScheme name="Custom 41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Report Standard Template.potx" id="{E9706AB8-D0F6-48E2-A54A-D020FC35287E}" vid="{16F192CB-0925-4B9F-A009-894C01B2BC75}"/>
    </a:ext>
  </a:extLst>
</a:theme>
</file>

<file path=ppt/theme/themeOverride1.xml><?xml version="1.0" encoding="utf-8"?>
<a:themeOverride xmlns:a="http://schemas.openxmlformats.org/drawingml/2006/main">
  <a:clrScheme name="KPMG T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338D"/>
    </a:hlink>
    <a:folHlink>
      <a:srgbClr val="00338D"/>
    </a:folHlink>
  </a:clrScheme>
</a:themeOverride>
</file>

<file path=ppt/theme/themeOverride2.xml><?xml version="1.0" encoding="utf-8"?>
<a:themeOverride xmlns:a="http://schemas.openxmlformats.org/drawingml/2006/main">
  <a:clrScheme name="KPMG T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338D"/>
    </a:hlink>
    <a:folHlink>
      <a:srgbClr val="00338D"/>
    </a:folHlink>
  </a:clrScheme>
</a:themeOverride>
</file>

<file path=ppt/theme/themeOverride3.xml><?xml version="1.0" encoding="utf-8"?>
<a:themeOverride xmlns:a="http://schemas.openxmlformats.org/drawingml/2006/main">
  <a:clrScheme name="KPMG T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338D"/>
    </a:hlink>
    <a:folHlink>
      <a:srgbClr val="0033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4820</Words>
  <Application>Microsoft Office PowerPoint</Application>
  <PresentationFormat>Widescreen</PresentationFormat>
  <Paragraphs>1033</Paragraphs>
  <Slides>32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55" baseType="lpstr">
      <vt:lpstr>Arial</vt:lpstr>
      <vt:lpstr>Arial MT</vt:lpstr>
      <vt:lpstr>Arial Unicode MS</vt:lpstr>
      <vt:lpstr>Calibri</vt:lpstr>
      <vt:lpstr>Calibri Light</vt:lpstr>
      <vt:lpstr>KPMG Bold</vt:lpstr>
      <vt:lpstr>Open Sans Light</vt:lpstr>
      <vt:lpstr>Times New Roman</vt:lpstr>
      <vt:lpstr>Trebuchet MS</vt:lpstr>
      <vt:lpstr>Wingdings</vt:lpstr>
      <vt:lpstr>KPMG Widescreen [16:9] Feb 2022</vt:lpstr>
      <vt:lpstr>1_KPMG Widescreen [16:9] Feb 2022</vt:lpstr>
      <vt:lpstr>KPMG 16x9</vt:lpstr>
      <vt:lpstr>Office Theme</vt:lpstr>
      <vt:lpstr>2_KPMG Widescreen [16:9] Feb 2022</vt:lpstr>
      <vt:lpstr>3_KPMG Widescreen [16:9] Feb 2022</vt:lpstr>
      <vt:lpstr>1_KPMG Report (A4) Feb 2022</vt:lpstr>
      <vt:lpstr>2_KPMG Report (A4) Feb 2022</vt:lpstr>
      <vt:lpstr>KPMG Report (A4) Feb 2022</vt:lpstr>
      <vt:lpstr>3_KPMG Report (A4) Feb 2022</vt:lpstr>
      <vt:lpstr>4_KPMG Report (A4) Feb 2022</vt:lpstr>
      <vt:lpstr>think-cell Slide</vt:lpstr>
      <vt:lpstr>Diapositiva think-cell</vt:lpstr>
      <vt:lpstr>ARES Sardegna </vt:lpstr>
      <vt:lpstr>Le risorse del PNRR destinate alla Regione Sardegna</vt:lpstr>
      <vt:lpstr>Linee di intervento PNRR in capo al Dipartimento SaDIT</vt:lpstr>
      <vt:lpstr>Presentazione standard di PowerPoint</vt:lpstr>
      <vt:lpstr>Piano Triennale Sanità Digitale: assessment per la priorizzazione degli interventi </vt:lpstr>
      <vt:lpstr>Reference Architecture TO-BE – Interventi AQ Sanità Digitale_1</vt:lpstr>
      <vt:lpstr>Gli investimenti del PNRR sulla Digitalizzazione dei DEA di I e II Livello</vt:lpstr>
      <vt:lpstr>M6C2 - 1.1.1 Adesione AQ Consip Sanità Digitale 1</vt:lpstr>
      <vt:lpstr>M6C2 - 1.1.1 Digitalizzazione DEA I e II livello</vt:lpstr>
      <vt:lpstr>M6C2 - 1.1.1 CCE di ricovero e ambulatoriale</vt:lpstr>
      <vt:lpstr>M6C2 - 1.1.1 Evoluzione tecnologica dei sistemi RIS, CIS, EIS, PACS e LIS  </vt:lpstr>
      <vt:lpstr>M6C2 - 1.1.1 AP/Digital Pathology, OE, TI, SSOO</vt:lpstr>
      <vt:lpstr>AP/Digital Path, OE, TI, SSOO: Perimetro intervento   </vt:lpstr>
      <vt:lpstr>M6C2 - 1.1.1 Sistema Informativo di Medicina Trasfusionale </vt:lpstr>
      <vt:lpstr>Cronoprogramma CCE (ricovero e ambulatoriale), RIS-CIS-EIS-PACS e LIS, AP/Digital Path, OE,TI, SSOO, MT</vt:lpstr>
      <vt:lpstr>Presentazione standard di PowerPoint</vt:lpstr>
      <vt:lpstr>M6C1 – 1.2.2 Centrali Operative Territoriali (COT)</vt:lpstr>
      <vt:lpstr>M6C1 – 1.2.2 Milestone &amp; Target – Centrali Operative Territoriali (COT)</vt:lpstr>
      <vt:lpstr>M6C1 – 1.2.2 Milestone &amp; Target – Centrali Operative Territoriali (COT)</vt:lpstr>
      <vt:lpstr>M6C2 - 1.1.2 Grandi Apparecchiature Sanitarie</vt:lpstr>
      <vt:lpstr>M6C2 - 1.1.2 Grandi Apparecchiature Sanitarie</vt:lpstr>
      <vt:lpstr>M1C1 – 1.1 Infrastrutture Digitali  M1C1 – 1.2 Abilitazione al cloud per le PA locali</vt:lpstr>
      <vt:lpstr>Presentazione standard di PowerPoint</vt:lpstr>
      <vt:lpstr>Presentazione standard di PowerPoint</vt:lpstr>
      <vt:lpstr>M1C1 – 1.1 &amp; 1.2 Cronoprogramma multimisura</vt:lpstr>
      <vt:lpstr>M6C1 – 1.2.3.2 Telemedicina per un migliore supporto ai pazienti cronici - Milestone &amp; Target</vt:lpstr>
      <vt:lpstr>M6C1 – 1.2.3.2 Telemedicina per un migliore supporto ai pazienti cronici - Il modello regionale</vt:lpstr>
      <vt:lpstr>M6C2 - 1.3.1 Rafforzamento dell'infrastruttura tecnologica e degli strumenti per la raccolta, l’elaborazione, l’analisi dei dati e la simulazione (FSE) – formazione (1/2)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Rotunno, Valerio</dc:creator>
  <cp:lastModifiedBy>Giancarlo Conti</cp:lastModifiedBy>
  <cp:revision>33</cp:revision>
  <dcterms:created xsi:type="dcterms:W3CDTF">2024-02-07T15:01:01Z</dcterms:created>
  <dcterms:modified xsi:type="dcterms:W3CDTF">2024-02-15T06:11:58Z</dcterms:modified>
</cp:coreProperties>
</file>